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256" r:id="rId2"/>
    <p:sldId id="257" r:id="rId3"/>
    <p:sldId id="272" r:id="rId4"/>
    <p:sldId id="258" r:id="rId5"/>
    <p:sldId id="259" r:id="rId6"/>
    <p:sldId id="260" r:id="rId7"/>
    <p:sldId id="277" r:id="rId8"/>
    <p:sldId id="278" r:id="rId9"/>
    <p:sldId id="261" r:id="rId10"/>
    <p:sldId id="279" r:id="rId11"/>
    <p:sldId id="262" r:id="rId12"/>
    <p:sldId id="281" r:id="rId13"/>
    <p:sldId id="265" r:id="rId14"/>
    <p:sldId id="266" r:id="rId15"/>
    <p:sldId id="282" r:id="rId16"/>
    <p:sldId id="267" r:id="rId17"/>
    <p:sldId id="263" r:id="rId18"/>
    <p:sldId id="276" r:id="rId19"/>
    <p:sldId id="264" r:id="rId20"/>
    <p:sldId id="306" r:id="rId21"/>
    <p:sldId id="293" r:id="rId22"/>
    <p:sldId id="268" r:id="rId23"/>
    <p:sldId id="269" r:id="rId24"/>
    <p:sldId id="273" r:id="rId25"/>
    <p:sldId id="299" r:id="rId26"/>
    <p:sldId id="270" r:id="rId27"/>
    <p:sldId id="275" r:id="rId28"/>
    <p:sldId id="300" r:id="rId29"/>
    <p:sldId id="301" r:id="rId30"/>
    <p:sldId id="302" r:id="rId31"/>
    <p:sldId id="288" r:id="rId32"/>
    <p:sldId id="289" r:id="rId33"/>
    <p:sldId id="290" r:id="rId34"/>
    <p:sldId id="291" r:id="rId35"/>
    <p:sldId id="292" r:id="rId36"/>
    <p:sldId id="303" r:id="rId37"/>
    <p:sldId id="297" r:id="rId38"/>
    <p:sldId id="304" r:id="rId39"/>
    <p:sldId id="285" r:id="rId40"/>
    <p:sldId id="271" r:id="rId41"/>
    <p:sldId id="286" r:id="rId42"/>
    <p:sldId id="287" r:id="rId43"/>
    <p:sldId id="274" r:id="rId44"/>
    <p:sldId id="280" r:id="rId45"/>
    <p:sldId id="294" r:id="rId46"/>
    <p:sldId id="295" r:id="rId47"/>
    <p:sldId id="296" r:id="rId48"/>
    <p:sldId id="315" r:id="rId49"/>
    <p:sldId id="314" r:id="rId50"/>
    <p:sldId id="308" r:id="rId51"/>
    <p:sldId id="313" r:id="rId52"/>
    <p:sldId id="307" r:id="rId53"/>
    <p:sldId id="309" r:id="rId54"/>
    <p:sldId id="310" r:id="rId55"/>
    <p:sldId id="311" r:id="rId56"/>
    <p:sldId id="312" r:id="rId57"/>
    <p:sldId id="298" r:id="rId58"/>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3CB709-9755-431D-ABE5-3DE9824054A8}" type="datetimeFigureOut">
              <a:rPr lang="sr-Latn-CS" smtClean="0"/>
              <a:pPr/>
              <a:t>23.2.2012</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67F0F5-6952-4BC2-BF5E-5509AEF5B141}" type="slidenum">
              <a:rPr lang="hr-HR" smtClean="0"/>
              <a:pPr/>
              <a:t>‹#›</a:t>
            </a:fld>
            <a:endParaRPr lang="hr-HR"/>
          </a:p>
        </p:txBody>
      </p:sp>
    </p:spTree>
    <p:extLst>
      <p:ext uri="{BB962C8B-B14F-4D97-AF65-F5344CB8AC3E}">
        <p14:creationId xmlns:p14="http://schemas.microsoft.com/office/powerpoint/2010/main" val="17820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7C67F0F5-6952-4BC2-BF5E-5509AEF5B141}" type="slidenum">
              <a:rPr lang="hr-HR" smtClean="0"/>
              <a:pPr/>
              <a:t>45</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smtClean="0"/>
              <a:t>Kliknite da biste uredili stil naslova matrice</a:t>
            </a:r>
            <a:endParaRPr lang="hr-H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hr-HR"/>
          </a:p>
        </p:txBody>
      </p:sp>
      <p:sp>
        <p:nvSpPr>
          <p:cNvPr id="4" name="Rezervirano mjesto datuma 3"/>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Kliknite da biste uredili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idx="1"/>
          </p:nvPr>
        </p:nvSpPr>
        <p:spPr/>
        <p:txBody>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Kliknite da biste uredili stilove teksta matrice</a:t>
            </a:r>
          </a:p>
        </p:txBody>
      </p:sp>
      <p:sp>
        <p:nvSpPr>
          <p:cNvPr id="4" name="Rezervirano mjesto datuma 3"/>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Kliknite da biste uredili stil naslova matrice</a:t>
            </a:r>
            <a:endParaRPr lang="hr-HR"/>
          </a:p>
        </p:txBody>
      </p:sp>
      <p:sp>
        <p:nvSpPr>
          <p:cNvPr id="3" name="Rezervirano mjesto datuma 2"/>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Kliknite da biste uredili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Kliknite da biste uredili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Kliknite da biste uredili stilove teksta matrice</a:t>
            </a:r>
          </a:p>
        </p:txBody>
      </p:sp>
      <p:sp>
        <p:nvSpPr>
          <p:cNvPr id="5" name="Rezervirano mjesto datuma 4"/>
          <p:cNvSpPr>
            <a:spLocks noGrp="1"/>
          </p:cNvSpPr>
          <p:nvPr>
            <p:ph type="dt" sz="half" idx="10"/>
          </p:nvPr>
        </p:nvSpPr>
        <p:spPr/>
        <p:txBody>
          <a:bodyPr/>
          <a:lstStyle/>
          <a:p>
            <a:fld id="{C7BA1A6A-974E-42FC-AE9C-6EF150F4B688}" type="datetimeFigureOut">
              <a:rPr lang="sr-Latn-CS" smtClean="0"/>
              <a:pPr/>
              <a:t>23.2.2012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97E07DD-34AE-475B-8333-C244AA899B48}"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Kliknite da biste uredili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BA1A6A-974E-42FC-AE9C-6EF150F4B688}" type="datetimeFigureOut">
              <a:rPr lang="sr-Latn-CS" smtClean="0"/>
              <a:pPr/>
              <a:t>23.2.2012</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7E07DD-34AE-475B-8333-C244AA899B48}"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714348" y="1785926"/>
            <a:ext cx="7772400" cy="1470025"/>
          </a:xfrm>
        </p:spPr>
        <p:txBody>
          <a:bodyPr>
            <a:normAutofit/>
          </a:bodyPr>
          <a:lstStyle/>
          <a:p>
            <a:r>
              <a:rPr lang="hr-HR" sz="5400" dirty="0" smtClean="0">
                <a:solidFill>
                  <a:schemeClr val="tx2">
                    <a:lumMod val="60000"/>
                    <a:lumOff val="40000"/>
                  </a:schemeClr>
                </a:solidFill>
                <a:latin typeface="Jokerman" pitchFamily="82" charset="0"/>
              </a:rPr>
              <a:t>NIKOLA TESLA</a:t>
            </a:r>
            <a:endParaRPr lang="hr-HR" sz="5400" dirty="0">
              <a:solidFill>
                <a:schemeClr val="tx2">
                  <a:lumMod val="60000"/>
                  <a:lumOff val="40000"/>
                </a:schemeClr>
              </a:solidFill>
              <a:latin typeface="Jokerman" pitchFamily="82" charset="0"/>
            </a:endParaRPr>
          </a:p>
        </p:txBody>
      </p:sp>
      <p:sp>
        <p:nvSpPr>
          <p:cNvPr id="3" name="Podnaslov 2"/>
          <p:cNvSpPr>
            <a:spLocks noGrp="1"/>
          </p:cNvSpPr>
          <p:nvPr>
            <p:ph type="subTitle" idx="1"/>
          </p:nvPr>
        </p:nvSpPr>
        <p:spPr>
          <a:xfrm>
            <a:off x="1357290" y="3286124"/>
            <a:ext cx="6400800" cy="1752600"/>
          </a:xfrm>
        </p:spPr>
        <p:txBody>
          <a:bodyPr/>
          <a:lstStyle/>
          <a:p>
            <a:r>
              <a:rPr lang="hr-HR" dirty="0" smtClean="0">
                <a:solidFill>
                  <a:schemeClr val="tx2">
                    <a:lumMod val="60000"/>
                    <a:lumOff val="40000"/>
                  </a:schemeClr>
                </a:solidFill>
              </a:rPr>
              <a:t>Gospodar munja</a:t>
            </a:r>
            <a:endParaRPr lang="hr-HR" dirty="0">
              <a:solidFill>
                <a:schemeClr val="tx2">
                  <a:lumMod val="60000"/>
                  <a:lumOff val="40000"/>
                </a:schemeClr>
              </a:solidFill>
            </a:endParaRPr>
          </a:p>
        </p:txBody>
      </p:sp>
      <p:pic>
        <p:nvPicPr>
          <p:cNvPr id="3074" name="Picture 2" descr="http://t1.gstatic.com/images?q=tbn:ANd9GcR14rrKBWh8E5G4GHHmq_VJirkHwblcUGfM21f2U2PGKkKl987w"/>
          <p:cNvPicPr>
            <a:picLocks noChangeAspect="1" noChangeArrowheads="1"/>
          </p:cNvPicPr>
          <p:nvPr/>
        </p:nvPicPr>
        <p:blipFill>
          <a:blip r:embed="rId2">
            <a:grayscl/>
          </a:blip>
          <a:srcRect/>
          <a:stretch>
            <a:fillRect/>
          </a:stretch>
        </p:blipFill>
        <p:spPr bwMode="auto">
          <a:xfrm rot="20806919">
            <a:off x="355354" y="3181969"/>
            <a:ext cx="2663474" cy="3416781"/>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500" fill="hold"/>
                                        <p:tgtEl>
                                          <p:spTgt spid="3074"/>
                                        </p:tgtEl>
                                        <p:attrNameLst>
                                          <p:attrName>ppt_w</p:attrName>
                                        </p:attrNameLst>
                                      </p:cBhvr>
                                      <p:tavLst>
                                        <p:tav tm="0">
                                          <p:val>
                                            <p:fltVal val="0"/>
                                          </p:val>
                                        </p:tav>
                                        <p:tav tm="100000">
                                          <p:val>
                                            <p:strVal val="#ppt_w"/>
                                          </p:val>
                                        </p:tav>
                                      </p:tavLst>
                                    </p:anim>
                                    <p:anim calcmode="lin" valueType="num">
                                      <p:cBhvr>
                                        <p:cTn id="22" dur="500" fill="hold"/>
                                        <p:tgtEl>
                                          <p:spTgt spid="3074"/>
                                        </p:tgtEl>
                                        <p:attrNameLst>
                                          <p:attrName>ppt_h</p:attrName>
                                        </p:attrNameLst>
                                      </p:cBhvr>
                                      <p:tavLst>
                                        <p:tav tm="0">
                                          <p:val>
                                            <p:fltVal val="0"/>
                                          </p:val>
                                        </p:tav>
                                        <p:tav tm="100000">
                                          <p:val>
                                            <p:strVal val="#ppt_h"/>
                                          </p:val>
                                        </p:tav>
                                      </p:tavLst>
                                    </p:anim>
                                    <p:anim calcmode="lin" valueType="num">
                                      <p:cBhvr>
                                        <p:cTn id="23" dur="500" fill="hold"/>
                                        <p:tgtEl>
                                          <p:spTgt spid="3074"/>
                                        </p:tgtEl>
                                        <p:attrNameLst>
                                          <p:attrName>style.rotation</p:attrName>
                                        </p:attrNameLst>
                                      </p:cBhvr>
                                      <p:tavLst>
                                        <p:tav tm="0">
                                          <p:val>
                                            <p:fltVal val="360"/>
                                          </p:val>
                                        </p:tav>
                                        <p:tav tm="100000">
                                          <p:val>
                                            <p:fltVal val="0"/>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71472" y="428604"/>
            <a:ext cx="8229600" cy="5857916"/>
          </a:xfrm>
        </p:spPr>
        <p:txBody>
          <a:bodyPr>
            <a:normAutofit/>
          </a:bodyPr>
          <a:lstStyle/>
          <a:p>
            <a:r>
              <a:rPr lang="hr-HR" dirty="0" smtClean="0">
                <a:solidFill>
                  <a:schemeClr val="tx2">
                    <a:lumMod val="60000"/>
                    <a:lumOff val="40000"/>
                  </a:schemeClr>
                </a:solidFill>
              </a:rPr>
              <a:t>Od njega se puno očekivalo pa su Teslini mnogi budući uspjesi ostali u sjeni očekivanja koja su roditelji polagali u nastradalog najstarijeg sina. </a:t>
            </a:r>
          </a:p>
          <a:p>
            <a:r>
              <a:rPr lang="hr-HR" dirty="0" smtClean="0">
                <a:solidFill>
                  <a:schemeClr val="tx2">
                    <a:lumMod val="60000"/>
                    <a:lumOff val="40000"/>
                  </a:schemeClr>
                </a:solidFill>
              </a:rPr>
              <a:t>Tesla je i kasnije u životu imao noćne more vezane uz bratovu smrt. </a:t>
            </a:r>
          </a:p>
          <a:p>
            <a:r>
              <a:rPr lang="hr-HR" dirty="0" smtClean="0">
                <a:solidFill>
                  <a:schemeClr val="tx2">
                    <a:lumMod val="60000"/>
                    <a:lumOff val="40000"/>
                  </a:schemeClr>
                </a:solidFill>
              </a:rPr>
              <a:t>Prema vlastitim riječima, kako bi utješio roditelje zbog gubitka brata, od malih se nogu podvrgnuo čeličnoj disciplini po pitanju učenja, velikodušnosti prema drugima i nastojanju da bude bolji od drugih.</a:t>
            </a:r>
          </a:p>
          <a:p>
            <a:endParaRPr lang="hr-H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26"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hr-HR" sz="6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Školski dani</a:t>
            </a:r>
            <a:endParaRPr lang="hr-HR" sz="6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Rezervirano mjesto sadržaja 2"/>
          <p:cNvSpPr>
            <a:spLocks noGrp="1"/>
          </p:cNvSpPr>
          <p:nvPr>
            <p:ph idx="1"/>
          </p:nvPr>
        </p:nvSpPr>
        <p:spPr/>
        <p:txBody>
          <a:bodyPr>
            <a:normAutofit/>
          </a:bodyPr>
          <a:lstStyle/>
          <a:p>
            <a:r>
              <a:rPr lang="hr-HR" dirty="0" smtClean="0">
                <a:solidFill>
                  <a:schemeClr val="tx2">
                    <a:lumMod val="60000"/>
                    <a:lumOff val="40000"/>
                  </a:schemeClr>
                </a:solidFill>
              </a:rPr>
              <a:t>Teslino je obrazovanje počelo još kod kuće, u Smiljanu. Kad mu je bilo 6 godina, njegova se obitelj preselila u obližnji Gospić pa je ondje krenuo u školu. Bio je odličan učenik, a rani znakovi njegove genijalnosti već su bili vidljivi. Izvrsno je svladavao jezike (učio je engleski, francuski, njemački i talijanski te slavenske jezike), a briljirao je u matematici. </a:t>
            </a:r>
            <a:endParaRPr lang="hr-HR"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cademic,education,occupations,people,professors,schools,teachers,women"/>
          <p:cNvPicPr>
            <a:picLocks noChangeAspect="1" noChangeArrowheads="1"/>
          </p:cNvPicPr>
          <p:nvPr/>
        </p:nvPicPr>
        <p:blipFill>
          <a:blip r:embed="rId2"/>
          <a:srcRect/>
          <a:stretch>
            <a:fillRect/>
          </a:stretch>
        </p:blipFill>
        <p:spPr bwMode="auto">
          <a:xfrm>
            <a:off x="6048375" y="3762375"/>
            <a:ext cx="3095625" cy="3095625"/>
          </a:xfrm>
          <a:prstGeom prst="rect">
            <a:avLst/>
          </a:prstGeom>
          <a:noFill/>
        </p:spPr>
      </p:pic>
      <p:sp>
        <p:nvSpPr>
          <p:cNvPr id="3" name="Rezervirano mjesto sadržaja 2"/>
          <p:cNvSpPr>
            <a:spLocks noGrp="1"/>
          </p:cNvSpPr>
          <p:nvPr>
            <p:ph idx="1"/>
          </p:nvPr>
        </p:nvSpPr>
        <p:spPr>
          <a:xfrm>
            <a:off x="500034" y="1214422"/>
            <a:ext cx="8229600" cy="4525963"/>
          </a:xfrm>
        </p:spPr>
        <p:txBody>
          <a:bodyPr>
            <a:normAutofit/>
          </a:bodyPr>
          <a:lstStyle/>
          <a:p>
            <a:r>
              <a:rPr lang="hr-HR" sz="4000" dirty="0" smtClean="0">
                <a:solidFill>
                  <a:schemeClr val="tx2">
                    <a:lumMod val="60000"/>
                    <a:lumOff val="40000"/>
                  </a:schemeClr>
                </a:solidFill>
              </a:rPr>
              <a:t>Mogao je u glavi izvoditi složene račune, zbog čega su njegovi učitelji mislili da ih vara. Zadatke je rješavao u isto vrijeme dok je učitelj pisao na ploči. Kad bi postavljanje zadatka završilo, Tesla je istog trenutka znao rješenje.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view details"/>
          <p:cNvPicPr>
            <a:picLocks noChangeAspect="1" noChangeArrowheads="1"/>
          </p:cNvPicPr>
          <p:nvPr/>
        </p:nvPicPr>
        <p:blipFill>
          <a:blip r:embed="rId2"/>
          <a:srcRect/>
          <a:stretch>
            <a:fillRect/>
          </a:stretch>
        </p:blipFill>
        <p:spPr bwMode="auto">
          <a:xfrm>
            <a:off x="5357818" y="3500438"/>
            <a:ext cx="3071810" cy="3071810"/>
          </a:xfrm>
          <a:prstGeom prst="rect">
            <a:avLst/>
          </a:prstGeom>
          <a:noFill/>
        </p:spPr>
      </p:pic>
      <p:sp>
        <p:nvSpPr>
          <p:cNvPr id="3" name="Rezervirano mjesto sadržaja 2"/>
          <p:cNvSpPr>
            <a:spLocks noGrp="1"/>
          </p:cNvSpPr>
          <p:nvPr>
            <p:ph idx="1"/>
          </p:nvPr>
        </p:nvSpPr>
        <p:spPr>
          <a:xfrm>
            <a:off x="428596" y="214290"/>
            <a:ext cx="8358246" cy="5429288"/>
          </a:xfrm>
        </p:spPr>
        <p:txBody>
          <a:bodyPr>
            <a:normAutofit/>
          </a:bodyPr>
          <a:lstStyle/>
          <a:p>
            <a:r>
              <a:rPr lang="hr-HR" dirty="0" smtClean="0">
                <a:solidFill>
                  <a:schemeClr val="tx2">
                    <a:lumMod val="60000"/>
                    <a:lumOff val="40000"/>
                  </a:schemeClr>
                </a:solidFill>
              </a:rPr>
              <a:t>Kad je s deset godina krenuo u novoizgrađenu gimnaziju u Gospiću, s dobro opremljenim kabinetima za praktičnu nastavu, oduševio se pokusima koje su mu nastavnici pokazivali. Odlučio je da želi biti inženjer što je bilo u suprotnosti s onim što je njegov otac želio (vidio ga je kao svećenika).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00034" y="285728"/>
            <a:ext cx="8229600" cy="4525963"/>
          </a:xfrm>
        </p:spPr>
        <p:txBody>
          <a:bodyPr/>
          <a:lstStyle/>
          <a:p>
            <a:pPr>
              <a:buNone/>
            </a:pPr>
            <a:r>
              <a:rPr lang="hr-HR" dirty="0" smtClean="0">
                <a:solidFill>
                  <a:schemeClr val="tx2">
                    <a:lumMod val="60000"/>
                    <a:lumOff val="40000"/>
                  </a:schemeClr>
                </a:solidFill>
              </a:rPr>
              <a:t>Sa 17 godina Tesla je dobio koleru – bila je to sreća u nesreći jer je od oca zbog bolesti uspio lukavo iznuditi važno odobrenje: Tesla stariji obećao je sinu da ako preživi ima njegovo dopuštenje za upis u slavnu austrijsku Visoku politehničku školu u </a:t>
            </a:r>
            <a:r>
              <a:rPr lang="hr-HR" dirty="0" err="1" smtClean="0">
                <a:solidFill>
                  <a:schemeClr val="tx2">
                    <a:lumMod val="60000"/>
                    <a:lumOff val="40000"/>
                  </a:schemeClr>
                </a:solidFill>
              </a:rPr>
              <a:t>Grazu</a:t>
            </a:r>
            <a:r>
              <a:rPr lang="hr-HR" dirty="0" smtClean="0">
                <a:solidFill>
                  <a:schemeClr val="tx2">
                    <a:lumMod val="60000"/>
                    <a:lumOff val="40000"/>
                  </a:schemeClr>
                </a:solidFill>
              </a:rPr>
              <a:t> kako bi postao inženjer. </a:t>
            </a:r>
          </a:p>
          <a:p>
            <a:endParaRPr lang="hr-HR" dirty="0"/>
          </a:p>
        </p:txBody>
      </p:sp>
      <p:pic>
        <p:nvPicPr>
          <p:cNvPr id="10242" name="Picture 2" descr="Young boy with illness lying in bed with a thermometer"/>
          <p:cNvPicPr>
            <a:picLocks noChangeAspect="1" noChangeArrowheads="1"/>
          </p:cNvPicPr>
          <p:nvPr/>
        </p:nvPicPr>
        <p:blipFill>
          <a:blip r:embed="rId2"/>
          <a:srcRect/>
          <a:stretch>
            <a:fillRect/>
          </a:stretch>
        </p:blipFill>
        <p:spPr bwMode="auto">
          <a:xfrm>
            <a:off x="4214810" y="3643290"/>
            <a:ext cx="3214710" cy="321471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b="1" dirty="0" smtClean="0">
                <a:solidFill>
                  <a:schemeClr val="accent4">
                    <a:lumMod val="60000"/>
                    <a:lumOff val="40000"/>
                  </a:schemeClr>
                </a:solidFill>
              </a:rPr>
              <a:t>Studij u </a:t>
            </a:r>
            <a:r>
              <a:rPr lang="hr-HR" b="1" dirty="0" err="1" smtClean="0">
                <a:solidFill>
                  <a:schemeClr val="accent4">
                    <a:lumMod val="60000"/>
                    <a:lumOff val="40000"/>
                  </a:schemeClr>
                </a:solidFill>
              </a:rPr>
              <a:t>Grazu</a:t>
            </a:r>
            <a:endParaRPr lang="hr-HR" b="1" dirty="0">
              <a:solidFill>
                <a:schemeClr val="accent4">
                  <a:lumMod val="60000"/>
                  <a:lumOff val="40000"/>
                </a:schemeClr>
              </a:solidFill>
            </a:endParaRPr>
          </a:p>
        </p:txBody>
      </p:sp>
      <p:pic>
        <p:nvPicPr>
          <p:cNvPr id="39938" name="Picture 2" descr="http://media-cdn.tripadvisor.com/media/photo-s/00/14/05/fb/main-square-in-graz.jpg"/>
          <p:cNvPicPr>
            <a:picLocks noChangeAspect="1" noChangeArrowheads="1"/>
          </p:cNvPicPr>
          <p:nvPr/>
        </p:nvPicPr>
        <p:blipFill>
          <a:blip r:embed="rId2"/>
          <a:srcRect/>
          <a:stretch>
            <a:fillRect/>
          </a:stretch>
        </p:blipFill>
        <p:spPr bwMode="auto">
          <a:xfrm>
            <a:off x="1428728" y="1714488"/>
            <a:ext cx="6479911" cy="4500594"/>
          </a:xfrm>
          <a:prstGeom prst="rect">
            <a:avLst/>
          </a:prstGeom>
          <a:noFill/>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857232"/>
            <a:ext cx="8286808" cy="5214974"/>
          </a:xfrm>
        </p:spPr>
        <p:txBody>
          <a:bodyPr/>
          <a:lstStyle/>
          <a:p>
            <a:r>
              <a:rPr lang="hr-HR" dirty="0" smtClean="0">
                <a:solidFill>
                  <a:schemeClr val="accent4">
                    <a:lumMod val="60000"/>
                    <a:lumOff val="40000"/>
                  </a:schemeClr>
                </a:solidFill>
              </a:rPr>
              <a:t>Njegov se san ostvario 1875. godine. </a:t>
            </a:r>
          </a:p>
          <a:p>
            <a:r>
              <a:rPr lang="hr-HR" dirty="0" smtClean="0">
                <a:solidFill>
                  <a:schemeClr val="accent4">
                    <a:lumMod val="60000"/>
                    <a:lumOff val="40000"/>
                  </a:schemeClr>
                </a:solidFill>
              </a:rPr>
              <a:t>Nažalost, nakon prve godine njegova bajka je završila jer se ukinula Vojna krajina čiji je stipendist bio, a njegov otac nije imao dovoljno novca da mu plaća školovanje.</a:t>
            </a:r>
          </a:p>
          <a:p>
            <a:r>
              <a:rPr lang="hr-HR" dirty="0" smtClean="0">
                <a:solidFill>
                  <a:schemeClr val="accent4">
                    <a:lumMod val="60000"/>
                    <a:lumOff val="40000"/>
                  </a:schemeClr>
                </a:solidFill>
              </a:rPr>
              <a:t>Upravo za vrijeme svoga boravka u </a:t>
            </a:r>
            <a:r>
              <a:rPr lang="hr-HR" dirty="0" err="1" smtClean="0">
                <a:solidFill>
                  <a:schemeClr val="accent4">
                    <a:lumMod val="60000"/>
                    <a:lumOff val="40000"/>
                  </a:schemeClr>
                </a:solidFill>
              </a:rPr>
              <a:t>Grazu</a:t>
            </a:r>
            <a:r>
              <a:rPr lang="hr-HR" dirty="0" smtClean="0">
                <a:solidFill>
                  <a:schemeClr val="accent4">
                    <a:lumMod val="60000"/>
                    <a:lumOff val="40000"/>
                  </a:schemeClr>
                </a:solidFill>
              </a:rPr>
              <a:t> počele su mu se javljati ideje o izmjeničnoj struji. </a:t>
            </a:r>
            <a:endParaRPr lang="hr-HR" dirty="0">
              <a:solidFill>
                <a:schemeClr val="accent4">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285728"/>
            <a:ext cx="8229600" cy="4525963"/>
          </a:xfrm>
        </p:spPr>
        <p:txBody>
          <a:bodyPr/>
          <a:lstStyle/>
          <a:p>
            <a:pPr>
              <a:buNone/>
            </a:pPr>
            <a:r>
              <a:rPr lang="hr-HR" dirty="0" smtClean="0">
                <a:solidFill>
                  <a:schemeClr val="tx2">
                    <a:lumMod val="60000"/>
                    <a:lumOff val="40000"/>
                  </a:schemeClr>
                </a:solidFill>
              </a:rPr>
              <a:t>Upravo tijekom tog razdoblja mladi je Tesla vidio sliku </a:t>
            </a:r>
            <a:r>
              <a:rPr lang="hr-HR" dirty="0" err="1" smtClean="0">
                <a:solidFill>
                  <a:schemeClr val="tx2">
                    <a:lumMod val="60000"/>
                    <a:lumOff val="40000"/>
                  </a:schemeClr>
                </a:solidFill>
              </a:rPr>
              <a:t>Niagarinih</a:t>
            </a:r>
            <a:r>
              <a:rPr lang="hr-HR" dirty="0" smtClean="0">
                <a:solidFill>
                  <a:schemeClr val="tx2">
                    <a:lumMod val="60000"/>
                    <a:lumOff val="40000"/>
                  </a:schemeClr>
                </a:solidFill>
              </a:rPr>
              <a:t> vodopada, viziju koja će mu odrediti život. </a:t>
            </a:r>
          </a:p>
        </p:txBody>
      </p:sp>
      <p:pic>
        <p:nvPicPr>
          <p:cNvPr id="17410" name="Picture 2" descr="Niagarini slapovi"/>
          <p:cNvPicPr>
            <a:picLocks noChangeAspect="1" noChangeArrowheads="1"/>
          </p:cNvPicPr>
          <p:nvPr/>
        </p:nvPicPr>
        <p:blipFill>
          <a:blip r:embed="rId3">
            <a:duotone>
              <a:prstClr val="black"/>
              <a:srgbClr val="D9C3A5">
                <a:tint val="50000"/>
                <a:satMod val="180000"/>
              </a:srgbClr>
            </a:duotone>
          </a:blip>
          <a:srcRect/>
          <a:stretch>
            <a:fillRect/>
          </a:stretch>
        </p:blipFill>
        <p:spPr bwMode="auto">
          <a:xfrm rot="1231830">
            <a:off x="2668714" y="2266003"/>
            <a:ext cx="5421635" cy="3571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edge">
                                      <p:cBhvr>
                                        <p:cTn id="15" dur="2000"/>
                                        <p:tgtEl>
                                          <p:spTgt spid="17410"/>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anada,cascades,cataracts,landmarks,nature,Niagara Falls,Niagara River,Ontario,rivers,waterfalls,waterways,web animations"/>
          <p:cNvPicPr>
            <a:picLocks noChangeAspect="1" noChangeArrowheads="1" noCrop="1"/>
          </p:cNvPicPr>
          <p:nvPr/>
        </p:nvPicPr>
        <p:blipFill>
          <a:blip r:embed="rId2"/>
          <a:srcRect/>
          <a:stretch>
            <a:fillRect/>
          </a:stretch>
        </p:blipFill>
        <p:spPr bwMode="auto">
          <a:xfrm>
            <a:off x="1214414" y="-357214"/>
            <a:ext cx="9144064" cy="9144064"/>
          </a:xfrm>
          <a:prstGeom prst="rect">
            <a:avLst/>
          </a:prstGeom>
          <a:noFill/>
        </p:spPr>
      </p:pic>
      <p:sp>
        <p:nvSpPr>
          <p:cNvPr id="3" name="Rezervirano mjesto sadržaja 2"/>
          <p:cNvSpPr>
            <a:spLocks noGrp="1"/>
          </p:cNvSpPr>
          <p:nvPr>
            <p:ph idx="1"/>
          </p:nvPr>
        </p:nvSpPr>
        <p:spPr>
          <a:xfrm>
            <a:off x="500034" y="1142984"/>
            <a:ext cx="8229600" cy="4525963"/>
          </a:xfrm>
        </p:spPr>
        <p:txBody>
          <a:bodyPr/>
          <a:lstStyle/>
          <a:p>
            <a:pPr>
              <a:buNone/>
            </a:pPr>
            <a:r>
              <a:rPr lang="pl-PL" dirty="0" smtClean="0">
                <a:solidFill>
                  <a:schemeClr val="tx2">
                    <a:lumMod val="60000"/>
                    <a:lumOff val="40000"/>
                  </a:schemeClr>
                </a:solidFill>
              </a:rPr>
              <a:t>„Ja sam u New Yorku, ali je moje srce na Niagari.”</a:t>
            </a:r>
            <a:endParaRPr lang="hr-HR" dirty="0">
              <a:solidFill>
                <a:schemeClr val="tx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785794"/>
            <a:ext cx="8229600" cy="4525963"/>
          </a:xfrm>
        </p:spPr>
        <p:txBody>
          <a:bodyPr>
            <a:normAutofit/>
          </a:bodyPr>
          <a:lstStyle/>
          <a:p>
            <a:r>
              <a:rPr lang="hr-HR" sz="4000" dirty="0" smtClean="0">
                <a:solidFill>
                  <a:schemeClr val="tx2">
                    <a:lumMod val="60000"/>
                    <a:lumOff val="40000"/>
                  </a:schemeClr>
                </a:solidFill>
              </a:rPr>
              <a:t>U njegovoj mašti pojavio se velik vodeni kotač koji se pokretao moćnim slapom </a:t>
            </a:r>
            <a:r>
              <a:rPr lang="hr-HR" sz="4000" dirty="0" err="1" smtClean="0">
                <a:solidFill>
                  <a:schemeClr val="tx2">
                    <a:lumMod val="60000"/>
                    <a:lumOff val="40000"/>
                  </a:schemeClr>
                </a:solidFill>
              </a:rPr>
              <a:t>Niagare</a:t>
            </a:r>
            <a:r>
              <a:rPr lang="hr-HR" sz="4000" dirty="0" smtClean="0">
                <a:solidFill>
                  <a:schemeClr val="tx2">
                    <a:lumMod val="60000"/>
                    <a:lumOff val="40000"/>
                  </a:schemeClr>
                </a:solidFill>
              </a:rPr>
              <a:t>, a ujaku je rekao kako će jednog dana otići u Ameriku i tamo zaista ukrotiti tu energiju…</a:t>
            </a:r>
            <a:endParaRPr lang="hr-HR" sz="4000" dirty="0">
              <a:solidFill>
                <a:schemeClr val="tx2">
                  <a:lumMod val="60000"/>
                  <a:lumOff val="4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Kako je sve počelo…</a:t>
            </a:r>
            <a:endParaRPr lang="hr-HR"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3" name="Rezervirano mjesto sadržaja 2"/>
          <p:cNvSpPr>
            <a:spLocks noGrp="1"/>
          </p:cNvSpPr>
          <p:nvPr>
            <p:ph idx="1"/>
          </p:nvPr>
        </p:nvSpPr>
        <p:spPr>
          <a:xfrm>
            <a:off x="428596" y="1428736"/>
            <a:ext cx="8229600" cy="4525963"/>
          </a:xfrm>
        </p:spPr>
        <p:txBody>
          <a:bodyPr>
            <a:normAutofit/>
          </a:bodyPr>
          <a:lstStyle/>
          <a:p>
            <a:r>
              <a:rPr lang="hr-HR" sz="2800" dirty="0" smtClean="0">
                <a:solidFill>
                  <a:schemeClr val="tx2">
                    <a:lumMod val="60000"/>
                    <a:lumOff val="40000"/>
                  </a:schemeClr>
                </a:solidFill>
              </a:rPr>
              <a:t>Rođen je u ponoć, s 9. na 10. srpnja 1856. u ličkom seli Smiljanu. </a:t>
            </a:r>
          </a:p>
          <a:p>
            <a:r>
              <a:rPr lang="hr-HR" sz="2800" dirty="0" smtClean="0">
                <a:solidFill>
                  <a:schemeClr val="tx2">
                    <a:lumMod val="60000"/>
                    <a:lumOff val="40000"/>
                  </a:schemeClr>
                </a:solidFill>
              </a:rPr>
              <a:t>Bio je četvrto od petero djece.</a:t>
            </a:r>
          </a:p>
          <a:p>
            <a:r>
              <a:rPr lang="hr-HR" sz="2800" dirty="0" smtClean="0">
                <a:solidFill>
                  <a:schemeClr val="tx2">
                    <a:lumMod val="60000"/>
                    <a:lumOff val="40000"/>
                  </a:schemeClr>
                </a:solidFill>
              </a:rPr>
              <a:t>Njegova majka </a:t>
            </a:r>
            <a:r>
              <a:rPr lang="hr-HR" sz="2800" dirty="0" err="1" smtClean="0">
                <a:solidFill>
                  <a:schemeClr val="tx2">
                    <a:lumMod val="60000"/>
                    <a:lumOff val="40000"/>
                  </a:schemeClr>
                </a:solidFill>
              </a:rPr>
              <a:t>Đuka</a:t>
            </a:r>
            <a:r>
              <a:rPr lang="hr-HR" sz="2800" dirty="0" smtClean="0">
                <a:solidFill>
                  <a:schemeClr val="tx2">
                    <a:lumMod val="60000"/>
                    <a:lumOff val="40000"/>
                  </a:schemeClr>
                </a:solidFill>
              </a:rPr>
              <a:t> bila je žena nadarena za mnoge stvari. Tesla je sve svoje karakteristike inovatora i izumitelja smatrao naslijeđenima od majke. </a:t>
            </a:r>
          </a:p>
        </p:txBody>
      </p:sp>
      <p:pic>
        <p:nvPicPr>
          <p:cNvPr id="3074" name="Picture 2" descr="http://t1.gstatic.com/images?q=tbn:ANd9GcRMd6_EcT8KaWeTWSgECccNmVJiaFzAFTa6vZpUjt_7NxT2lbTo"/>
          <p:cNvPicPr>
            <a:picLocks noChangeAspect="1" noChangeArrowheads="1"/>
          </p:cNvPicPr>
          <p:nvPr/>
        </p:nvPicPr>
        <p:blipFill>
          <a:blip r:embed="rId2"/>
          <a:srcRect/>
          <a:stretch>
            <a:fillRect/>
          </a:stretch>
        </p:blipFill>
        <p:spPr bwMode="auto">
          <a:xfrm>
            <a:off x="3143239" y="4214818"/>
            <a:ext cx="2052353" cy="264318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12"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19"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26"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3">
                                            <p:txEl>
                                              <p:pRg st="2" end="2"/>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iterate type="lt">
                                    <p:tmPct val="5000"/>
                                  </p:iterate>
                                  <p:childTnLst>
                                    <p:set>
                                      <p:cBhvr>
                                        <p:cTn id="32" dur="1" fill="hold">
                                          <p:stCondLst>
                                            <p:cond delay="0"/>
                                          </p:stCondLst>
                                        </p:cTn>
                                        <p:tgtEl>
                                          <p:spTgt spid="3074"/>
                                        </p:tgtEl>
                                        <p:attrNameLst>
                                          <p:attrName>style.visibility</p:attrName>
                                        </p:attrNameLst>
                                      </p:cBhvr>
                                      <p:to>
                                        <p:strVal val="visible"/>
                                      </p:to>
                                    </p:set>
                                    <p:anim calcmode="lin" valueType="num">
                                      <p:cBhvr>
                                        <p:cTn id="33" dur="1000" fill="hold"/>
                                        <p:tgtEl>
                                          <p:spTgt spid="3074"/>
                                        </p:tgtEl>
                                        <p:attrNameLst>
                                          <p:attrName>ppt_w</p:attrName>
                                        </p:attrNameLst>
                                      </p:cBhvr>
                                      <p:tavLst>
                                        <p:tav tm="0">
                                          <p:val>
                                            <p:fltVal val="0"/>
                                          </p:val>
                                        </p:tav>
                                        <p:tav tm="100000">
                                          <p:val>
                                            <p:strVal val="#ppt_w"/>
                                          </p:val>
                                        </p:tav>
                                      </p:tavLst>
                                    </p:anim>
                                    <p:anim calcmode="lin" valueType="num">
                                      <p:cBhvr>
                                        <p:cTn id="34" dur="1000" fill="hold"/>
                                        <p:tgtEl>
                                          <p:spTgt spid="3074"/>
                                        </p:tgtEl>
                                        <p:attrNameLst>
                                          <p:attrName>ppt_h</p:attrName>
                                        </p:attrNameLst>
                                      </p:cBhvr>
                                      <p:tavLst>
                                        <p:tav tm="0">
                                          <p:val>
                                            <p:fltVal val="0"/>
                                          </p:val>
                                        </p:tav>
                                        <p:tav tm="100000">
                                          <p:val>
                                            <p:strVal val="#ppt_h"/>
                                          </p:val>
                                        </p:tav>
                                      </p:tavLst>
                                    </p:anim>
                                    <p:anim calcmode="lin" valueType="num">
                                      <p:cBhvr>
                                        <p:cTn id="35" dur="1000" fill="hold"/>
                                        <p:tgtEl>
                                          <p:spTgt spid="3074"/>
                                        </p:tgtEl>
                                        <p:attrNameLst>
                                          <p:attrName>style.rotation</p:attrName>
                                        </p:attrNameLst>
                                      </p:cBhvr>
                                      <p:tavLst>
                                        <p:tav tm="0">
                                          <p:val>
                                            <p:fltVal val="90"/>
                                          </p:val>
                                        </p:tav>
                                        <p:tav tm="100000">
                                          <p:val>
                                            <p:fltVal val="0"/>
                                          </p:val>
                                        </p:tav>
                                      </p:tavLst>
                                    </p:anim>
                                    <p:animEffect transition="in" filter="fade">
                                      <p:cBhvr>
                                        <p:cTn id="3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357166"/>
            <a:ext cx="8229600" cy="4525963"/>
          </a:xfrm>
        </p:spPr>
        <p:txBody>
          <a:bodyPr/>
          <a:lstStyle/>
          <a:p>
            <a:pPr>
              <a:buNone/>
            </a:pPr>
            <a:r>
              <a:rPr lang="hr-HR" dirty="0" smtClean="0"/>
              <a:t>1896. Prenosi energiju od slapova </a:t>
            </a:r>
            <a:r>
              <a:rPr lang="hr-HR" dirty="0" err="1" smtClean="0"/>
              <a:t>Niagare</a:t>
            </a:r>
            <a:r>
              <a:rPr lang="hr-HR" dirty="0" smtClean="0"/>
              <a:t> do </a:t>
            </a:r>
            <a:r>
              <a:rPr lang="hr-HR" dirty="0" err="1" smtClean="0"/>
              <a:t>Buffala</a:t>
            </a:r>
            <a:r>
              <a:rPr lang="hr-HR" dirty="0" smtClean="0"/>
              <a:t>; prva elektrana za izmjeničnu struju.</a:t>
            </a:r>
            <a:endParaRPr lang="hr-HR" dirty="0"/>
          </a:p>
        </p:txBody>
      </p:sp>
      <p:pic>
        <p:nvPicPr>
          <p:cNvPr id="4" name="Picture 2" descr="C:\Users\Korisnik\Pictures\2011-12-18\011.jpg"/>
          <p:cNvPicPr>
            <a:picLocks noChangeAspect="1" noChangeArrowheads="1"/>
          </p:cNvPicPr>
          <p:nvPr/>
        </p:nvPicPr>
        <p:blipFill>
          <a:blip r:embed="rId2"/>
          <a:srcRect l="9887" t="9375" b="55208"/>
          <a:stretch>
            <a:fillRect/>
          </a:stretch>
        </p:blipFill>
        <p:spPr bwMode="auto">
          <a:xfrm>
            <a:off x="285720" y="1643050"/>
            <a:ext cx="5154365" cy="2786082"/>
          </a:xfrm>
          <a:prstGeom prst="rect">
            <a:avLst/>
          </a:prstGeom>
          <a:noFill/>
        </p:spPr>
      </p:pic>
      <p:pic>
        <p:nvPicPr>
          <p:cNvPr id="5" name="Picture 4" descr="http://upload.wikimedia.org/wikipedia/commons/2/2b/Spomenik_Nikoli_Tesli_na_Nijagari.jpg"/>
          <p:cNvPicPr>
            <a:picLocks noChangeAspect="1" noChangeArrowheads="1"/>
          </p:cNvPicPr>
          <p:nvPr/>
        </p:nvPicPr>
        <p:blipFill>
          <a:blip r:embed="rId3"/>
          <a:srcRect/>
          <a:stretch>
            <a:fillRect/>
          </a:stretch>
        </p:blipFill>
        <p:spPr bwMode="auto">
          <a:xfrm>
            <a:off x="5643570" y="1662184"/>
            <a:ext cx="3357554" cy="5195816"/>
          </a:xfrm>
          <a:prstGeom prst="rect">
            <a:avLst/>
          </a:prstGeom>
          <a:noFill/>
        </p:spPr>
      </p:pic>
      <p:sp>
        <p:nvSpPr>
          <p:cNvPr id="6" name="TekstniOkvir 5"/>
          <p:cNvSpPr txBox="1"/>
          <p:nvPr/>
        </p:nvSpPr>
        <p:spPr>
          <a:xfrm>
            <a:off x="2571736" y="5786454"/>
            <a:ext cx="2857520" cy="369332"/>
          </a:xfrm>
          <a:prstGeom prst="rect">
            <a:avLst/>
          </a:prstGeom>
          <a:noFill/>
        </p:spPr>
        <p:txBody>
          <a:bodyPr wrap="square" rtlCol="0">
            <a:spAutoFit/>
          </a:bodyPr>
          <a:lstStyle/>
          <a:p>
            <a:r>
              <a:rPr lang="hr-HR" dirty="0" smtClean="0"/>
              <a:t>Teslin spomenik u </a:t>
            </a:r>
            <a:r>
              <a:rPr lang="hr-HR" dirty="0" err="1" smtClean="0"/>
              <a:t>Niagari</a:t>
            </a:r>
            <a:endParaRPr lang="hr-HR"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Tesla čita knjigu Ruđera Boškovića uz svoju transformatorsku (...)"/>
          <p:cNvPicPr>
            <a:picLocks noChangeAspect="1" noChangeArrowheads="1"/>
          </p:cNvPicPr>
          <p:nvPr/>
        </p:nvPicPr>
        <p:blipFill>
          <a:blip r:embed="rId2"/>
          <a:srcRect/>
          <a:stretch>
            <a:fillRect/>
          </a:stretch>
        </p:blipFill>
        <p:spPr bwMode="auto">
          <a:xfrm>
            <a:off x="1785918" y="0"/>
            <a:ext cx="5336965"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ručno 6"/>
          <p:cNvSpPr/>
          <p:nvPr/>
        </p:nvSpPr>
        <p:spPr>
          <a:xfrm rot="20912577">
            <a:off x="398082" y="151885"/>
            <a:ext cx="8490743" cy="4859969"/>
          </a:xfrm>
          <a:custGeom>
            <a:avLst/>
            <a:gdLst>
              <a:gd name="connsiteX0" fmla="*/ 2906173 w 7407834"/>
              <a:gd name="connsiteY0" fmla="*/ 675849 h 5529202"/>
              <a:gd name="connsiteX1" fmla="*/ 2948376 w 7407834"/>
              <a:gd name="connsiteY1" fmla="*/ 633645 h 5529202"/>
              <a:gd name="connsiteX2" fmla="*/ 2962443 w 7407834"/>
              <a:gd name="connsiteY2" fmla="*/ 591442 h 5529202"/>
              <a:gd name="connsiteX3" fmla="*/ 2990579 w 7407834"/>
              <a:gd name="connsiteY3" fmla="*/ 521104 h 5529202"/>
              <a:gd name="connsiteX4" fmla="*/ 3032782 w 7407834"/>
              <a:gd name="connsiteY4" fmla="*/ 464833 h 5529202"/>
              <a:gd name="connsiteX5" fmla="*/ 3046849 w 7407834"/>
              <a:gd name="connsiteY5" fmla="*/ 422630 h 5529202"/>
              <a:gd name="connsiteX6" fmla="*/ 3060917 w 7407834"/>
              <a:gd name="connsiteY6" fmla="*/ 366359 h 5529202"/>
              <a:gd name="connsiteX7" fmla="*/ 3089053 w 7407834"/>
              <a:gd name="connsiteY7" fmla="*/ 338224 h 5529202"/>
              <a:gd name="connsiteX8" fmla="*/ 3131256 w 7407834"/>
              <a:gd name="connsiteY8" fmla="*/ 253818 h 5529202"/>
              <a:gd name="connsiteX9" fmla="*/ 3159391 w 7407834"/>
              <a:gd name="connsiteY9" fmla="*/ 197547 h 5529202"/>
              <a:gd name="connsiteX10" fmla="*/ 3257865 w 7407834"/>
              <a:gd name="connsiteY10" fmla="*/ 141276 h 5529202"/>
              <a:gd name="connsiteX11" fmla="*/ 3342271 w 7407834"/>
              <a:gd name="connsiteY11" fmla="*/ 113141 h 5529202"/>
              <a:gd name="connsiteX12" fmla="*/ 3384474 w 7407834"/>
              <a:gd name="connsiteY12" fmla="*/ 99073 h 5529202"/>
              <a:gd name="connsiteX13" fmla="*/ 3525151 w 7407834"/>
              <a:gd name="connsiteY13" fmla="*/ 85005 h 5529202"/>
              <a:gd name="connsiteX14" fmla="*/ 3750234 w 7407834"/>
              <a:gd name="connsiteY14" fmla="*/ 99073 h 5529202"/>
              <a:gd name="connsiteX15" fmla="*/ 3862776 w 7407834"/>
              <a:gd name="connsiteY15" fmla="*/ 141276 h 5529202"/>
              <a:gd name="connsiteX16" fmla="*/ 3961249 w 7407834"/>
              <a:gd name="connsiteY16" fmla="*/ 183479 h 5529202"/>
              <a:gd name="connsiteX17" fmla="*/ 3989385 w 7407834"/>
              <a:gd name="connsiteY17" fmla="*/ 211615 h 5529202"/>
              <a:gd name="connsiteX18" fmla="*/ 4101926 w 7407834"/>
              <a:gd name="connsiteY18" fmla="*/ 296021 h 5529202"/>
              <a:gd name="connsiteX19" fmla="*/ 4130062 w 7407834"/>
              <a:gd name="connsiteY19" fmla="*/ 324156 h 5529202"/>
              <a:gd name="connsiteX20" fmla="*/ 4158197 w 7407834"/>
              <a:gd name="connsiteY20" fmla="*/ 366359 h 5529202"/>
              <a:gd name="connsiteX21" fmla="*/ 4214468 w 7407834"/>
              <a:gd name="connsiteY21" fmla="*/ 408562 h 5529202"/>
              <a:gd name="connsiteX22" fmla="*/ 4242603 w 7407834"/>
              <a:gd name="connsiteY22" fmla="*/ 464833 h 5529202"/>
              <a:gd name="connsiteX23" fmla="*/ 4270739 w 7407834"/>
              <a:gd name="connsiteY23" fmla="*/ 492969 h 5529202"/>
              <a:gd name="connsiteX24" fmla="*/ 4312942 w 7407834"/>
              <a:gd name="connsiteY24" fmla="*/ 591442 h 5529202"/>
              <a:gd name="connsiteX25" fmla="*/ 4341077 w 7407834"/>
              <a:gd name="connsiteY25" fmla="*/ 647713 h 5529202"/>
              <a:gd name="connsiteX26" fmla="*/ 4355145 w 7407834"/>
              <a:gd name="connsiteY26" fmla="*/ 689916 h 5529202"/>
              <a:gd name="connsiteX27" fmla="*/ 4383280 w 7407834"/>
              <a:gd name="connsiteY27" fmla="*/ 732119 h 5529202"/>
              <a:gd name="connsiteX28" fmla="*/ 4397348 w 7407834"/>
              <a:gd name="connsiteY28" fmla="*/ 774322 h 5529202"/>
              <a:gd name="connsiteX29" fmla="*/ 4453619 w 7407834"/>
              <a:gd name="connsiteY29" fmla="*/ 830593 h 5529202"/>
              <a:gd name="connsiteX30" fmla="*/ 4467686 w 7407834"/>
              <a:gd name="connsiteY30" fmla="*/ 872796 h 5529202"/>
              <a:gd name="connsiteX31" fmla="*/ 4580228 w 7407834"/>
              <a:gd name="connsiteY31" fmla="*/ 957202 h 5529202"/>
              <a:gd name="connsiteX32" fmla="*/ 4622431 w 7407834"/>
              <a:gd name="connsiteY32" fmla="*/ 985338 h 5529202"/>
              <a:gd name="connsiteX33" fmla="*/ 4988191 w 7407834"/>
              <a:gd name="connsiteY33" fmla="*/ 971270 h 5529202"/>
              <a:gd name="connsiteX34" fmla="*/ 5072597 w 7407834"/>
              <a:gd name="connsiteY34" fmla="*/ 943135 h 5529202"/>
              <a:gd name="connsiteX35" fmla="*/ 5128868 w 7407834"/>
              <a:gd name="connsiteY35" fmla="*/ 929067 h 5529202"/>
              <a:gd name="connsiteX36" fmla="*/ 5255477 w 7407834"/>
              <a:gd name="connsiteY36" fmla="*/ 957202 h 5529202"/>
              <a:gd name="connsiteX37" fmla="*/ 5339883 w 7407834"/>
              <a:gd name="connsiteY37" fmla="*/ 1027541 h 5529202"/>
              <a:gd name="connsiteX38" fmla="*/ 5424289 w 7407834"/>
              <a:gd name="connsiteY38" fmla="*/ 1083812 h 5529202"/>
              <a:gd name="connsiteX39" fmla="*/ 5508696 w 7407834"/>
              <a:gd name="connsiteY39" fmla="*/ 1140082 h 5529202"/>
              <a:gd name="connsiteX40" fmla="*/ 5635305 w 7407834"/>
              <a:gd name="connsiteY40" fmla="*/ 1224489 h 5529202"/>
              <a:gd name="connsiteX41" fmla="*/ 5705643 w 7407834"/>
              <a:gd name="connsiteY41" fmla="*/ 1266692 h 5529202"/>
              <a:gd name="connsiteX42" fmla="*/ 5733779 w 7407834"/>
              <a:gd name="connsiteY42" fmla="*/ 1294827 h 5529202"/>
              <a:gd name="connsiteX43" fmla="*/ 5846320 w 7407834"/>
              <a:gd name="connsiteY43" fmla="*/ 1379233 h 5529202"/>
              <a:gd name="connsiteX44" fmla="*/ 5860388 w 7407834"/>
              <a:gd name="connsiteY44" fmla="*/ 1421436 h 5529202"/>
              <a:gd name="connsiteX45" fmla="*/ 5902591 w 7407834"/>
              <a:gd name="connsiteY45" fmla="*/ 1449572 h 5529202"/>
              <a:gd name="connsiteX46" fmla="*/ 5916659 w 7407834"/>
              <a:gd name="connsiteY46" fmla="*/ 1590249 h 5529202"/>
              <a:gd name="connsiteX47" fmla="*/ 5902591 w 7407834"/>
              <a:gd name="connsiteY47" fmla="*/ 2335836 h 5529202"/>
              <a:gd name="connsiteX48" fmla="*/ 5916659 w 7407834"/>
              <a:gd name="connsiteY48" fmla="*/ 2574987 h 5529202"/>
              <a:gd name="connsiteX49" fmla="*/ 6001065 w 7407834"/>
              <a:gd name="connsiteY49" fmla="*/ 2617190 h 5529202"/>
              <a:gd name="connsiteX50" fmla="*/ 6198013 w 7407834"/>
              <a:gd name="connsiteY50" fmla="*/ 2659393 h 5529202"/>
              <a:gd name="connsiteX51" fmla="*/ 6240216 w 7407834"/>
              <a:gd name="connsiteY51" fmla="*/ 2687529 h 5529202"/>
              <a:gd name="connsiteX52" fmla="*/ 6338689 w 7407834"/>
              <a:gd name="connsiteY52" fmla="*/ 2715664 h 5529202"/>
              <a:gd name="connsiteX53" fmla="*/ 6380893 w 7407834"/>
              <a:gd name="connsiteY53" fmla="*/ 2729732 h 5529202"/>
              <a:gd name="connsiteX54" fmla="*/ 6423096 w 7407834"/>
              <a:gd name="connsiteY54" fmla="*/ 2757867 h 5529202"/>
              <a:gd name="connsiteX55" fmla="*/ 6521569 w 7407834"/>
              <a:gd name="connsiteY55" fmla="*/ 2786002 h 5529202"/>
              <a:gd name="connsiteX56" fmla="*/ 6634111 w 7407834"/>
              <a:gd name="connsiteY56" fmla="*/ 2856341 h 5529202"/>
              <a:gd name="connsiteX57" fmla="*/ 6774788 w 7407834"/>
              <a:gd name="connsiteY57" fmla="*/ 2940747 h 5529202"/>
              <a:gd name="connsiteX58" fmla="*/ 6929533 w 7407834"/>
              <a:gd name="connsiteY58" fmla="*/ 3095492 h 5529202"/>
              <a:gd name="connsiteX59" fmla="*/ 7013939 w 7407834"/>
              <a:gd name="connsiteY59" fmla="*/ 3179898 h 5529202"/>
              <a:gd name="connsiteX60" fmla="*/ 7196819 w 7407834"/>
              <a:gd name="connsiteY60" fmla="*/ 3334642 h 5529202"/>
              <a:gd name="connsiteX61" fmla="*/ 7337496 w 7407834"/>
              <a:gd name="connsiteY61" fmla="*/ 3461252 h 5529202"/>
              <a:gd name="connsiteX62" fmla="*/ 7365631 w 7407834"/>
              <a:gd name="connsiteY62" fmla="*/ 3503455 h 5529202"/>
              <a:gd name="connsiteX63" fmla="*/ 7407834 w 7407834"/>
              <a:gd name="connsiteY63" fmla="*/ 3658199 h 5529202"/>
              <a:gd name="connsiteX64" fmla="*/ 7393766 w 7407834"/>
              <a:gd name="connsiteY64" fmla="*/ 4305313 h 5529202"/>
              <a:gd name="connsiteX65" fmla="*/ 7379699 w 7407834"/>
              <a:gd name="connsiteY65" fmla="*/ 4347516 h 5529202"/>
              <a:gd name="connsiteX66" fmla="*/ 7337496 w 7407834"/>
              <a:gd name="connsiteY66" fmla="*/ 4445990 h 5529202"/>
              <a:gd name="connsiteX67" fmla="*/ 7309360 w 7407834"/>
              <a:gd name="connsiteY67" fmla="*/ 4474125 h 5529202"/>
              <a:gd name="connsiteX68" fmla="*/ 7267157 w 7407834"/>
              <a:gd name="connsiteY68" fmla="*/ 4530396 h 5529202"/>
              <a:gd name="connsiteX69" fmla="*/ 7224954 w 7407834"/>
              <a:gd name="connsiteY69" fmla="*/ 4572599 h 5529202"/>
              <a:gd name="connsiteX70" fmla="*/ 7196819 w 7407834"/>
              <a:gd name="connsiteY70" fmla="*/ 4614802 h 5529202"/>
              <a:gd name="connsiteX71" fmla="*/ 7126480 w 7407834"/>
              <a:gd name="connsiteY71" fmla="*/ 4657005 h 5529202"/>
              <a:gd name="connsiteX72" fmla="*/ 7084277 w 7407834"/>
              <a:gd name="connsiteY72" fmla="*/ 4685141 h 5529202"/>
              <a:gd name="connsiteX73" fmla="*/ 7028006 w 7407834"/>
              <a:gd name="connsiteY73" fmla="*/ 4713276 h 5529202"/>
              <a:gd name="connsiteX74" fmla="*/ 6971736 w 7407834"/>
              <a:gd name="connsiteY74" fmla="*/ 4755479 h 5529202"/>
              <a:gd name="connsiteX75" fmla="*/ 6760720 w 7407834"/>
              <a:gd name="connsiteY75" fmla="*/ 4825818 h 5529202"/>
              <a:gd name="connsiteX76" fmla="*/ 6563773 w 7407834"/>
              <a:gd name="connsiteY76" fmla="*/ 4896156 h 5529202"/>
              <a:gd name="connsiteX77" fmla="*/ 6493434 w 7407834"/>
              <a:gd name="connsiteY77" fmla="*/ 4910224 h 5529202"/>
              <a:gd name="connsiteX78" fmla="*/ 6338689 w 7407834"/>
              <a:gd name="connsiteY78" fmla="*/ 4938359 h 5529202"/>
              <a:gd name="connsiteX79" fmla="*/ 6282419 w 7407834"/>
              <a:gd name="connsiteY79" fmla="*/ 4952427 h 5529202"/>
              <a:gd name="connsiteX80" fmla="*/ 6198013 w 7407834"/>
              <a:gd name="connsiteY80" fmla="*/ 4980562 h 5529202"/>
              <a:gd name="connsiteX81" fmla="*/ 5930726 w 7407834"/>
              <a:gd name="connsiteY81" fmla="*/ 4966495 h 5529202"/>
              <a:gd name="connsiteX82" fmla="*/ 5747846 w 7407834"/>
              <a:gd name="connsiteY82" fmla="*/ 4910224 h 5529202"/>
              <a:gd name="connsiteX83" fmla="*/ 5691576 w 7407834"/>
              <a:gd name="connsiteY83" fmla="*/ 4896156 h 5529202"/>
              <a:gd name="connsiteX84" fmla="*/ 5564966 w 7407834"/>
              <a:gd name="connsiteY84" fmla="*/ 4839885 h 5529202"/>
              <a:gd name="connsiteX85" fmla="*/ 5325816 w 7407834"/>
              <a:gd name="connsiteY85" fmla="*/ 4769547 h 5529202"/>
              <a:gd name="connsiteX86" fmla="*/ 5269545 w 7407834"/>
              <a:gd name="connsiteY86" fmla="*/ 4755479 h 5529202"/>
              <a:gd name="connsiteX87" fmla="*/ 5185139 w 7407834"/>
              <a:gd name="connsiteY87" fmla="*/ 4727344 h 5529202"/>
              <a:gd name="connsiteX88" fmla="*/ 4931920 w 7407834"/>
              <a:gd name="connsiteY88" fmla="*/ 4741412 h 5529202"/>
              <a:gd name="connsiteX89" fmla="*/ 4889717 w 7407834"/>
              <a:gd name="connsiteY89" fmla="*/ 4755479 h 5529202"/>
              <a:gd name="connsiteX90" fmla="*/ 4833446 w 7407834"/>
              <a:gd name="connsiteY90" fmla="*/ 4769547 h 5529202"/>
              <a:gd name="connsiteX91" fmla="*/ 4720905 w 7407834"/>
              <a:gd name="connsiteY91" fmla="*/ 4811750 h 5529202"/>
              <a:gd name="connsiteX92" fmla="*/ 4664634 w 7407834"/>
              <a:gd name="connsiteY92" fmla="*/ 4853953 h 5529202"/>
              <a:gd name="connsiteX93" fmla="*/ 4467686 w 7407834"/>
              <a:gd name="connsiteY93" fmla="*/ 4924292 h 5529202"/>
              <a:gd name="connsiteX94" fmla="*/ 4270739 w 7407834"/>
              <a:gd name="connsiteY94" fmla="*/ 5008698 h 5529202"/>
              <a:gd name="connsiteX95" fmla="*/ 4130062 w 7407834"/>
              <a:gd name="connsiteY95" fmla="*/ 5064969 h 5529202"/>
              <a:gd name="connsiteX96" fmla="*/ 3989385 w 7407834"/>
              <a:gd name="connsiteY96" fmla="*/ 5093104 h 5529202"/>
              <a:gd name="connsiteX97" fmla="*/ 3764302 w 7407834"/>
              <a:gd name="connsiteY97" fmla="*/ 5177510 h 5529202"/>
              <a:gd name="connsiteX98" fmla="*/ 3679896 w 7407834"/>
              <a:gd name="connsiteY98" fmla="*/ 5191578 h 5529202"/>
              <a:gd name="connsiteX99" fmla="*/ 3525151 w 7407834"/>
              <a:gd name="connsiteY99" fmla="*/ 5247849 h 5529202"/>
              <a:gd name="connsiteX100" fmla="*/ 3454813 w 7407834"/>
              <a:gd name="connsiteY100" fmla="*/ 5261916 h 5529202"/>
              <a:gd name="connsiteX101" fmla="*/ 3271933 w 7407834"/>
              <a:gd name="connsiteY101" fmla="*/ 5318187 h 5529202"/>
              <a:gd name="connsiteX102" fmla="*/ 3215662 w 7407834"/>
              <a:gd name="connsiteY102" fmla="*/ 5332255 h 5529202"/>
              <a:gd name="connsiteX103" fmla="*/ 3159391 w 7407834"/>
              <a:gd name="connsiteY103" fmla="*/ 5360390 h 5529202"/>
              <a:gd name="connsiteX104" fmla="*/ 2962443 w 7407834"/>
              <a:gd name="connsiteY104" fmla="*/ 5430729 h 5529202"/>
              <a:gd name="connsiteX105" fmla="*/ 2793631 w 7407834"/>
              <a:gd name="connsiteY105" fmla="*/ 5486999 h 5529202"/>
              <a:gd name="connsiteX106" fmla="*/ 2751428 w 7407834"/>
              <a:gd name="connsiteY106" fmla="*/ 5501067 h 5529202"/>
              <a:gd name="connsiteX107" fmla="*/ 2596683 w 7407834"/>
              <a:gd name="connsiteY107" fmla="*/ 5529202 h 5529202"/>
              <a:gd name="connsiteX108" fmla="*/ 2174653 w 7407834"/>
              <a:gd name="connsiteY108" fmla="*/ 5515135 h 5529202"/>
              <a:gd name="connsiteX109" fmla="*/ 2118382 w 7407834"/>
              <a:gd name="connsiteY109" fmla="*/ 5501067 h 5529202"/>
              <a:gd name="connsiteX110" fmla="*/ 2062111 w 7407834"/>
              <a:gd name="connsiteY110" fmla="*/ 5472932 h 5529202"/>
              <a:gd name="connsiteX111" fmla="*/ 1879231 w 7407834"/>
              <a:gd name="connsiteY111" fmla="*/ 5261916 h 5529202"/>
              <a:gd name="connsiteX112" fmla="*/ 1822960 w 7407834"/>
              <a:gd name="connsiteY112" fmla="*/ 5149375 h 5529202"/>
              <a:gd name="connsiteX113" fmla="*/ 1738554 w 7407834"/>
              <a:gd name="connsiteY113" fmla="*/ 4896156 h 5529202"/>
              <a:gd name="connsiteX114" fmla="*/ 1710419 w 7407834"/>
              <a:gd name="connsiteY114" fmla="*/ 4755479 h 5529202"/>
              <a:gd name="connsiteX115" fmla="*/ 1668216 w 7407834"/>
              <a:gd name="connsiteY115" fmla="*/ 4600735 h 5529202"/>
              <a:gd name="connsiteX116" fmla="*/ 1626013 w 7407834"/>
              <a:gd name="connsiteY116" fmla="*/ 4347516 h 5529202"/>
              <a:gd name="connsiteX117" fmla="*/ 1597877 w 7407834"/>
              <a:gd name="connsiteY117" fmla="*/ 4220907 h 5529202"/>
              <a:gd name="connsiteX118" fmla="*/ 1569742 w 7407834"/>
              <a:gd name="connsiteY118" fmla="*/ 4023959 h 5529202"/>
              <a:gd name="connsiteX119" fmla="*/ 1527539 w 7407834"/>
              <a:gd name="connsiteY119" fmla="*/ 3897350 h 5529202"/>
              <a:gd name="connsiteX120" fmla="*/ 1513471 w 7407834"/>
              <a:gd name="connsiteY120" fmla="*/ 3841079 h 5529202"/>
              <a:gd name="connsiteX121" fmla="*/ 1541606 w 7407834"/>
              <a:gd name="connsiteY121" fmla="*/ 3630064 h 5529202"/>
              <a:gd name="connsiteX122" fmla="*/ 1555674 w 7407834"/>
              <a:gd name="connsiteY122" fmla="*/ 3573793 h 5529202"/>
              <a:gd name="connsiteX123" fmla="*/ 1597877 w 7407834"/>
              <a:gd name="connsiteY123" fmla="*/ 3545658 h 5529202"/>
              <a:gd name="connsiteX124" fmla="*/ 1626013 w 7407834"/>
              <a:gd name="connsiteY124" fmla="*/ 3517522 h 5529202"/>
              <a:gd name="connsiteX125" fmla="*/ 1654148 w 7407834"/>
              <a:gd name="connsiteY125" fmla="*/ 3475319 h 5529202"/>
              <a:gd name="connsiteX126" fmla="*/ 1738554 w 7407834"/>
              <a:gd name="connsiteY126" fmla="*/ 3376845 h 5529202"/>
              <a:gd name="connsiteX127" fmla="*/ 1696351 w 7407834"/>
              <a:gd name="connsiteY127" fmla="*/ 3250236 h 5529202"/>
              <a:gd name="connsiteX128" fmla="*/ 1583809 w 7407834"/>
              <a:gd name="connsiteY128" fmla="*/ 3151762 h 5529202"/>
              <a:gd name="connsiteX129" fmla="*/ 1457200 w 7407834"/>
              <a:gd name="connsiteY129" fmla="*/ 3081424 h 5529202"/>
              <a:gd name="connsiteX130" fmla="*/ 1316523 w 7407834"/>
              <a:gd name="connsiteY130" fmla="*/ 2997018 h 5529202"/>
              <a:gd name="connsiteX131" fmla="*/ 1203982 w 7407834"/>
              <a:gd name="connsiteY131" fmla="*/ 2954815 h 5529202"/>
              <a:gd name="connsiteX132" fmla="*/ 1021102 w 7407834"/>
              <a:gd name="connsiteY132" fmla="*/ 2856341 h 5529202"/>
              <a:gd name="connsiteX133" fmla="*/ 838222 w 7407834"/>
              <a:gd name="connsiteY133" fmla="*/ 2786002 h 5529202"/>
              <a:gd name="connsiteX134" fmla="*/ 683477 w 7407834"/>
              <a:gd name="connsiteY134" fmla="*/ 2701596 h 5529202"/>
              <a:gd name="connsiteX135" fmla="*/ 613139 w 7407834"/>
              <a:gd name="connsiteY135" fmla="*/ 2673461 h 5529202"/>
              <a:gd name="connsiteX136" fmla="*/ 570936 w 7407834"/>
              <a:gd name="connsiteY136" fmla="*/ 2631258 h 5529202"/>
              <a:gd name="connsiteX137" fmla="*/ 500597 w 7407834"/>
              <a:gd name="connsiteY137" fmla="*/ 2589055 h 5529202"/>
              <a:gd name="connsiteX138" fmla="*/ 388056 w 7407834"/>
              <a:gd name="connsiteY138" fmla="*/ 2490581 h 5529202"/>
              <a:gd name="connsiteX139" fmla="*/ 303649 w 7407834"/>
              <a:gd name="connsiteY139" fmla="*/ 2349904 h 5529202"/>
              <a:gd name="connsiteX140" fmla="*/ 162973 w 7407834"/>
              <a:gd name="connsiteY140" fmla="*/ 2096685 h 5529202"/>
              <a:gd name="connsiteX141" fmla="*/ 106702 w 7407834"/>
              <a:gd name="connsiteY141" fmla="*/ 1899738 h 5529202"/>
              <a:gd name="connsiteX142" fmla="*/ 50431 w 7407834"/>
              <a:gd name="connsiteY142" fmla="*/ 1688722 h 5529202"/>
              <a:gd name="connsiteX143" fmla="*/ 36363 w 7407834"/>
              <a:gd name="connsiteY143" fmla="*/ 1590249 h 5529202"/>
              <a:gd name="connsiteX144" fmla="*/ 8228 w 7407834"/>
              <a:gd name="connsiteY144" fmla="*/ 1379233 h 5529202"/>
              <a:gd name="connsiteX145" fmla="*/ 22296 w 7407834"/>
              <a:gd name="connsiteY145" fmla="*/ 422630 h 5529202"/>
              <a:gd name="connsiteX146" fmla="*/ 50431 w 7407834"/>
              <a:gd name="connsiteY146" fmla="*/ 366359 h 5529202"/>
              <a:gd name="connsiteX147" fmla="*/ 78566 w 7407834"/>
              <a:gd name="connsiteY147" fmla="*/ 296021 h 5529202"/>
              <a:gd name="connsiteX148" fmla="*/ 148905 w 7407834"/>
              <a:gd name="connsiteY148" fmla="*/ 211615 h 5529202"/>
              <a:gd name="connsiteX149" fmla="*/ 233311 w 7407834"/>
              <a:gd name="connsiteY149" fmla="*/ 127209 h 5529202"/>
              <a:gd name="connsiteX150" fmla="*/ 317717 w 7407834"/>
              <a:gd name="connsiteY150" fmla="*/ 70938 h 5529202"/>
              <a:gd name="connsiteX151" fmla="*/ 373988 w 7407834"/>
              <a:gd name="connsiteY151" fmla="*/ 56870 h 5529202"/>
              <a:gd name="connsiteX152" fmla="*/ 472462 w 7407834"/>
              <a:gd name="connsiteY152" fmla="*/ 28735 h 5529202"/>
              <a:gd name="connsiteX153" fmla="*/ 641274 w 7407834"/>
              <a:gd name="connsiteY153" fmla="*/ 599 h 5529202"/>
              <a:gd name="connsiteX154" fmla="*/ 908560 w 7407834"/>
              <a:gd name="connsiteY154" fmla="*/ 14667 h 5529202"/>
              <a:gd name="connsiteX155" fmla="*/ 978899 w 7407834"/>
              <a:gd name="connsiteY155" fmla="*/ 56870 h 5529202"/>
              <a:gd name="connsiteX156" fmla="*/ 1035169 w 7407834"/>
              <a:gd name="connsiteY156" fmla="*/ 85005 h 5529202"/>
              <a:gd name="connsiteX157" fmla="*/ 1133643 w 7407834"/>
              <a:gd name="connsiteY157" fmla="*/ 141276 h 5529202"/>
              <a:gd name="connsiteX158" fmla="*/ 1218049 w 7407834"/>
              <a:gd name="connsiteY158" fmla="*/ 183479 h 5529202"/>
              <a:gd name="connsiteX159" fmla="*/ 1288388 w 7407834"/>
              <a:gd name="connsiteY159" fmla="*/ 239750 h 5529202"/>
              <a:gd name="connsiteX160" fmla="*/ 1372794 w 7407834"/>
              <a:gd name="connsiteY160" fmla="*/ 296021 h 5529202"/>
              <a:gd name="connsiteX161" fmla="*/ 1499403 w 7407834"/>
              <a:gd name="connsiteY161" fmla="*/ 394495 h 5529202"/>
              <a:gd name="connsiteX162" fmla="*/ 1555674 w 7407834"/>
              <a:gd name="connsiteY162" fmla="*/ 422630 h 5529202"/>
              <a:gd name="connsiteX163" fmla="*/ 1654148 w 7407834"/>
              <a:gd name="connsiteY163" fmla="*/ 507036 h 5529202"/>
              <a:gd name="connsiteX164" fmla="*/ 1710419 w 7407834"/>
              <a:gd name="connsiteY164" fmla="*/ 535172 h 5529202"/>
              <a:gd name="connsiteX165" fmla="*/ 1752622 w 7407834"/>
              <a:gd name="connsiteY165" fmla="*/ 563307 h 5529202"/>
              <a:gd name="connsiteX166" fmla="*/ 1808893 w 7407834"/>
              <a:gd name="connsiteY166" fmla="*/ 605510 h 5529202"/>
              <a:gd name="connsiteX167" fmla="*/ 1851096 w 7407834"/>
              <a:gd name="connsiteY167" fmla="*/ 619578 h 5529202"/>
              <a:gd name="connsiteX168" fmla="*/ 1893299 w 7407834"/>
              <a:gd name="connsiteY168" fmla="*/ 647713 h 5529202"/>
              <a:gd name="connsiteX169" fmla="*/ 1991773 w 7407834"/>
              <a:gd name="connsiteY169" fmla="*/ 689916 h 5529202"/>
              <a:gd name="connsiteX170" fmla="*/ 2090246 w 7407834"/>
              <a:gd name="connsiteY170" fmla="*/ 732119 h 5529202"/>
              <a:gd name="connsiteX171" fmla="*/ 2132449 w 7407834"/>
              <a:gd name="connsiteY171" fmla="*/ 760255 h 5529202"/>
              <a:gd name="connsiteX172" fmla="*/ 2202788 w 7407834"/>
              <a:gd name="connsiteY172" fmla="*/ 774322 h 5529202"/>
              <a:gd name="connsiteX173" fmla="*/ 2244991 w 7407834"/>
              <a:gd name="connsiteY173" fmla="*/ 788390 h 5529202"/>
              <a:gd name="connsiteX174" fmla="*/ 2301262 w 7407834"/>
              <a:gd name="connsiteY174" fmla="*/ 802458 h 5529202"/>
              <a:gd name="connsiteX175" fmla="*/ 2343465 w 7407834"/>
              <a:gd name="connsiteY175" fmla="*/ 830593 h 5529202"/>
              <a:gd name="connsiteX176" fmla="*/ 2399736 w 7407834"/>
              <a:gd name="connsiteY176" fmla="*/ 844661 h 5529202"/>
              <a:gd name="connsiteX177" fmla="*/ 2441939 w 7407834"/>
              <a:gd name="connsiteY177" fmla="*/ 858729 h 5529202"/>
              <a:gd name="connsiteX178" fmla="*/ 2554480 w 7407834"/>
              <a:gd name="connsiteY178" fmla="*/ 844661 h 5529202"/>
              <a:gd name="connsiteX179" fmla="*/ 2624819 w 7407834"/>
              <a:gd name="connsiteY179" fmla="*/ 802458 h 5529202"/>
              <a:gd name="connsiteX180" fmla="*/ 2681089 w 7407834"/>
              <a:gd name="connsiteY180" fmla="*/ 732119 h 5529202"/>
              <a:gd name="connsiteX181" fmla="*/ 2709225 w 7407834"/>
              <a:gd name="connsiteY181" fmla="*/ 605510 h 5529202"/>
              <a:gd name="connsiteX182" fmla="*/ 2779563 w 7407834"/>
              <a:gd name="connsiteY182" fmla="*/ 324156 h 5529202"/>
              <a:gd name="connsiteX183" fmla="*/ 2821766 w 7407834"/>
              <a:gd name="connsiteY183" fmla="*/ 352292 h 5529202"/>
              <a:gd name="connsiteX184" fmla="*/ 2849902 w 7407834"/>
              <a:gd name="connsiteY184" fmla="*/ 394495 h 5529202"/>
              <a:gd name="connsiteX185" fmla="*/ 2892105 w 7407834"/>
              <a:gd name="connsiteY185" fmla="*/ 436698 h 5529202"/>
              <a:gd name="connsiteX186" fmla="*/ 2934308 w 7407834"/>
              <a:gd name="connsiteY186" fmla="*/ 521104 h 5529202"/>
              <a:gd name="connsiteX187" fmla="*/ 2906173 w 7407834"/>
              <a:gd name="connsiteY187" fmla="*/ 675849 h 552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7407834" h="5529202">
                <a:moveTo>
                  <a:pt x="2906173" y="675849"/>
                </a:moveTo>
                <a:cubicBezTo>
                  <a:pt x="2908518" y="694606"/>
                  <a:pt x="2937340" y="650199"/>
                  <a:pt x="2948376" y="633645"/>
                </a:cubicBezTo>
                <a:cubicBezTo>
                  <a:pt x="2956601" y="621307"/>
                  <a:pt x="2957236" y="605326"/>
                  <a:pt x="2962443" y="591442"/>
                </a:cubicBezTo>
                <a:cubicBezTo>
                  <a:pt x="2971310" y="567798"/>
                  <a:pt x="2978315" y="543178"/>
                  <a:pt x="2990579" y="521104"/>
                </a:cubicBezTo>
                <a:cubicBezTo>
                  <a:pt x="3001966" y="500608"/>
                  <a:pt x="3018714" y="483590"/>
                  <a:pt x="3032782" y="464833"/>
                </a:cubicBezTo>
                <a:cubicBezTo>
                  <a:pt x="3037471" y="450765"/>
                  <a:pt x="3042775" y="436888"/>
                  <a:pt x="3046849" y="422630"/>
                </a:cubicBezTo>
                <a:cubicBezTo>
                  <a:pt x="3052160" y="404040"/>
                  <a:pt x="3052270" y="383652"/>
                  <a:pt x="3060917" y="366359"/>
                </a:cubicBezTo>
                <a:cubicBezTo>
                  <a:pt x="3066849" y="354496"/>
                  <a:pt x="3079674" y="347602"/>
                  <a:pt x="3089053" y="338224"/>
                </a:cubicBezTo>
                <a:cubicBezTo>
                  <a:pt x="3118525" y="220329"/>
                  <a:pt x="3081087" y="329071"/>
                  <a:pt x="3131256" y="253818"/>
                </a:cubicBezTo>
                <a:cubicBezTo>
                  <a:pt x="3142889" y="236369"/>
                  <a:pt x="3145966" y="213657"/>
                  <a:pt x="3159391" y="197547"/>
                </a:cubicBezTo>
                <a:cubicBezTo>
                  <a:pt x="3172079" y="182321"/>
                  <a:pt x="3244724" y="146532"/>
                  <a:pt x="3257865" y="141276"/>
                </a:cubicBezTo>
                <a:cubicBezTo>
                  <a:pt x="3285401" y="130262"/>
                  <a:pt x="3314136" y="122519"/>
                  <a:pt x="3342271" y="113141"/>
                </a:cubicBezTo>
                <a:cubicBezTo>
                  <a:pt x="3356339" y="108452"/>
                  <a:pt x="3369719" y="100549"/>
                  <a:pt x="3384474" y="99073"/>
                </a:cubicBezTo>
                <a:lnTo>
                  <a:pt x="3525151" y="85005"/>
                </a:lnTo>
                <a:cubicBezTo>
                  <a:pt x="3600179" y="89694"/>
                  <a:pt x="3675433" y="91593"/>
                  <a:pt x="3750234" y="99073"/>
                </a:cubicBezTo>
                <a:cubicBezTo>
                  <a:pt x="3806615" y="104711"/>
                  <a:pt x="3811160" y="119155"/>
                  <a:pt x="3862776" y="141276"/>
                </a:cubicBezTo>
                <a:cubicBezTo>
                  <a:pt x="3915292" y="163783"/>
                  <a:pt x="3905266" y="146157"/>
                  <a:pt x="3961249" y="183479"/>
                </a:cubicBezTo>
                <a:cubicBezTo>
                  <a:pt x="3972285" y="190836"/>
                  <a:pt x="3979028" y="203329"/>
                  <a:pt x="3989385" y="211615"/>
                </a:cubicBezTo>
                <a:cubicBezTo>
                  <a:pt x="4026002" y="240908"/>
                  <a:pt x="4068768" y="262864"/>
                  <a:pt x="4101926" y="296021"/>
                </a:cubicBezTo>
                <a:cubicBezTo>
                  <a:pt x="4111305" y="305399"/>
                  <a:pt x="4121776" y="313799"/>
                  <a:pt x="4130062" y="324156"/>
                </a:cubicBezTo>
                <a:cubicBezTo>
                  <a:pt x="4140624" y="337358"/>
                  <a:pt x="4146242" y="354404"/>
                  <a:pt x="4158197" y="366359"/>
                </a:cubicBezTo>
                <a:cubicBezTo>
                  <a:pt x="4174776" y="382938"/>
                  <a:pt x="4195711" y="394494"/>
                  <a:pt x="4214468" y="408562"/>
                </a:cubicBezTo>
                <a:cubicBezTo>
                  <a:pt x="4223846" y="427319"/>
                  <a:pt x="4230970" y="447384"/>
                  <a:pt x="4242603" y="464833"/>
                </a:cubicBezTo>
                <a:cubicBezTo>
                  <a:pt x="4249960" y="475869"/>
                  <a:pt x="4263382" y="481933"/>
                  <a:pt x="4270739" y="492969"/>
                </a:cubicBezTo>
                <a:cubicBezTo>
                  <a:pt x="4308061" y="548952"/>
                  <a:pt x="4290435" y="538926"/>
                  <a:pt x="4312942" y="591442"/>
                </a:cubicBezTo>
                <a:cubicBezTo>
                  <a:pt x="4321203" y="610717"/>
                  <a:pt x="4332816" y="628438"/>
                  <a:pt x="4341077" y="647713"/>
                </a:cubicBezTo>
                <a:cubicBezTo>
                  <a:pt x="4346918" y="661343"/>
                  <a:pt x="4348513" y="676653"/>
                  <a:pt x="4355145" y="689916"/>
                </a:cubicBezTo>
                <a:cubicBezTo>
                  <a:pt x="4362706" y="705038"/>
                  <a:pt x="4375719" y="716997"/>
                  <a:pt x="4383280" y="732119"/>
                </a:cubicBezTo>
                <a:cubicBezTo>
                  <a:pt x="4389912" y="745382"/>
                  <a:pt x="4388729" y="762255"/>
                  <a:pt x="4397348" y="774322"/>
                </a:cubicBezTo>
                <a:cubicBezTo>
                  <a:pt x="4412766" y="795907"/>
                  <a:pt x="4453619" y="830593"/>
                  <a:pt x="4453619" y="830593"/>
                </a:cubicBezTo>
                <a:cubicBezTo>
                  <a:pt x="4458308" y="844661"/>
                  <a:pt x="4458789" y="860933"/>
                  <a:pt x="4467686" y="872796"/>
                </a:cubicBezTo>
                <a:cubicBezTo>
                  <a:pt x="4521569" y="944640"/>
                  <a:pt x="4518617" y="936666"/>
                  <a:pt x="4580228" y="957202"/>
                </a:cubicBezTo>
                <a:cubicBezTo>
                  <a:pt x="4594296" y="966581"/>
                  <a:pt x="4605534" y="984755"/>
                  <a:pt x="4622431" y="985338"/>
                </a:cubicBezTo>
                <a:cubicBezTo>
                  <a:pt x="4744369" y="989543"/>
                  <a:pt x="4866714" y="982658"/>
                  <a:pt x="4988191" y="971270"/>
                </a:cubicBezTo>
                <a:cubicBezTo>
                  <a:pt x="5017719" y="968502"/>
                  <a:pt x="5043825" y="950328"/>
                  <a:pt x="5072597" y="943135"/>
                </a:cubicBezTo>
                <a:lnTo>
                  <a:pt x="5128868" y="929067"/>
                </a:lnTo>
                <a:cubicBezTo>
                  <a:pt x="5171071" y="938445"/>
                  <a:pt x="5215126" y="941683"/>
                  <a:pt x="5255477" y="957202"/>
                </a:cubicBezTo>
                <a:cubicBezTo>
                  <a:pt x="5309565" y="978005"/>
                  <a:pt x="5302406" y="999433"/>
                  <a:pt x="5339883" y="1027541"/>
                </a:cubicBezTo>
                <a:cubicBezTo>
                  <a:pt x="5366934" y="1047830"/>
                  <a:pt x="5400378" y="1059902"/>
                  <a:pt x="5424289" y="1083812"/>
                </a:cubicBezTo>
                <a:cubicBezTo>
                  <a:pt x="5476978" y="1136500"/>
                  <a:pt x="5447619" y="1119724"/>
                  <a:pt x="5508696" y="1140082"/>
                </a:cubicBezTo>
                <a:cubicBezTo>
                  <a:pt x="5550899" y="1168218"/>
                  <a:pt x="5591811" y="1198393"/>
                  <a:pt x="5635305" y="1224489"/>
                </a:cubicBezTo>
                <a:cubicBezTo>
                  <a:pt x="5658751" y="1238557"/>
                  <a:pt x="5683393" y="1250800"/>
                  <a:pt x="5705643" y="1266692"/>
                </a:cubicBezTo>
                <a:cubicBezTo>
                  <a:pt x="5716436" y="1274401"/>
                  <a:pt x="5723422" y="1286542"/>
                  <a:pt x="5733779" y="1294827"/>
                </a:cubicBezTo>
                <a:cubicBezTo>
                  <a:pt x="5770396" y="1324120"/>
                  <a:pt x="5846320" y="1379233"/>
                  <a:pt x="5846320" y="1379233"/>
                </a:cubicBezTo>
                <a:cubicBezTo>
                  <a:pt x="5851009" y="1393301"/>
                  <a:pt x="5851125" y="1409857"/>
                  <a:pt x="5860388" y="1421436"/>
                </a:cubicBezTo>
                <a:cubicBezTo>
                  <a:pt x="5870950" y="1434638"/>
                  <a:pt x="5897244" y="1433532"/>
                  <a:pt x="5902591" y="1449572"/>
                </a:cubicBezTo>
                <a:cubicBezTo>
                  <a:pt x="5917494" y="1494280"/>
                  <a:pt x="5911970" y="1543357"/>
                  <a:pt x="5916659" y="1590249"/>
                </a:cubicBezTo>
                <a:cubicBezTo>
                  <a:pt x="5911970" y="1838778"/>
                  <a:pt x="5902591" y="2087263"/>
                  <a:pt x="5902591" y="2335836"/>
                </a:cubicBezTo>
                <a:cubicBezTo>
                  <a:pt x="5902591" y="2415691"/>
                  <a:pt x="5900208" y="2496845"/>
                  <a:pt x="5916659" y="2574987"/>
                </a:cubicBezTo>
                <a:cubicBezTo>
                  <a:pt x="5920412" y="2592816"/>
                  <a:pt x="5987367" y="2614029"/>
                  <a:pt x="6001065" y="2617190"/>
                </a:cubicBezTo>
                <a:cubicBezTo>
                  <a:pt x="6416074" y="2712961"/>
                  <a:pt x="5992100" y="2607914"/>
                  <a:pt x="6198013" y="2659393"/>
                </a:cubicBezTo>
                <a:cubicBezTo>
                  <a:pt x="6212081" y="2668772"/>
                  <a:pt x="6224518" y="2681250"/>
                  <a:pt x="6240216" y="2687529"/>
                </a:cubicBezTo>
                <a:cubicBezTo>
                  <a:pt x="6271912" y="2700208"/>
                  <a:pt x="6305991" y="2705855"/>
                  <a:pt x="6338689" y="2715664"/>
                </a:cubicBezTo>
                <a:cubicBezTo>
                  <a:pt x="6352893" y="2719925"/>
                  <a:pt x="6367630" y="2723100"/>
                  <a:pt x="6380893" y="2729732"/>
                </a:cubicBezTo>
                <a:cubicBezTo>
                  <a:pt x="6396015" y="2737293"/>
                  <a:pt x="6407398" y="2751588"/>
                  <a:pt x="6423096" y="2757867"/>
                </a:cubicBezTo>
                <a:cubicBezTo>
                  <a:pt x="6454792" y="2770545"/>
                  <a:pt x="6489487" y="2774336"/>
                  <a:pt x="6521569" y="2786002"/>
                </a:cubicBezTo>
                <a:cubicBezTo>
                  <a:pt x="6586157" y="2809489"/>
                  <a:pt x="6575211" y="2818477"/>
                  <a:pt x="6634111" y="2856341"/>
                </a:cubicBezTo>
                <a:cubicBezTo>
                  <a:pt x="6680111" y="2885912"/>
                  <a:pt x="6736120" y="2902079"/>
                  <a:pt x="6774788" y="2940747"/>
                </a:cubicBezTo>
                <a:lnTo>
                  <a:pt x="6929533" y="3095492"/>
                </a:lnTo>
                <a:cubicBezTo>
                  <a:pt x="6957668" y="3123627"/>
                  <a:pt x="6983564" y="3154196"/>
                  <a:pt x="7013939" y="3179898"/>
                </a:cubicBezTo>
                <a:cubicBezTo>
                  <a:pt x="7074899" y="3231479"/>
                  <a:pt x="7140353" y="3278176"/>
                  <a:pt x="7196819" y="3334642"/>
                </a:cubicBezTo>
                <a:cubicBezTo>
                  <a:pt x="7307248" y="3445071"/>
                  <a:pt x="7256669" y="3407366"/>
                  <a:pt x="7337496" y="3461252"/>
                </a:cubicBezTo>
                <a:cubicBezTo>
                  <a:pt x="7346874" y="3475320"/>
                  <a:pt x="7358764" y="3488005"/>
                  <a:pt x="7365631" y="3503455"/>
                </a:cubicBezTo>
                <a:cubicBezTo>
                  <a:pt x="7391591" y="3561866"/>
                  <a:pt x="7395799" y="3598026"/>
                  <a:pt x="7407834" y="3658199"/>
                </a:cubicBezTo>
                <a:cubicBezTo>
                  <a:pt x="7403145" y="3873904"/>
                  <a:pt x="7402565" y="4089737"/>
                  <a:pt x="7393766" y="4305313"/>
                </a:cubicBezTo>
                <a:cubicBezTo>
                  <a:pt x="7393161" y="4320129"/>
                  <a:pt x="7383773" y="4333258"/>
                  <a:pt x="7379699" y="4347516"/>
                </a:cubicBezTo>
                <a:cubicBezTo>
                  <a:pt x="7362432" y="4407951"/>
                  <a:pt x="7375567" y="4398402"/>
                  <a:pt x="7337496" y="4445990"/>
                </a:cubicBezTo>
                <a:cubicBezTo>
                  <a:pt x="7329210" y="4456347"/>
                  <a:pt x="7317851" y="4463936"/>
                  <a:pt x="7309360" y="4474125"/>
                </a:cubicBezTo>
                <a:cubicBezTo>
                  <a:pt x="7294350" y="4492137"/>
                  <a:pt x="7282416" y="4512594"/>
                  <a:pt x="7267157" y="4530396"/>
                </a:cubicBezTo>
                <a:cubicBezTo>
                  <a:pt x="7254210" y="4545501"/>
                  <a:pt x="7237690" y="4557315"/>
                  <a:pt x="7224954" y="4572599"/>
                </a:cubicBezTo>
                <a:cubicBezTo>
                  <a:pt x="7214130" y="4585587"/>
                  <a:pt x="7209656" y="4603799"/>
                  <a:pt x="7196819" y="4614802"/>
                </a:cubicBezTo>
                <a:cubicBezTo>
                  <a:pt x="7176059" y="4632596"/>
                  <a:pt x="7149667" y="4642513"/>
                  <a:pt x="7126480" y="4657005"/>
                </a:cubicBezTo>
                <a:cubicBezTo>
                  <a:pt x="7112143" y="4665966"/>
                  <a:pt x="7098957" y="4676753"/>
                  <a:pt x="7084277" y="4685141"/>
                </a:cubicBezTo>
                <a:cubicBezTo>
                  <a:pt x="7066069" y="4695545"/>
                  <a:pt x="7045789" y="4702161"/>
                  <a:pt x="7028006" y="4713276"/>
                </a:cubicBezTo>
                <a:cubicBezTo>
                  <a:pt x="7008124" y="4725702"/>
                  <a:pt x="6992707" y="4744994"/>
                  <a:pt x="6971736" y="4755479"/>
                </a:cubicBezTo>
                <a:cubicBezTo>
                  <a:pt x="6751779" y="4865458"/>
                  <a:pt x="6907606" y="4780622"/>
                  <a:pt x="6760720" y="4825818"/>
                </a:cubicBezTo>
                <a:cubicBezTo>
                  <a:pt x="6636946" y="4863902"/>
                  <a:pt x="6673947" y="4866109"/>
                  <a:pt x="6563773" y="4896156"/>
                </a:cubicBezTo>
                <a:cubicBezTo>
                  <a:pt x="6540705" y="4902447"/>
                  <a:pt x="6516959" y="4905947"/>
                  <a:pt x="6493434" y="4910224"/>
                </a:cubicBezTo>
                <a:cubicBezTo>
                  <a:pt x="6409477" y="4925489"/>
                  <a:pt x="6416850" y="4920990"/>
                  <a:pt x="6338689" y="4938359"/>
                </a:cubicBezTo>
                <a:cubicBezTo>
                  <a:pt x="6319815" y="4942553"/>
                  <a:pt x="6300938" y="4946871"/>
                  <a:pt x="6282419" y="4952427"/>
                </a:cubicBezTo>
                <a:cubicBezTo>
                  <a:pt x="6254013" y="4960949"/>
                  <a:pt x="6198013" y="4980562"/>
                  <a:pt x="6198013" y="4980562"/>
                </a:cubicBezTo>
                <a:cubicBezTo>
                  <a:pt x="6108917" y="4975873"/>
                  <a:pt x="6019399" y="4976348"/>
                  <a:pt x="5930726" y="4966495"/>
                </a:cubicBezTo>
                <a:cubicBezTo>
                  <a:pt x="5830541" y="4955363"/>
                  <a:pt x="5830020" y="4937615"/>
                  <a:pt x="5747846" y="4910224"/>
                </a:cubicBezTo>
                <a:cubicBezTo>
                  <a:pt x="5729504" y="4904110"/>
                  <a:pt x="5709918" y="4902270"/>
                  <a:pt x="5691576" y="4896156"/>
                </a:cubicBezTo>
                <a:cubicBezTo>
                  <a:pt x="5593397" y="4863430"/>
                  <a:pt x="5650773" y="4876659"/>
                  <a:pt x="5564966" y="4839885"/>
                </a:cubicBezTo>
                <a:cubicBezTo>
                  <a:pt x="5377652" y="4759608"/>
                  <a:pt x="5484693" y="4798434"/>
                  <a:pt x="5325816" y="4769547"/>
                </a:cubicBezTo>
                <a:cubicBezTo>
                  <a:pt x="5306794" y="4766088"/>
                  <a:pt x="5288064" y="4761035"/>
                  <a:pt x="5269545" y="4755479"/>
                </a:cubicBezTo>
                <a:cubicBezTo>
                  <a:pt x="5241139" y="4746957"/>
                  <a:pt x="5185139" y="4727344"/>
                  <a:pt x="5185139" y="4727344"/>
                </a:cubicBezTo>
                <a:cubicBezTo>
                  <a:pt x="5100733" y="4732033"/>
                  <a:pt x="5016076" y="4733397"/>
                  <a:pt x="4931920" y="4741412"/>
                </a:cubicBezTo>
                <a:cubicBezTo>
                  <a:pt x="4917158" y="4742818"/>
                  <a:pt x="4903975" y="4751405"/>
                  <a:pt x="4889717" y="4755479"/>
                </a:cubicBezTo>
                <a:cubicBezTo>
                  <a:pt x="4871127" y="4760790"/>
                  <a:pt x="4852203" y="4764858"/>
                  <a:pt x="4833446" y="4769547"/>
                </a:cubicBezTo>
                <a:cubicBezTo>
                  <a:pt x="4703741" y="4856016"/>
                  <a:pt x="4903434" y="4730626"/>
                  <a:pt x="4720905" y="4811750"/>
                </a:cubicBezTo>
                <a:cubicBezTo>
                  <a:pt x="4699480" y="4821272"/>
                  <a:pt x="4685605" y="4843468"/>
                  <a:pt x="4664634" y="4853953"/>
                </a:cubicBezTo>
                <a:cubicBezTo>
                  <a:pt x="4410827" y="4980857"/>
                  <a:pt x="4609390" y="4873684"/>
                  <a:pt x="4467686" y="4924292"/>
                </a:cubicBezTo>
                <a:cubicBezTo>
                  <a:pt x="4159291" y="5034432"/>
                  <a:pt x="4433737" y="4938841"/>
                  <a:pt x="4270739" y="5008698"/>
                </a:cubicBezTo>
                <a:cubicBezTo>
                  <a:pt x="4224318" y="5028593"/>
                  <a:pt x="4179586" y="5055064"/>
                  <a:pt x="4130062" y="5064969"/>
                </a:cubicBezTo>
                <a:cubicBezTo>
                  <a:pt x="4083170" y="5074347"/>
                  <a:pt x="4033786" y="5075344"/>
                  <a:pt x="3989385" y="5093104"/>
                </a:cubicBezTo>
                <a:cubicBezTo>
                  <a:pt x="3946349" y="5110318"/>
                  <a:pt x="3823115" y="5162807"/>
                  <a:pt x="3764302" y="5177510"/>
                </a:cubicBezTo>
                <a:cubicBezTo>
                  <a:pt x="3736630" y="5184428"/>
                  <a:pt x="3708031" y="5186889"/>
                  <a:pt x="3679896" y="5191578"/>
                </a:cubicBezTo>
                <a:cubicBezTo>
                  <a:pt x="3625966" y="5213149"/>
                  <a:pt x="3581902" y="5232371"/>
                  <a:pt x="3525151" y="5247849"/>
                </a:cubicBezTo>
                <a:cubicBezTo>
                  <a:pt x="3502083" y="5254140"/>
                  <a:pt x="3478259" y="5257227"/>
                  <a:pt x="3454813" y="5261916"/>
                </a:cubicBezTo>
                <a:cubicBezTo>
                  <a:pt x="3348570" y="5304414"/>
                  <a:pt x="3408975" y="5283927"/>
                  <a:pt x="3271933" y="5318187"/>
                </a:cubicBezTo>
                <a:cubicBezTo>
                  <a:pt x="3253176" y="5322876"/>
                  <a:pt x="3232955" y="5323609"/>
                  <a:pt x="3215662" y="5332255"/>
                </a:cubicBezTo>
                <a:cubicBezTo>
                  <a:pt x="3196905" y="5341633"/>
                  <a:pt x="3178554" y="5351873"/>
                  <a:pt x="3159391" y="5360390"/>
                </a:cubicBezTo>
                <a:cubicBezTo>
                  <a:pt x="3092409" y="5390159"/>
                  <a:pt x="3034331" y="5406766"/>
                  <a:pt x="2962443" y="5430729"/>
                </a:cubicBezTo>
                <a:lnTo>
                  <a:pt x="2793631" y="5486999"/>
                </a:lnTo>
                <a:cubicBezTo>
                  <a:pt x="2779563" y="5491688"/>
                  <a:pt x="2765969" y="5498159"/>
                  <a:pt x="2751428" y="5501067"/>
                </a:cubicBezTo>
                <a:cubicBezTo>
                  <a:pt x="2653120" y="5520729"/>
                  <a:pt x="2704674" y="5511204"/>
                  <a:pt x="2596683" y="5529202"/>
                </a:cubicBezTo>
                <a:cubicBezTo>
                  <a:pt x="2456006" y="5524513"/>
                  <a:pt x="2315165" y="5523400"/>
                  <a:pt x="2174653" y="5515135"/>
                </a:cubicBezTo>
                <a:cubicBezTo>
                  <a:pt x="2155352" y="5514000"/>
                  <a:pt x="2136485" y="5507856"/>
                  <a:pt x="2118382" y="5501067"/>
                </a:cubicBezTo>
                <a:cubicBezTo>
                  <a:pt x="2098746" y="5493704"/>
                  <a:pt x="2080868" y="5482310"/>
                  <a:pt x="2062111" y="5472932"/>
                </a:cubicBezTo>
                <a:cubicBezTo>
                  <a:pt x="2003107" y="5413928"/>
                  <a:pt x="1911100" y="5325654"/>
                  <a:pt x="1879231" y="5261916"/>
                </a:cubicBezTo>
                <a:cubicBezTo>
                  <a:pt x="1860474" y="5224402"/>
                  <a:pt x="1839771" y="5187800"/>
                  <a:pt x="1822960" y="5149375"/>
                </a:cubicBezTo>
                <a:cubicBezTo>
                  <a:pt x="1793861" y="5082864"/>
                  <a:pt x="1755252" y="4962947"/>
                  <a:pt x="1738554" y="4896156"/>
                </a:cubicBezTo>
                <a:cubicBezTo>
                  <a:pt x="1726956" y="4849763"/>
                  <a:pt x="1721495" y="4802000"/>
                  <a:pt x="1710419" y="4755479"/>
                </a:cubicBezTo>
                <a:cubicBezTo>
                  <a:pt x="1698035" y="4703468"/>
                  <a:pt x="1680600" y="4652746"/>
                  <a:pt x="1668216" y="4600735"/>
                </a:cubicBezTo>
                <a:cubicBezTo>
                  <a:pt x="1611805" y="4363813"/>
                  <a:pt x="1662503" y="4554291"/>
                  <a:pt x="1626013" y="4347516"/>
                </a:cubicBezTo>
                <a:cubicBezTo>
                  <a:pt x="1618500" y="4304941"/>
                  <a:pt x="1605285" y="4263500"/>
                  <a:pt x="1597877" y="4220907"/>
                </a:cubicBezTo>
                <a:cubicBezTo>
                  <a:pt x="1586514" y="4155572"/>
                  <a:pt x="1585826" y="4088295"/>
                  <a:pt x="1569742" y="4023959"/>
                </a:cubicBezTo>
                <a:cubicBezTo>
                  <a:pt x="1536029" y="3889110"/>
                  <a:pt x="1580514" y="4056276"/>
                  <a:pt x="1527539" y="3897350"/>
                </a:cubicBezTo>
                <a:cubicBezTo>
                  <a:pt x="1521425" y="3879008"/>
                  <a:pt x="1518160" y="3859836"/>
                  <a:pt x="1513471" y="3841079"/>
                </a:cubicBezTo>
                <a:cubicBezTo>
                  <a:pt x="1522849" y="3770741"/>
                  <a:pt x="1530539" y="3700156"/>
                  <a:pt x="1541606" y="3630064"/>
                </a:cubicBezTo>
                <a:cubicBezTo>
                  <a:pt x="1544621" y="3610966"/>
                  <a:pt x="1544949" y="3589880"/>
                  <a:pt x="1555674" y="3573793"/>
                </a:cubicBezTo>
                <a:cubicBezTo>
                  <a:pt x="1565052" y="3559725"/>
                  <a:pt x="1584675" y="3556220"/>
                  <a:pt x="1597877" y="3545658"/>
                </a:cubicBezTo>
                <a:cubicBezTo>
                  <a:pt x="1608234" y="3537372"/>
                  <a:pt x="1617727" y="3527879"/>
                  <a:pt x="1626013" y="3517522"/>
                </a:cubicBezTo>
                <a:cubicBezTo>
                  <a:pt x="1636575" y="3504320"/>
                  <a:pt x="1643324" y="3488307"/>
                  <a:pt x="1654148" y="3475319"/>
                </a:cubicBezTo>
                <a:cubicBezTo>
                  <a:pt x="1801104" y="3298971"/>
                  <a:pt x="1580500" y="3587585"/>
                  <a:pt x="1738554" y="3376845"/>
                </a:cubicBezTo>
                <a:cubicBezTo>
                  <a:pt x="1728887" y="3328513"/>
                  <a:pt x="1727711" y="3290557"/>
                  <a:pt x="1696351" y="3250236"/>
                </a:cubicBezTo>
                <a:cubicBezTo>
                  <a:pt x="1665225" y="3210216"/>
                  <a:pt x="1627511" y="3176735"/>
                  <a:pt x="1583809" y="3151762"/>
                </a:cubicBezTo>
                <a:cubicBezTo>
                  <a:pt x="1489953" y="3098130"/>
                  <a:pt x="1562641" y="3151717"/>
                  <a:pt x="1457200" y="3081424"/>
                </a:cubicBezTo>
                <a:cubicBezTo>
                  <a:pt x="1370824" y="3023840"/>
                  <a:pt x="1428528" y="3045020"/>
                  <a:pt x="1316523" y="2997018"/>
                </a:cubicBezTo>
                <a:cubicBezTo>
                  <a:pt x="1279698" y="2981236"/>
                  <a:pt x="1240288" y="2971758"/>
                  <a:pt x="1203982" y="2954815"/>
                </a:cubicBezTo>
                <a:cubicBezTo>
                  <a:pt x="1035213" y="2876056"/>
                  <a:pt x="1175087" y="2921177"/>
                  <a:pt x="1021102" y="2856341"/>
                </a:cubicBezTo>
                <a:cubicBezTo>
                  <a:pt x="960907" y="2830996"/>
                  <a:pt x="894228" y="2819605"/>
                  <a:pt x="838222" y="2786002"/>
                </a:cubicBezTo>
                <a:cubicBezTo>
                  <a:pt x="770482" y="2745358"/>
                  <a:pt x="758318" y="2735614"/>
                  <a:pt x="683477" y="2701596"/>
                </a:cubicBezTo>
                <a:cubicBezTo>
                  <a:pt x="660488" y="2691147"/>
                  <a:pt x="636585" y="2682839"/>
                  <a:pt x="613139" y="2673461"/>
                </a:cubicBezTo>
                <a:cubicBezTo>
                  <a:pt x="599071" y="2659393"/>
                  <a:pt x="586852" y="2643195"/>
                  <a:pt x="570936" y="2631258"/>
                </a:cubicBezTo>
                <a:cubicBezTo>
                  <a:pt x="549062" y="2614852"/>
                  <a:pt x="523348" y="2604222"/>
                  <a:pt x="500597" y="2589055"/>
                </a:cubicBezTo>
                <a:cubicBezTo>
                  <a:pt x="467031" y="2566678"/>
                  <a:pt x="411208" y="2522994"/>
                  <a:pt x="388056" y="2490581"/>
                </a:cubicBezTo>
                <a:cubicBezTo>
                  <a:pt x="356271" y="2446082"/>
                  <a:pt x="332632" y="2396277"/>
                  <a:pt x="303649" y="2349904"/>
                </a:cubicBezTo>
                <a:cubicBezTo>
                  <a:pt x="249916" y="2263931"/>
                  <a:pt x="192853" y="2201264"/>
                  <a:pt x="162973" y="2096685"/>
                </a:cubicBezTo>
                <a:lnTo>
                  <a:pt x="106702" y="1899738"/>
                </a:lnTo>
                <a:cubicBezTo>
                  <a:pt x="89372" y="1839084"/>
                  <a:pt x="62572" y="1749429"/>
                  <a:pt x="50431" y="1688722"/>
                </a:cubicBezTo>
                <a:cubicBezTo>
                  <a:pt x="43928" y="1656208"/>
                  <a:pt x="40745" y="1623116"/>
                  <a:pt x="36363" y="1590249"/>
                </a:cubicBezTo>
                <a:cubicBezTo>
                  <a:pt x="0" y="1317524"/>
                  <a:pt x="43591" y="1626766"/>
                  <a:pt x="8228" y="1379233"/>
                </a:cubicBezTo>
                <a:cubicBezTo>
                  <a:pt x="12917" y="1060365"/>
                  <a:pt x="9020" y="741256"/>
                  <a:pt x="22296" y="422630"/>
                </a:cubicBezTo>
                <a:cubicBezTo>
                  <a:pt x="23169" y="401677"/>
                  <a:pt x="41914" y="385522"/>
                  <a:pt x="50431" y="366359"/>
                </a:cubicBezTo>
                <a:cubicBezTo>
                  <a:pt x="60687" y="343283"/>
                  <a:pt x="66303" y="318095"/>
                  <a:pt x="78566" y="296021"/>
                </a:cubicBezTo>
                <a:cubicBezTo>
                  <a:pt x="149256" y="168778"/>
                  <a:pt x="92577" y="290474"/>
                  <a:pt x="148905" y="211615"/>
                </a:cubicBezTo>
                <a:cubicBezTo>
                  <a:pt x="211196" y="124408"/>
                  <a:pt x="158411" y="152174"/>
                  <a:pt x="233311" y="127209"/>
                </a:cubicBezTo>
                <a:cubicBezTo>
                  <a:pt x="261446" y="108452"/>
                  <a:pt x="284912" y="79139"/>
                  <a:pt x="317717" y="70938"/>
                </a:cubicBezTo>
                <a:cubicBezTo>
                  <a:pt x="336474" y="66249"/>
                  <a:pt x="355398" y="62182"/>
                  <a:pt x="373988" y="56870"/>
                </a:cubicBezTo>
                <a:cubicBezTo>
                  <a:pt x="456241" y="33369"/>
                  <a:pt x="373501" y="50726"/>
                  <a:pt x="472462" y="28735"/>
                </a:cubicBezTo>
                <a:cubicBezTo>
                  <a:pt x="546524" y="12277"/>
                  <a:pt x="559055" y="12345"/>
                  <a:pt x="641274" y="599"/>
                </a:cubicBezTo>
                <a:cubicBezTo>
                  <a:pt x="730369" y="5288"/>
                  <a:pt x="820555" y="0"/>
                  <a:pt x="908560" y="14667"/>
                </a:cubicBezTo>
                <a:cubicBezTo>
                  <a:pt x="935531" y="19162"/>
                  <a:pt x="954997" y="43591"/>
                  <a:pt x="978899" y="56870"/>
                </a:cubicBezTo>
                <a:cubicBezTo>
                  <a:pt x="997231" y="67054"/>
                  <a:pt x="1016759" y="74963"/>
                  <a:pt x="1035169" y="85005"/>
                </a:cubicBezTo>
                <a:cubicBezTo>
                  <a:pt x="1068359" y="103108"/>
                  <a:pt x="1100356" y="123352"/>
                  <a:pt x="1133643" y="141276"/>
                </a:cubicBezTo>
                <a:cubicBezTo>
                  <a:pt x="1161339" y="156189"/>
                  <a:pt x="1191511" y="166591"/>
                  <a:pt x="1218049" y="183479"/>
                </a:cubicBezTo>
                <a:cubicBezTo>
                  <a:pt x="1243381" y="199599"/>
                  <a:pt x="1264105" y="222090"/>
                  <a:pt x="1288388" y="239750"/>
                </a:cubicBezTo>
                <a:cubicBezTo>
                  <a:pt x="1315735" y="259639"/>
                  <a:pt x="1345526" y="276024"/>
                  <a:pt x="1372794" y="296021"/>
                </a:cubicBezTo>
                <a:cubicBezTo>
                  <a:pt x="1415909" y="327639"/>
                  <a:pt x="1451582" y="370585"/>
                  <a:pt x="1499403" y="394495"/>
                </a:cubicBezTo>
                <a:cubicBezTo>
                  <a:pt x="1518160" y="403873"/>
                  <a:pt x="1537891" y="411516"/>
                  <a:pt x="1555674" y="422630"/>
                </a:cubicBezTo>
                <a:cubicBezTo>
                  <a:pt x="1748461" y="543120"/>
                  <a:pt x="1493034" y="391954"/>
                  <a:pt x="1654148" y="507036"/>
                </a:cubicBezTo>
                <a:cubicBezTo>
                  <a:pt x="1671213" y="519225"/>
                  <a:pt x="1692211" y="524767"/>
                  <a:pt x="1710419" y="535172"/>
                </a:cubicBezTo>
                <a:cubicBezTo>
                  <a:pt x="1725099" y="543560"/>
                  <a:pt x="1738864" y="553480"/>
                  <a:pt x="1752622" y="563307"/>
                </a:cubicBezTo>
                <a:cubicBezTo>
                  <a:pt x="1771701" y="576935"/>
                  <a:pt x="1788536" y="593877"/>
                  <a:pt x="1808893" y="605510"/>
                </a:cubicBezTo>
                <a:cubicBezTo>
                  <a:pt x="1821768" y="612867"/>
                  <a:pt x="1837833" y="612946"/>
                  <a:pt x="1851096" y="619578"/>
                </a:cubicBezTo>
                <a:cubicBezTo>
                  <a:pt x="1866218" y="627139"/>
                  <a:pt x="1878620" y="639325"/>
                  <a:pt x="1893299" y="647713"/>
                </a:cubicBezTo>
                <a:cubicBezTo>
                  <a:pt x="1986629" y="701045"/>
                  <a:pt x="1912847" y="656091"/>
                  <a:pt x="1991773" y="689916"/>
                </a:cubicBezTo>
                <a:cubicBezTo>
                  <a:pt x="2113462" y="742068"/>
                  <a:pt x="1991269" y="699128"/>
                  <a:pt x="2090246" y="732119"/>
                </a:cubicBezTo>
                <a:cubicBezTo>
                  <a:pt x="2104314" y="741498"/>
                  <a:pt x="2116618" y="754318"/>
                  <a:pt x="2132449" y="760255"/>
                </a:cubicBezTo>
                <a:cubicBezTo>
                  <a:pt x="2154837" y="768651"/>
                  <a:pt x="2179591" y="768523"/>
                  <a:pt x="2202788" y="774322"/>
                </a:cubicBezTo>
                <a:cubicBezTo>
                  <a:pt x="2217174" y="777918"/>
                  <a:pt x="2230733" y="784316"/>
                  <a:pt x="2244991" y="788390"/>
                </a:cubicBezTo>
                <a:cubicBezTo>
                  <a:pt x="2263581" y="793702"/>
                  <a:pt x="2282505" y="797769"/>
                  <a:pt x="2301262" y="802458"/>
                </a:cubicBezTo>
                <a:cubicBezTo>
                  <a:pt x="2315330" y="811836"/>
                  <a:pt x="2327925" y="823933"/>
                  <a:pt x="2343465" y="830593"/>
                </a:cubicBezTo>
                <a:cubicBezTo>
                  <a:pt x="2361236" y="838209"/>
                  <a:pt x="2381146" y="839349"/>
                  <a:pt x="2399736" y="844661"/>
                </a:cubicBezTo>
                <a:cubicBezTo>
                  <a:pt x="2413994" y="848735"/>
                  <a:pt x="2427871" y="854040"/>
                  <a:pt x="2441939" y="858729"/>
                </a:cubicBezTo>
                <a:cubicBezTo>
                  <a:pt x="2479453" y="854040"/>
                  <a:pt x="2518346" y="855779"/>
                  <a:pt x="2554480" y="844661"/>
                </a:cubicBezTo>
                <a:cubicBezTo>
                  <a:pt x="2580614" y="836620"/>
                  <a:pt x="2602569" y="818351"/>
                  <a:pt x="2624819" y="802458"/>
                </a:cubicBezTo>
                <a:cubicBezTo>
                  <a:pt x="2645172" y="787920"/>
                  <a:pt x="2670757" y="752783"/>
                  <a:pt x="2681089" y="732119"/>
                </a:cubicBezTo>
                <a:cubicBezTo>
                  <a:pt x="2698405" y="697486"/>
                  <a:pt x="2703821" y="637931"/>
                  <a:pt x="2709225" y="605510"/>
                </a:cubicBezTo>
                <a:cubicBezTo>
                  <a:pt x="2717757" y="426343"/>
                  <a:pt x="2628917" y="259593"/>
                  <a:pt x="2779563" y="324156"/>
                </a:cubicBezTo>
                <a:cubicBezTo>
                  <a:pt x="2795103" y="330816"/>
                  <a:pt x="2807698" y="342913"/>
                  <a:pt x="2821766" y="352292"/>
                </a:cubicBezTo>
                <a:cubicBezTo>
                  <a:pt x="2831145" y="366360"/>
                  <a:pt x="2839078" y="381506"/>
                  <a:pt x="2849902" y="394495"/>
                </a:cubicBezTo>
                <a:cubicBezTo>
                  <a:pt x="2862638" y="409778"/>
                  <a:pt x="2879369" y="421414"/>
                  <a:pt x="2892105" y="436698"/>
                </a:cubicBezTo>
                <a:cubicBezTo>
                  <a:pt x="2908590" y="456480"/>
                  <a:pt x="2932325" y="493347"/>
                  <a:pt x="2934308" y="521104"/>
                </a:cubicBezTo>
                <a:cubicBezTo>
                  <a:pt x="2937983" y="572555"/>
                  <a:pt x="2903828" y="657092"/>
                  <a:pt x="2906173" y="675849"/>
                </a:cubicBez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hr-HR"/>
          </a:p>
        </p:txBody>
      </p:sp>
      <p:sp>
        <p:nvSpPr>
          <p:cNvPr id="8" name="TekstniOkvir 7"/>
          <p:cNvSpPr txBox="1"/>
          <p:nvPr/>
        </p:nvSpPr>
        <p:spPr>
          <a:xfrm>
            <a:off x="642910" y="1285860"/>
            <a:ext cx="6715140" cy="1754326"/>
          </a:xfrm>
          <a:prstGeom prst="rect">
            <a:avLst/>
          </a:prstGeom>
          <a:noFill/>
        </p:spPr>
        <p:txBody>
          <a:bodyPr wrap="square" rtlCol="0">
            <a:spAutoFit/>
          </a:bodyPr>
          <a:lstStyle/>
          <a:p>
            <a:r>
              <a:rPr lang="hr-HR" b="1" dirty="0" smtClean="0">
                <a:solidFill>
                  <a:schemeClr val="bg1"/>
                </a:solidFill>
              </a:rPr>
              <a:t>Istosmjerna struja</a:t>
            </a:r>
          </a:p>
          <a:p>
            <a:r>
              <a:rPr lang="hr-HR" dirty="0" smtClean="0">
                <a:solidFill>
                  <a:schemeClr val="bg1"/>
                </a:solidFill>
              </a:rPr>
              <a:t>Istosmjerna struja nema frekvencije. Budući da se ne događaju nikakve periode ni promjene možemo reći da je tok istosmjerne struje konstantan. Istosmjernu struju možemo dobiti iz baterija ispravljača koji pretvara izmjeničnu struju u istosmjernu. Istosmjernoj struji nije moguće povećavati ili smanjivati napon pomoću transformatora.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ručno 3"/>
          <p:cNvSpPr/>
          <p:nvPr/>
        </p:nvSpPr>
        <p:spPr>
          <a:xfrm>
            <a:off x="285720" y="428604"/>
            <a:ext cx="8504169" cy="6072318"/>
          </a:xfrm>
          <a:custGeom>
            <a:avLst/>
            <a:gdLst>
              <a:gd name="connsiteX0" fmla="*/ 1081166 w 7861259"/>
              <a:gd name="connsiteY0" fmla="*/ 281354 h 5786590"/>
              <a:gd name="connsiteX1" fmla="*/ 1137437 w 7861259"/>
              <a:gd name="connsiteY1" fmla="*/ 253219 h 5786590"/>
              <a:gd name="connsiteX2" fmla="*/ 1249979 w 7861259"/>
              <a:gd name="connsiteY2" fmla="*/ 211016 h 5786590"/>
              <a:gd name="connsiteX3" fmla="*/ 1320317 w 7861259"/>
              <a:gd name="connsiteY3" fmla="*/ 168813 h 5786590"/>
              <a:gd name="connsiteX4" fmla="*/ 1657942 w 7861259"/>
              <a:gd name="connsiteY4" fmla="*/ 84407 h 5786590"/>
              <a:gd name="connsiteX5" fmla="*/ 1812686 w 7861259"/>
              <a:gd name="connsiteY5" fmla="*/ 42203 h 5786590"/>
              <a:gd name="connsiteX6" fmla="*/ 1967431 w 7861259"/>
              <a:gd name="connsiteY6" fmla="*/ 28136 h 5786590"/>
              <a:gd name="connsiteX7" fmla="*/ 2586409 w 7861259"/>
              <a:gd name="connsiteY7" fmla="*/ 0 h 5786590"/>
              <a:gd name="connsiteX8" fmla="*/ 4119788 w 7861259"/>
              <a:gd name="connsiteY8" fmla="*/ 14068 h 5786590"/>
              <a:gd name="connsiteX9" fmla="*/ 4569954 w 7861259"/>
              <a:gd name="connsiteY9" fmla="*/ 126610 h 5786590"/>
              <a:gd name="connsiteX10" fmla="*/ 5217068 w 7861259"/>
              <a:gd name="connsiteY10" fmla="*/ 478302 h 5786590"/>
              <a:gd name="connsiteX11" fmla="*/ 5484354 w 7861259"/>
              <a:gd name="connsiteY11" fmla="*/ 717453 h 5786590"/>
              <a:gd name="connsiteX12" fmla="*/ 5596895 w 7861259"/>
              <a:gd name="connsiteY12" fmla="*/ 815927 h 5786590"/>
              <a:gd name="connsiteX13" fmla="*/ 5667234 w 7861259"/>
              <a:gd name="connsiteY13" fmla="*/ 914400 h 5786590"/>
              <a:gd name="connsiteX14" fmla="*/ 5723505 w 7861259"/>
              <a:gd name="connsiteY14" fmla="*/ 984739 h 5786590"/>
              <a:gd name="connsiteX15" fmla="*/ 5737572 w 7861259"/>
              <a:gd name="connsiteY15" fmla="*/ 1026942 h 5786590"/>
              <a:gd name="connsiteX16" fmla="*/ 5765708 w 7861259"/>
              <a:gd name="connsiteY16" fmla="*/ 1055077 h 5786590"/>
              <a:gd name="connsiteX17" fmla="*/ 5779775 w 7861259"/>
              <a:gd name="connsiteY17" fmla="*/ 1111348 h 5786590"/>
              <a:gd name="connsiteX18" fmla="*/ 5793843 w 7861259"/>
              <a:gd name="connsiteY18" fmla="*/ 1237957 h 5786590"/>
              <a:gd name="connsiteX19" fmla="*/ 5864182 w 7861259"/>
              <a:gd name="connsiteY19" fmla="*/ 1223890 h 5786590"/>
              <a:gd name="connsiteX20" fmla="*/ 6032994 w 7861259"/>
              <a:gd name="connsiteY20" fmla="*/ 1195754 h 5786590"/>
              <a:gd name="connsiteX21" fmla="*/ 6370619 w 7861259"/>
              <a:gd name="connsiteY21" fmla="*/ 1181687 h 5786590"/>
              <a:gd name="connsiteX22" fmla="*/ 6792649 w 7861259"/>
              <a:gd name="connsiteY22" fmla="*/ 1223890 h 5786590"/>
              <a:gd name="connsiteX23" fmla="*/ 6933326 w 7861259"/>
              <a:gd name="connsiteY23" fmla="*/ 1350499 h 5786590"/>
              <a:gd name="connsiteX24" fmla="*/ 7074003 w 7861259"/>
              <a:gd name="connsiteY24" fmla="*/ 1561514 h 5786590"/>
              <a:gd name="connsiteX25" fmla="*/ 7130274 w 7861259"/>
              <a:gd name="connsiteY25" fmla="*/ 1702191 h 5786590"/>
              <a:gd name="connsiteX26" fmla="*/ 7186545 w 7861259"/>
              <a:gd name="connsiteY26" fmla="*/ 1856936 h 5786590"/>
              <a:gd name="connsiteX27" fmla="*/ 7341289 w 7861259"/>
              <a:gd name="connsiteY27" fmla="*/ 2180493 h 5786590"/>
              <a:gd name="connsiteX28" fmla="*/ 7411628 w 7861259"/>
              <a:gd name="connsiteY28" fmla="*/ 2321170 h 5786590"/>
              <a:gd name="connsiteX29" fmla="*/ 7481966 w 7861259"/>
              <a:gd name="connsiteY29" fmla="*/ 2461847 h 5786590"/>
              <a:gd name="connsiteX30" fmla="*/ 7538237 w 7861259"/>
              <a:gd name="connsiteY30" fmla="*/ 2560320 h 5786590"/>
              <a:gd name="connsiteX31" fmla="*/ 7636711 w 7861259"/>
              <a:gd name="connsiteY31" fmla="*/ 2757268 h 5786590"/>
              <a:gd name="connsiteX32" fmla="*/ 7707049 w 7861259"/>
              <a:gd name="connsiteY32" fmla="*/ 2883877 h 5786590"/>
              <a:gd name="connsiteX33" fmla="*/ 7721117 w 7861259"/>
              <a:gd name="connsiteY33" fmla="*/ 2968283 h 5786590"/>
              <a:gd name="connsiteX34" fmla="*/ 7735185 w 7861259"/>
              <a:gd name="connsiteY34" fmla="*/ 3010487 h 5786590"/>
              <a:gd name="connsiteX35" fmla="*/ 7721117 w 7861259"/>
              <a:gd name="connsiteY35" fmla="*/ 3235570 h 5786590"/>
              <a:gd name="connsiteX36" fmla="*/ 7608575 w 7861259"/>
              <a:gd name="connsiteY36" fmla="*/ 3376247 h 5786590"/>
              <a:gd name="connsiteX37" fmla="*/ 7524169 w 7861259"/>
              <a:gd name="connsiteY37" fmla="*/ 3460653 h 5786590"/>
              <a:gd name="connsiteX38" fmla="*/ 7439763 w 7861259"/>
              <a:gd name="connsiteY38" fmla="*/ 3545059 h 5786590"/>
              <a:gd name="connsiteX39" fmla="*/ 7397560 w 7861259"/>
              <a:gd name="connsiteY39" fmla="*/ 3601330 h 5786590"/>
              <a:gd name="connsiteX40" fmla="*/ 7355357 w 7861259"/>
              <a:gd name="connsiteY40" fmla="*/ 3629465 h 5786590"/>
              <a:gd name="connsiteX41" fmla="*/ 7270951 w 7861259"/>
              <a:gd name="connsiteY41" fmla="*/ 3727939 h 5786590"/>
              <a:gd name="connsiteX42" fmla="*/ 7228748 w 7861259"/>
              <a:gd name="connsiteY42" fmla="*/ 3756074 h 5786590"/>
              <a:gd name="connsiteX43" fmla="*/ 7116206 w 7861259"/>
              <a:gd name="connsiteY43" fmla="*/ 3854548 h 5786590"/>
              <a:gd name="connsiteX44" fmla="*/ 7186545 w 7861259"/>
              <a:gd name="connsiteY44" fmla="*/ 3981157 h 5786590"/>
              <a:gd name="connsiteX45" fmla="*/ 7242815 w 7861259"/>
              <a:gd name="connsiteY45" fmla="*/ 4009293 h 5786590"/>
              <a:gd name="connsiteX46" fmla="*/ 7341289 w 7861259"/>
              <a:gd name="connsiteY46" fmla="*/ 4121834 h 5786590"/>
              <a:gd name="connsiteX47" fmla="*/ 7397560 w 7861259"/>
              <a:gd name="connsiteY47" fmla="*/ 4164037 h 5786590"/>
              <a:gd name="connsiteX48" fmla="*/ 7538237 w 7861259"/>
              <a:gd name="connsiteY48" fmla="*/ 4360985 h 5786590"/>
              <a:gd name="connsiteX49" fmla="*/ 7580440 w 7861259"/>
              <a:gd name="connsiteY49" fmla="*/ 4445391 h 5786590"/>
              <a:gd name="connsiteX50" fmla="*/ 7608575 w 7861259"/>
              <a:gd name="connsiteY50" fmla="*/ 4529797 h 5786590"/>
              <a:gd name="connsiteX51" fmla="*/ 7678914 w 7861259"/>
              <a:gd name="connsiteY51" fmla="*/ 4726745 h 5786590"/>
              <a:gd name="connsiteX52" fmla="*/ 7692982 w 7861259"/>
              <a:gd name="connsiteY52" fmla="*/ 4825219 h 5786590"/>
              <a:gd name="connsiteX53" fmla="*/ 7735185 w 7861259"/>
              <a:gd name="connsiteY53" fmla="*/ 4923693 h 5786590"/>
              <a:gd name="connsiteX54" fmla="*/ 7791455 w 7861259"/>
              <a:gd name="connsiteY54" fmla="*/ 5176911 h 5786590"/>
              <a:gd name="connsiteX55" fmla="*/ 7805523 w 7861259"/>
              <a:gd name="connsiteY55" fmla="*/ 5233182 h 5786590"/>
              <a:gd name="connsiteX56" fmla="*/ 7819591 w 7861259"/>
              <a:gd name="connsiteY56" fmla="*/ 5303520 h 5786590"/>
              <a:gd name="connsiteX57" fmla="*/ 7847726 w 7861259"/>
              <a:gd name="connsiteY57" fmla="*/ 5359791 h 5786590"/>
              <a:gd name="connsiteX58" fmla="*/ 7805523 w 7861259"/>
              <a:gd name="connsiteY58" fmla="*/ 5472333 h 5786590"/>
              <a:gd name="connsiteX59" fmla="*/ 7791455 w 7861259"/>
              <a:gd name="connsiteY59" fmla="*/ 5514536 h 5786590"/>
              <a:gd name="connsiteX60" fmla="*/ 7749252 w 7861259"/>
              <a:gd name="connsiteY60" fmla="*/ 5542671 h 5786590"/>
              <a:gd name="connsiteX61" fmla="*/ 7594508 w 7861259"/>
              <a:gd name="connsiteY61" fmla="*/ 5655213 h 5786590"/>
              <a:gd name="connsiteX62" fmla="*/ 7496034 w 7861259"/>
              <a:gd name="connsiteY62" fmla="*/ 5697416 h 5786590"/>
              <a:gd name="connsiteX63" fmla="*/ 7411628 w 7861259"/>
              <a:gd name="connsiteY63" fmla="*/ 5739619 h 5786590"/>
              <a:gd name="connsiteX64" fmla="*/ 7313154 w 7861259"/>
              <a:gd name="connsiteY64" fmla="*/ 5753687 h 5786590"/>
              <a:gd name="connsiteX65" fmla="*/ 7256883 w 7861259"/>
              <a:gd name="connsiteY65" fmla="*/ 5767754 h 5786590"/>
              <a:gd name="connsiteX66" fmla="*/ 7074003 w 7861259"/>
              <a:gd name="connsiteY66" fmla="*/ 5781822 h 5786590"/>
              <a:gd name="connsiteX67" fmla="*/ 6708243 w 7861259"/>
              <a:gd name="connsiteY67" fmla="*/ 5767754 h 5786590"/>
              <a:gd name="connsiteX68" fmla="*/ 6581634 w 7861259"/>
              <a:gd name="connsiteY68" fmla="*/ 5669280 h 5786590"/>
              <a:gd name="connsiteX69" fmla="*/ 6525363 w 7861259"/>
              <a:gd name="connsiteY69" fmla="*/ 5627077 h 5786590"/>
              <a:gd name="connsiteX70" fmla="*/ 6497228 w 7861259"/>
              <a:gd name="connsiteY70" fmla="*/ 5584874 h 5786590"/>
              <a:gd name="connsiteX71" fmla="*/ 6384686 w 7861259"/>
              <a:gd name="connsiteY71" fmla="*/ 5542671 h 5786590"/>
              <a:gd name="connsiteX72" fmla="*/ 6342483 w 7861259"/>
              <a:gd name="connsiteY72" fmla="*/ 5514536 h 5786590"/>
              <a:gd name="connsiteX73" fmla="*/ 6286212 w 7861259"/>
              <a:gd name="connsiteY73" fmla="*/ 5486400 h 5786590"/>
              <a:gd name="connsiteX74" fmla="*/ 6244009 w 7861259"/>
              <a:gd name="connsiteY74" fmla="*/ 5458265 h 5786590"/>
              <a:gd name="connsiteX75" fmla="*/ 3711825 w 7861259"/>
              <a:gd name="connsiteY75" fmla="*/ 5444197 h 5786590"/>
              <a:gd name="connsiteX76" fmla="*/ 3528945 w 7861259"/>
              <a:gd name="connsiteY76" fmla="*/ 5430130 h 5786590"/>
              <a:gd name="connsiteX77" fmla="*/ 3360132 w 7861259"/>
              <a:gd name="connsiteY77" fmla="*/ 5373859 h 5786590"/>
              <a:gd name="connsiteX78" fmla="*/ 3135049 w 7861259"/>
              <a:gd name="connsiteY78" fmla="*/ 5289453 h 5786590"/>
              <a:gd name="connsiteX79" fmla="*/ 3064711 w 7861259"/>
              <a:gd name="connsiteY79" fmla="*/ 5261317 h 5786590"/>
              <a:gd name="connsiteX80" fmla="*/ 2994372 w 7861259"/>
              <a:gd name="connsiteY80" fmla="*/ 5233182 h 5786590"/>
              <a:gd name="connsiteX81" fmla="*/ 2938102 w 7861259"/>
              <a:gd name="connsiteY81" fmla="*/ 5205047 h 5786590"/>
              <a:gd name="connsiteX82" fmla="*/ 2783357 w 7861259"/>
              <a:gd name="connsiteY82" fmla="*/ 5134708 h 5786590"/>
              <a:gd name="connsiteX83" fmla="*/ 2713019 w 7861259"/>
              <a:gd name="connsiteY83" fmla="*/ 5078437 h 5786590"/>
              <a:gd name="connsiteX84" fmla="*/ 2558274 w 7861259"/>
              <a:gd name="connsiteY84" fmla="*/ 4923693 h 5786590"/>
              <a:gd name="connsiteX85" fmla="*/ 2473868 w 7861259"/>
              <a:gd name="connsiteY85" fmla="*/ 4839287 h 5786590"/>
              <a:gd name="connsiteX86" fmla="*/ 2403529 w 7861259"/>
              <a:gd name="connsiteY86" fmla="*/ 4712677 h 5786590"/>
              <a:gd name="connsiteX87" fmla="*/ 2248785 w 7861259"/>
              <a:gd name="connsiteY87" fmla="*/ 4459459 h 5786590"/>
              <a:gd name="connsiteX88" fmla="*/ 2192514 w 7861259"/>
              <a:gd name="connsiteY88" fmla="*/ 4318782 h 5786590"/>
              <a:gd name="connsiteX89" fmla="*/ 2136243 w 7861259"/>
              <a:gd name="connsiteY89" fmla="*/ 4206240 h 5786590"/>
              <a:gd name="connsiteX90" fmla="*/ 2094040 w 7861259"/>
              <a:gd name="connsiteY90" fmla="*/ 4093699 h 5786590"/>
              <a:gd name="connsiteX91" fmla="*/ 2065905 w 7861259"/>
              <a:gd name="connsiteY91" fmla="*/ 3953022 h 5786590"/>
              <a:gd name="connsiteX92" fmla="*/ 2051837 w 7861259"/>
              <a:gd name="connsiteY92" fmla="*/ 3629465 h 5786590"/>
              <a:gd name="connsiteX93" fmla="*/ 391849 w 7861259"/>
              <a:gd name="connsiteY93" fmla="*/ 3587262 h 5786590"/>
              <a:gd name="connsiteX94" fmla="*/ 335579 w 7861259"/>
              <a:gd name="connsiteY94" fmla="*/ 3474720 h 5786590"/>
              <a:gd name="connsiteX95" fmla="*/ 321511 w 7861259"/>
              <a:gd name="connsiteY95" fmla="*/ 3418450 h 5786590"/>
              <a:gd name="connsiteX96" fmla="*/ 265240 w 7861259"/>
              <a:gd name="connsiteY96" fmla="*/ 3263705 h 5786590"/>
              <a:gd name="connsiteX97" fmla="*/ 237105 w 7861259"/>
              <a:gd name="connsiteY97" fmla="*/ 3165231 h 5786590"/>
              <a:gd name="connsiteX98" fmla="*/ 194902 w 7861259"/>
              <a:gd name="connsiteY98" fmla="*/ 3066757 h 5786590"/>
              <a:gd name="connsiteX99" fmla="*/ 138631 w 7861259"/>
              <a:gd name="connsiteY99" fmla="*/ 2855742 h 5786590"/>
              <a:gd name="connsiteX100" fmla="*/ 54225 w 7861259"/>
              <a:gd name="connsiteY100" fmla="*/ 2574388 h 5786590"/>
              <a:gd name="connsiteX101" fmla="*/ 68292 w 7861259"/>
              <a:gd name="connsiteY101" fmla="*/ 1983545 h 5786590"/>
              <a:gd name="connsiteX102" fmla="*/ 82360 w 7861259"/>
              <a:gd name="connsiteY102" fmla="*/ 1941342 h 5786590"/>
              <a:gd name="connsiteX103" fmla="*/ 166766 w 7861259"/>
              <a:gd name="connsiteY103" fmla="*/ 1842868 h 5786590"/>
              <a:gd name="connsiteX104" fmla="*/ 223037 w 7861259"/>
              <a:gd name="connsiteY104" fmla="*/ 1800665 h 5786590"/>
              <a:gd name="connsiteX105" fmla="*/ 265240 w 7861259"/>
              <a:gd name="connsiteY105" fmla="*/ 1758462 h 5786590"/>
              <a:gd name="connsiteX106" fmla="*/ 349646 w 7861259"/>
              <a:gd name="connsiteY106" fmla="*/ 1730327 h 5786590"/>
              <a:gd name="connsiteX107" fmla="*/ 518459 w 7861259"/>
              <a:gd name="connsiteY107" fmla="*/ 1702191 h 5786590"/>
              <a:gd name="connsiteX108" fmla="*/ 574729 w 7861259"/>
              <a:gd name="connsiteY108" fmla="*/ 1674056 h 5786590"/>
              <a:gd name="connsiteX109" fmla="*/ 602865 w 7861259"/>
              <a:gd name="connsiteY109" fmla="*/ 1645920 h 5786590"/>
              <a:gd name="connsiteX110" fmla="*/ 645068 w 7861259"/>
              <a:gd name="connsiteY110" fmla="*/ 1617785 h 5786590"/>
              <a:gd name="connsiteX111" fmla="*/ 673203 w 7861259"/>
              <a:gd name="connsiteY111" fmla="*/ 1575582 h 5786590"/>
              <a:gd name="connsiteX112" fmla="*/ 673203 w 7861259"/>
              <a:gd name="connsiteY112" fmla="*/ 1448973 h 5786590"/>
              <a:gd name="connsiteX113" fmla="*/ 631000 w 7861259"/>
              <a:gd name="connsiteY113" fmla="*/ 1392702 h 5786590"/>
              <a:gd name="connsiteX114" fmla="*/ 588797 w 7861259"/>
              <a:gd name="connsiteY114" fmla="*/ 1322363 h 5786590"/>
              <a:gd name="connsiteX115" fmla="*/ 560662 w 7861259"/>
              <a:gd name="connsiteY115" fmla="*/ 1266093 h 5786590"/>
              <a:gd name="connsiteX116" fmla="*/ 504391 w 7861259"/>
              <a:gd name="connsiteY116" fmla="*/ 1153551 h 5786590"/>
              <a:gd name="connsiteX117" fmla="*/ 490323 w 7861259"/>
              <a:gd name="connsiteY117" fmla="*/ 1055077 h 5786590"/>
              <a:gd name="connsiteX118" fmla="*/ 405917 w 7861259"/>
              <a:gd name="connsiteY118" fmla="*/ 815927 h 5786590"/>
              <a:gd name="connsiteX119" fmla="*/ 363714 w 7861259"/>
              <a:gd name="connsiteY119" fmla="*/ 675250 h 5786590"/>
              <a:gd name="connsiteX120" fmla="*/ 349646 w 7861259"/>
              <a:gd name="connsiteY120" fmla="*/ 604911 h 5786590"/>
              <a:gd name="connsiteX121" fmla="*/ 335579 w 7861259"/>
              <a:gd name="connsiteY121" fmla="*/ 562708 h 5786590"/>
              <a:gd name="connsiteX122" fmla="*/ 321511 w 7861259"/>
              <a:gd name="connsiteY122" fmla="*/ 492370 h 5786590"/>
              <a:gd name="connsiteX123" fmla="*/ 335579 w 7861259"/>
              <a:gd name="connsiteY123" fmla="*/ 351693 h 5786590"/>
              <a:gd name="connsiteX124" fmla="*/ 363714 w 7861259"/>
              <a:gd name="connsiteY124" fmla="*/ 323557 h 5786590"/>
              <a:gd name="connsiteX125" fmla="*/ 419985 w 7861259"/>
              <a:gd name="connsiteY125" fmla="*/ 239151 h 5786590"/>
              <a:gd name="connsiteX126" fmla="*/ 912354 w 7861259"/>
              <a:gd name="connsiteY126" fmla="*/ 253219 h 5786590"/>
              <a:gd name="connsiteX127" fmla="*/ 1010828 w 7861259"/>
              <a:gd name="connsiteY127" fmla="*/ 281354 h 5786590"/>
              <a:gd name="connsiteX128" fmla="*/ 1081166 w 7861259"/>
              <a:gd name="connsiteY128" fmla="*/ 281354 h 578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861259" h="5786590">
                <a:moveTo>
                  <a:pt x="1081166" y="281354"/>
                </a:moveTo>
                <a:cubicBezTo>
                  <a:pt x="1102268" y="276665"/>
                  <a:pt x="1118162" y="261480"/>
                  <a:pt x="1137437" y="253219"/>
                </a:cubicBezTo>
                <a:cubicBezTo>
                  <a:pt x="1222653" y="216698"/>
                  <a:pt x="1133420" y="269295"/>
                  <a:pt x="1249979" y="211016"/>
                </a:cubicBezTo>
                <a:cubicBezTo>
                  <a:pt x="1274435" y="198788"/>
                  <a:pt x="1294660" y="178265"/>
                  <a:pt x="1320317" y="168813"/>
                </a:cubicBezTo>
                <a:cubicBezTo>
                  <a:pt x="1495742" y="104183"/>
                  <a:pt x="1497595" y="122585"/>
                  <a:pt x="1657942" y="84407"/>
                </a:cubicBezTo>
                <a:cubicBezTo>
                  <a:pt x="1709953" y="72023"/>
                  <a:pt x="1760083" y="51767"/>
                  <a:pt x="1812686" y="42203"/>
                </a:cubicBezTo>
                <a:cubicBezTo>
                  <a:pt x="1863645" y="32938"/>
                  <a:pt x="1915802" y="32266"/>
                  <a:pt x="1967431" y="28136"/>
                </a:cubicBezTo>
                <a:cubicBezTo>
                  <a:pt x="2242832" y="6104"/>
                  <a:pt x="2231073" y="11845"/>
                  <a:pt x="2586409" y="0"/>
                </a:cubicBezTo>
                <a:lnTo>
                  <a:pt x="4119788" y="14068"/>
                </a:lnTo>
                <a:cubicBezTo>
                  <a:pt x="4198289" y="16600"/>
                  <a:pt x="4509877" y="100862"/>
                  <a:pt x="4569954" y="126610"/>
                </a:cubicBezTo>
                <a:cubicBezTo>
                  <a:pt x="4787081" y="219665"/>
                  <a:pt x="5019880" y="338627"/>
                  <a:pt x="5217068" y="478302"/>
                </a:cubicBezTo>
                <a:cubicBezTo>
                  <a:pt x="5373599" y="589178"/>
                  <a:pt x="5345846" y="587092"/>
                  <a:pt x="5484354" y="717453"/>
                </a:cubicBezTo>
                <a:cubicBezTo>
                  <a:pt x="5520653" y="751617"/>
                  <a:pt x="5562976" y="779399"/>
                  <a:pt x="5596895" y="815927"/>
                </a:cubicBezTo>
                <a:cubicBezTo>
                  <a:pt x="5624343" y="845486"/>
                  <a:pt x="5643031" y="882130"/>
                  <a:pt x="5667234" y="914400"/>
                </a:cubicBezTo>
                <a:cubicBezTo>
                  <a:pt x="5685250" y="938421"/>
                  <a:pt x="5704748" y="961293"/>
                  <a:pt x="5723505" y="984739"/>
                </a:cubicBezTo>
                <a:cubicBezTo>
                  <a:pt x="5728194" y="998807"/>
                  <a:pt x="5729943" y="1014227"/>
                  <a:pt x="5737572" y="1026942"/>
                </a:cubicBezTo>
                <a:cubicBezTo>
                  <a:pt x="5744396" y="1038315"/>
                  <a:pt x="5759777" y="1043214"/>
                  <a:pt x="5765708" y="1055077"/>
                </a:cubicBezTo>
                <a:cubicBezTo>
                  <a:pt x="5774355" y="1072370"/>
                  <a:pt x="5775086" y="1092591"/>
                  <a:pt x="5779775" y="1111348"/>
                </a:cubicBezTo>
                <a:cubicBezTo>
                  <a:pt x="5784464" y="1153551"/>
                  <a:pt x="5768365" y="1203987"/>
                  <a:pt x="5793843" y="1237957"/>
                </a:cubicBezTo>
                <a:cubicBezTo>
                  <a:pt x="5808189" y="1257085"/>
                  <a:pt x="5840635" y="1228045"/>
                  <a:pt x="5864182" y="1223890"/>
                </a:cubicBezTo>
                <a:cubicBezTo>
                  <a:pt x="5920361" y="1213976"/>
                  <a:pt x="5975997" y="1198129"/>
                  <a:pt x="6032994" y="1195754"/>
                </a:cubicBezTo>
                <a:lnTo>
                  <a:pt x="6370619" y="1181687"/>
                </a:lnTo>
                <a:cubicBezTo>
                  <a:pt x="6432026" y="1184245"/>
                  <a:pt x="6681913" y="1163489"/>
                  <a:pt x="6792649" y="1223890"/>
                </a:cubicBezTo>
                <a:cubicBezTo>
                  <a:pt x="6822712" y="1240288"/>
                  <a:pt x="6914827" y="1325834"/>
                  <a:pt x="6933326" y="1350499"/>
                </a:cubicBezTo>
                <a:cubicBezTo>
                  <a:pt x="6984048" y="1418128"/>
                  <a:pt x="7042607" y="1483024"/>
                  <a:pt x="7074003" y="1561514"/>
                </a:cubicBezTo>
                <a:cubicBezTo>
                  <a:pt x="7092760" y="1608406"/>
                  <a:pt x="7112295" y="1654995"/>
                  <a:pt x="7130274" y="1702191"/>
                </a:cubicBezTo>
                <a:cubicBezTo>
                  <a:pt x="7149813" y="1753481"/>
                  <a:pt x="7164391" y="1806720"/>
                  <a:pt x="7186545" y="1856936"/>
                </a:cubicBezTo>
                <a:cubicBezTo>
                  <a:pt x="7234801" y="1966317"/>
                  <a:pt x="7289132" y="2072918"/>
                  <a:pt x="7341289" y="2180493"/>
                </a:cubicBezTo>
                <a:cubicBezTo>
                  <a:pt x="7364162" y="2227668"/>
                  <a:pt x="7388182" y="2274278"/>
                  <a:pt x="7411628" y="2321170"/>
                </a:cubicBezTo>
                <a:cubicBezTo>
                  <a:pt x="7435074" y="2368062"/>
                  <a:pt x="7455955" y="2416328"/>
                  <a:pt x="7481966" y="2461847"/>
                </a:cubicBezTo>
                <a:cubicBezTo>
                  <a:pt x="7500723" y="2494671"/>
                  <a:pt x="7520695" y="2526831"/>
                  <a:pt x="7538237" y="2560320"/>
                </a:cubicBezTo>
                <a:cubicBezTo>
                  <a:pt x="7572294" y="2625338"/>
                  <a:pt x="7598948" y="2694329"/>
                  <a:pt x="7636711" y="2757268"/>
                </a:cubicBezTo>
                <a:cubicBezTo>
                  <a:pt x="7689703" y="2845589"/>
                  <a:pt x="7666686" y="2803151"/>
                  <a:pt x="7707049" y="2883877"/>
                </a:cubicBezTo>
                <a:cubicBezTo>
                  <a:pt x="7711738" y="2912012"/>
                  <a:pt x="7714929" y="2940439"/>
                  <a:pt x="7721117" y="2968283"/>
                </a:cubicBezTo>
                <a:cubicBezTo>
                  <a:pt x="7724334" y="2982759"/>
                  <a:pt x="7735185" y="2995658"/>
                  <a:pt x="7735185" y="3010487"/>
                </a:cubicBezTo>
                <a:cubicBezTo>
                  <a:pt x="7735185" y="3085661"/>
                  <a:pt x="7732268" y="3161228"/>
                  <a:pt x="7721117" y="3235570"/>
                </a:cubicBezTo>
                <a:cubicBezTo>
                  <a:pt x="7712107" y="3295636"/>
                  <a:pt x="7637759" y="3337336"/>
                  <a:pt x="7608575" y="3376247"/>
                </a:cubicBezTo>
                <a:cubicBezTo>
                  <a:pt x="7513439" y="3503093"/>
                  <a:pt x="7616736" y="3378371"/>
                  <a:pt x="7524169" y="3460653"/>
                </a:cubicBezTo>
                <a:cubicBezTo>
                  <a:pt x="7494430" y="3487088"/>
                  <a:pt x="7463637" y="3513227"/>
                  <a:pt x="7439763" y="3545059"/>
                </a:cubicBezTo>
                <a:cubicBezTo>
                  <a:pt x="7425695" y="3563816"/>
                  <a:pt x="7414139" y="3584751"/>
                  <a:pt x="7397560" y="3601330"/>
                </a:cubicBezTo>
                <a:cubicBezTo>
                  <a:pt x="7385605" y="3613285"/>
                  <a:pt x="7368345" y="3618641"/>
                  <a:pt x="7355357" y="3629465"/>
                </a:cubicBezTo>
                <a:cubicBezTo>
                  <a:pt x="7263479" y="3706030"/>
                  <a:pt x="7364095" y="3634795"/>
                  <a:pt x="7270951" y="3727939"/>
                </a:cubicBezTo>
                <a:cubicBezTo>
                  <a:pt x="7258996" y="3739894"/>
                  <a:pt x="7241472" y="3744941"/>
                  <a:pt x="7228748" y="3756074"/>
                </a:cubicBezTo>
                <a:cubicBezTo>
                  <a:pt x="7097078" y="3871285"/>
                  <a:pt x="7211175" y="3791236"/>
                  <a:pt x="7116206" y="3854548"/>
                </a:cubicBezTo>
                <a:cubicBezTo>
                  <a:pt x="7132275" y="3918823"/>
                  <a:pt x="7126398" y="3928528"/>
                  <a:pt x="7186545" y="3981157"/>
                </a:cubicBezTo>
                <a:cubicBezTo>
                  <a:pt x="7202327" y="3994966"/>
                  <a:pt x="7224058" y="3999914"/>
                  <a:pt x="7242815" y="4009293"/>
                </a:cubicBezTo>
                <a:cubicBezTo>
                  <a:pt x="7283370" y="4063365"/>
                  <a:pt x="7288312" y="4075479"/>
                  <a:pt x="7341289" y="4121834"/>
                </a:cubicBezTo>
                <a:cubicBezTo>
                  <a:pt x="7358934" y="4137273"/>
                  <a:pt x="7381717" y="4146754"/>
                  <a:pt x="7397560" y="4164037"/>
                </a:cubicBezTo>
                <a:cubicBezTo>
                  <a:pt x="7451975" y="4223398"/>
                  <a:pt x="7499643" y="4290229"/>
                  <a:pt x="7538237" y="4360985"/>
                </a:cubicBezTo>
                <a:cubicBezTo>
                  <a:pt x="7553300" y="4388600"/>
                  <a:pt x="7568341" y="4416354"/>
                  <a:pt x="7580440" y="4445391"/>
                </a:cubicBezTo>
                <a:cubicBezTo>
                  <a:pt x="7591847" y="4472767"/>
                  <a:pt x="7597929" y="4502117"/>
                  <a:pt x="7608575" y="4529797"/>
                </a:cubicBezTo>
                <a:cubicBezTo>
                  <a:pt x="7649001" y="4634903"/>
                  <a:pt x="7655523" y="4617588"/>
                  <a:pt x="7678914" y="4726745"/>
                </a:cubicBezTo>
                <a:cubicBezTo>
                  <a:pt x="7685862" y="4759167"/>
                  <a:pt x="7683873" y="4793337"/>
                  <a:pt x="7692982" y="4825219"/>
                </a:cubicBezTo>
                <a:cubicBezTo>
                  <a:pt x="7702793" y="4859557"/>
                  <a:pt x="7724923" y="4889487"/>
                  <a:pt x="7735185" y="4923693"/>
                </a:cubicBezTo>
                <a:cubicBezTo>
                  <a:pt x="7771524" y="5044824"/>
                  <a:pt x="7769415" y="5077729"/>
                  <a:pt x="7791455" y="5176911"/>
                </a:cubicBezTo>
                <a:cubicBezTo>
                  <a:pt x="7795649" y="5195785"/>
                  <a:pt x="7801329" y="5214308"/>
                  <a:pt x="7805523" y="5233182"/>
                </a:cubicBezTo>
                <a:cubicBezTo>
                  <a:pt x="7810710" y="5256523"/>
                  <a:pt x="7812030" y="5280837"/>
                  <a:pt x="7819591" y="5303520"/>
                </a:cubicBezTo>
                <a:cubicBezTo>
                  <a:pt x="7826223" y="5323415"/>
                  <a:pt x="7838348" y="5341034"/>
                  <a:pt x="7847726" y="5359791"/>
                </a:cubicBezTo>
                <a:cubicBezTo>
                  <a:pt x="7815499" y="5553165"/>
                  <a:pt x="7861259" y="5379441"/>
                  <a:pt x="7805523" y="5472333"/>
                </a:cubicBezTo>
                <a:cubicBezTo>
                  <a:pt x="7797894" y="5485048"/>
                  <a:pt x="7800718" y="5502957"/>
                  <a:pt x="7791455" y="5514536"/>
                </a:cubicBezTo>
                <a:cubicBezTo>
                  <a:pt x="7780893" y="5527738"/>
                  <a:pt x="7761819" y="5531361"/>
                  <a:pt x="7749252" y="5542671"/>
                </a:cubicBezTo>
                <a:cubicBezTo>
                  <a:pt x="7619854" y="5659130"/>
                  <a:pt x="7703000" y="5628089"/>
                  <a:pt x="7594508" y="5655213"/>
                </a:cubicBezTo>
                <a:cubicBezTo>
                  <a:pt x="7536519" y="5713200"/>
                  <a:pt x="7602715" y="5657411"/>
                  <a:pt x="7496034" y="5697416"/>
                </a:cubicBezTo>
                <a:cubicBezTo>
                  <a:pt x="7401189" y="5732983"/>
                  <a:pt x="7505219" y="5720900"/>
                  <a:pt x="7411628" y="5739619"/>
                </a:cubicBezTo>
                <a:cubicBezTo>
                  <a:pt x="7379114" y="5746122"/>
                  <a:pt x="7345777" y="5747756"/>
                  <a:pt x="7313154" y="5753687"/>
                </a:cubicBezTo>
                <a:cubicBezTo>
                  <a:pt x="7294132" y="5757146"/>
                  <a:pt x="7276085" y="5765495"/>
                  <a:pt x="7256883" y="5767754"/>
                </a:cubicBezTo>
                <a:cubicBezTo>
                  <a:pt x="7196162" y="5774898"/>
                  <a:pt x="7134963" y="5777133"/>
                  <a:pt x="7074003" y="5781822"/>
                </a:cubicBezTo>
                <a:cubicBezTo>
                  <a:pt x="6952083" y="5777133"/>
                  <a:pt x="6828790" y="5786590"/>
                  <a:pt x="6708243" y="5767754"/>
                </a:cubicBezTo>
                <a:cubicBezTo>
                  <a:pt x="6657903" y="5759888"/>
                  <a:pt x="6617966" y="5700422"/>
                  <a:pt x="6581634" y="5669280"/>
                </a:cubicBezTo>
                <a:cubicBezTo>
                  <a:pt x="6563832" y="5654021"/>
                  <a:pt x="6544120" y="5641145"/>
                  <a:pt x="6525363" y="5627077"/>
                </a:cubicBezTo>
                <a:cubicBezTo>
                  <a:pt x="6515985" y="5613009"/>
                  <a:pt x="6510986" y="5594701"/>
                  <a:pt x="6497228" y="5584874"/>
                </a:cubicBezTo>
                <a:cubicBezTo>
                  <a:pt x="6448855" y="5550322"/>
                  <a:pt x="6429862" y="5565259"/>
                  <a:pt x="6384686" y="5542671"/>
                </a:cubicBezTo>
                <a:cubicBezTo>
                  <a:pt x="6369564" y="5535110"/>
                  <a:pt x="6357163" y="5522924"/>
                  <a:pt x="6342483" y="5514536"/>
                </a:cubicBezTo>
                <a:cubicBezTo>
                  <a:pt x="6324275" y="5504131"/>
                  <a:pt x="6304420" y="5496805"/>
                  <a:pt x="6286212" y="5486400"/>
                </a:cubicBezTo>
                <a:cubicBezTo>
                  <a:pt x="6271532" y="5478012"/>
                  <a:pt x="6260914" y="5458542"/>
                  <a:pt x="6244009" y="5458265"/>
                </a:cubicBezTo>
                <a:cubicBezTo>
                  <a:pt x="5400048" y="5444430"/>
                  <a:pt x="4555886" y="5448886"/>
                  <a:pt x="3711825" y="5444197"/>
                </a:cubicBezTo>
                <a:cubicBezTo>
                  <a:pt x="3650865" y="5439508"/>
                  <a:pt x="3588898" y="5442120"/>
                  <a:pt x="3528945" y="5430130"/>
                </a:cubicBezTo>
                <a:cubicBezTo>
                  <a:pt x="3470782" y="5418497"/>
                  <a:pt x="3416403" y="5392616"/>
                  <a:pt x="3360132" y="5373859"/>
                </a:cubicBezTo>
                <a:cubicBezTo>
                  <a:pt x="3227832" y="5329759"/>
                  <a:pt x="3303230" y="5356725"/>
                  <a:pt x="3135049" y="5289453"/>
                </a:cubicBezTo>
                <a:lnTo>
                  <a:pt x="3064711" y="5261317"/>
                </a:lnTo>
                <a:cubicBezTo>
                  <a:pt x="3041265" y="5251938"/>
                  <a:pt x="3016958" y="5244475"/>
                  <a:pt x="2994372" y="5233182"/>
                </a:cubicBezTo>
                <a:cubicBezTo>
                  <a:pt x="2975615" y="5223804"/>
                  <a:pt x="2957265" y="5213564"/>
                  <a:pt x="2938102" y="5205047"/>
                </a:cubicBezTo>
                <a:cubicBezTo>
                  <a:pt x="2876535" y="5177684"/>
                  <a:pt x="2843041" y="5172689"/>
                  <a:pt x="2783357" y="5134708"/>
                </a:cubicBezTo>
                <a:cubicBezTo>
                  <a:pt x="2758026" y="5118588"/>
                  <a:pt x="2734924" y="5098973"/>
                  <a:pt x="2713019" y="5078437"/>
                </a:cubicBezTo>
                <a:cubicBezTo>
                  <a:pt x="2659801" y="5028545"/>
                  <a:pt x="2609856" y="4975274"/>
                  <a:pt x="2558274" y="4923693"/>
                </a:cubicBezTo>
                <a:cubicBezTo>
                  <a:pt x="2530139" y="4895558"/>
                  <a:pt x="2493191" y="4874069"/>
                  <a:pt x="2473868" y="4839287"/>
                </a:cubicBezTo>
                <a:cubicBezTo>
                  <a:pt x="2450422" y="4797084"/>
                  <a:pt x="2428142" y="4754211"/>
                  <a:pt x="2403529" y="4712677"/>
                </a:cubicBezTo>
                <a:cubicBezTo>
                  <a:pt x="2353100" y="4627578"/>
                  <a:pt x="2285523" y="4551303"/>
                  <a:pt x="2248785" y="4459459"/>
                </a:cubicBezTo>
                <a:cubicBezTo>
                  <a:pt x="2230028" y="4412567"/>
                  <a:pt x="2213026" y="4364934"/>
                  <a:pt x="2192514" y="4318782"/>
                </a:cubicBezTo>
                <a:cubicBezTo>
                  <a:pt x="2175480" y="4280455"/>
                  <a:pt x="2153054" y="4244665"/>
                  <a:pt x="2136243" y="4206240"/>
                </a:cubicBezTo>
                <a:cubicBezTo>
                  <a:pt x="2120184" y="4169535"/>
                  <a:pt x="2104763" y="4132302"/>
                  <a:pt x="2094040" y="4093699"/>
                </a:cubicBezTo>
                <a:cubicBezTo>
                  <a:pt x="2081241" y="4047623"/>
                  <a:pt x="2065905" y="3953022"/>
                  <a:pt x="2065905" y="3953022"/>
                </a:cubicBezTo>
                <a:cubicBezTo>
                  <a:pt x="2061216" y="3845170"/>
                  <a:pt x="2157589" y="3651158"/>
                  <a:pt x="2051837" y="3629465"/>
                </a:cubicBezTo>
                <a:cubicBezTo>
                  <a:pt x="0" y="3208575"/>
                  <a:pt x="814554" y="4009952"/>
                  <a:pt x="391849" y="3587262"/>
                </a:cubicBezTo>
                <a:cubicBezTo>
                  <a:pt x="373092" y="3549748"/>
                  <a:pt x="345752" y="3515409"/>
                  <a:pt x="335579" y="3474720"/>
                </a:cubicBezTo>
                <a:cubicBezTo>
                  <a:pt x="330890" y="3455963"/>
                  <a:pt x="327625" y="3436792"/>
                  <a:pt x="321511" y="3418450"/>
                </a:cubicBezTo>
                <a:cubicBezTo>
                  <a:pt x="234844" y="3158455"/>
                  <a:pt x="357165" y="3562466"/>
                  <a:pt x="265240" y="3263705"/>
                </a:cubicBezTo>
                <a:cubicBezTo>
                  <a:pt x="255201" y="3231076"/>
                  <a:pt x="248587" y="3197380"/>
                  <a:pt x="237105" y="3165231"/>
                </a:cubicBezTo>
                <a:cubicBezTo>
                  <a:pt x="225094" y="3131599"/>
                  <a:pt x="206195" y="3100636"/>
                  <a:pt x="194902" y="3066757"/>
                </a:cubicBezTo>
                <a:cubicBezTo>
                  <a:pt x="130074" y="2872274"/>
                  <a:pt x="202473" y="3034500"/>
                  <a:pt x="138631" y="2855742"/>
                </a:cubicBezTo>
                <a:cubicBezTo>
                  <a:pt x="51438" y="2611599"/>
                  <a:pt x="140101" y="2946517"/>
                  <a:pt x="54225" y="2574388"/>
                </a:cubicBezTo>
                <a:cubicBezTo>
                  <a:pt x="58914" y="2377440"/>
                  <a:pt x="59545" y="2180354"/>
                  <a:pt x="68292" y="1983545"/>
                </a:cubicBezTo>
                <a:cubicBezTo>
                  <a:pt x="68950" y="1968731"/>
                  <a:pt x="75728" y="1954605"/>
                  <a:pt x="82360" y="1941342"/>
                </a:cubicBezTo>
                <a:cubicBezTo>
                  <a:pt x="101334" y="1903394"/>
                  <a:pt x="135999" y="1869789"/>
                  <a:pt x="166766" y="1842868"/>
                </a:cubicBezTo>
                <a:cubicBezTo>
                  <a:pt x="184411" y="1827429"/>
                  <a:pt x="205235" y="1815924"/>
                  <a:pt x="223037" y="1800665"/>
                </a:cubicBezTo>
                <a:cubicBezTo>
                  <a:pt x="238142" y="1787718"/>
                  <a:pt x="247849" y="1768124"/>
                  <a:pt x="265240" y="1758462"/>
                </a:cubicBezTo>
                <a:cubicBezTo>
                  <a:pt x="291165" y="1744059"/>
                  <a:pt x="320874" y="1737520"/>
                  <a:pt x="349646" y="1730327"/>
                </a:cubicBezTo>
                <a:cubicBezTo>
                  <a:pt x="442594" y="1707090"/>
                  <a:pt x="386732" y="1718657"/>
                  <a:pt x="518459" y="1702191"/>
                </a:cubicBezTo>
                <a:cubicBezTo>
                  <a:pt x="537216" y="1692813"/>
                  <a:pt x="557280" y="1685688"/>
                  <a:pt x="574729" y="1674056"/>
                </a:cubicBezTo>
                <a:cubicBezTo>
                  <a:pt x="585765" y="1666699"/>
                  <a:pt x="592508" y="1654206"/>
                  <a:pt x="602865" y="1645920"/>
                </a:cubicBezTo>
                <a:cubicBezTo>
                  <a:pt x="616067" y="1635358"/>
                  <a:pt x="631000" y="1627163"/>
                  <a:pt x="645068" y="1617785"/>
                </a:cubicBezTo>
                <a:cubicBezTo>
                  <a:pt x="654446" y="1603717"/>
                  <a:pt x="666543" y="1591122"/>
                  <a:pt x="673203" y="1575582"/>
                </a:cubicBezTo>
                <a:cubicBezTo>
                  <a:pt x="691630" y="1532586"/>
                  <a:pt x="692844" y="1493166"/>
                  <a:pt x="673203" y="1448973"/>
                </a:cubicBezTo>
                <a:cubicBezTo>
                  <a:pt x="663681" y="1427548"/>
                  <a:pt x="645068" y="1411459"/>
                  <a:pt x="631000" y="1392702"/>
                </a:cubicBezTo>
                <a:cubicBezTo>
                  <a:pt x="598345" y="1294738"/>
                  <a:pt x="640291" y="1399605"/>
                  <a:pt x="588797" y="1322363"/>
                </a:cubicBezTo>
                <a:cubicBezTo>
                  <a:pt x="577165" y="1304914"/>
                  <a:pt x="571066" y="1284301"/>
                  <a:pt x="560662" y="1266093"/>
                </a:cubicBezTo>
                <a:cubicBezTo>
                  <a:pt x="504471" y="1167760"/>
                  <a:pt x="559786" y="1292041"/>
                  <a:pt x="504391" y="1153551"/>
                </a:cubicBezTo>
                <a:cubicBezTo>
                  <a:pt x="499702" y="1120726"/>
                  <a:pt x="498365" y="1087245"/>
                  <a:pt x="490323" y="1055077"/>
                </a:cubicBezTo>
                <a:cubicBezTo>
                  <a:pt x="443570" y="868066"/>
                  <a:pt x="462161" y="1153388"/>
                  <a:pt x="405917" y="815927"/>
                </a:cubicBezTo>
                <a:cubicBezTo>
                  <a:pt x="388401" y="710835"/>
                  <a:pt x="404605" y="757032"/>
                  <a:pt x="363714" y="675250"/>
                </a:cubicBezTo>
                <a:cubicBezTo>
                  <a:pt x="359025" y="651804"/>
                  <a:pt x="355445" y="628108"/>
                  <a:pt x="349646" y="604911"/>
                </a:cubicBezTo>
                <a:cubicBezTo>
                  <a:pt x="346050" y="590525"/>
                  <a:pt x="339175" y="577094"/>
                  <a:pt x="335579" y="562708"/>
                </a:cubicBezTo>
                <a:cubicBezTo>
                  <a:pt x="329780" y="539512"/>
                  <a:pt x="326200" y="515816"/>
                  <a:pt x="321511" y="492370"/>
                </a:cubicBezTo>
                <a:cubicBezTo>
                  <a:pt x="326200" y="445478"/>
                  <a:pt x="324149" y="397412"/>
                  <a:pt x="335579" y="351693"/>
                </a:cubicBezTo>
                <a:cubicBezTo>
                  <a:pt x="338796" y="338826"/>
                  <a:pt x="356890" y="334930"/>
                  <a:pt x="363714" y="323557"/>
                </a:cubicBezTo>
                <a:cubicBezTo>
                  <a:pt x="424789" y="221765"/>
                  <a:pt x="312672" y="346464"/>
                  <a:pt x="419985" y="239151"/>
                </a:cubicBezTo>
                <a:cubicBezTo>
                  <a:pt x="584108" y="243840"/>
                  <a:pt x="748380" y="244810"/>
                  <a:pt x="912354" y="253219"/>
                </a:cubicBezTo>
                <a:cubicBezTo>
                  <a:pt x="1072886" y="261452"/>
                  <a:pt x="881352" y="268407"/>
                  <a:pt x="1010828" y="281354"/>
                </a:cubicBezTo>
                <a:cubicBezTo>
                  <a:pt x="1043490" y="284620"/>
                  <a:pt x="1060065" y="286043"/>
                  <a:pt x="1081166" y="281354"/>
                </a:cubicBezTo>
                <a:close/>
              </a:path>
            </a:pathLst>
          </a:custGeom>
          <a:ln>
            <a:solidFill>
              <a:schemeClr val="bg2"/>
            </a:solidFill>
          </a:ln>
        </p:spPr>
        <p:style>
          <a:lnRef idx="2">
            <a:schemeClr val="accent5">
              <a:shade val="50000"/>
            </a:schemeClr>
          </a:lnRef>
          <a:fillRef idx="1">
            <a:schemeClr val="accent5"/>
          </a:fillRef>
          <a:effectRef idx="0">
            <a:schemeClr val="accent5"/>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endParaRPr lang="hr-HR" b="1" spc="150">
              <a:ln w="11430"/>
              <a:solidFill>
                <a:srgbClr val="F8F8F8"/>
              </a:solidFill>
              <a:effectLst>
                <a:outerShdw blurRad="25400" algn="tl" rotWithShape="0">
                  <a:srgbClr val="000000">
                    <a:alpha val="43000"/>
                  </a:srgbClr>
                </a:outerShdw>
              </a:effectLst>
            </a:endParaRPr>
          </a:p>
        </p:txBody>
      </p:sp>
      <p:sp>
        <p:nvSpPr>
          <p:cNvPr id="5" name="TekstniOkvir 4"/>
          <p:cNvSpPr txBox="1"/>
          <p:nvPr/>
        </p:nvSpPr>
        <p:spPr>
          <a:xfrm>
            <a:off x="1285852" y="1857364"/>
            <a:ext cx="6715172" cy="2031325"/>
          </a:xfrm>
          <a:prstGeom prst="rect">
            <a:avLst/>
          </a:prstGeom>
          <a:noFill/>
        </p:spPr>
        <p:txBody>
          <a:bodyPr wrap="square" rtlCol="0">
            <a:spAutoFit/>
          </a:bodyPr>
          <a:lstStyle/>
          <a:p>
            <a:r>
              <a:rPr lang="hr-HR" b="1" dirty="0" smtClean="0">
                <a:solidFill>
                  <a:schemeClr val="bg1"/>
                </a:solidFill>
              </a:rPr>
              <a:t>Izmjenična struja</a:t>
            </a:r>
          </a:p>
          <a:p>
            <a:r>
              <a:rPr lang="hr-HR" dirty="0" smtClean="0">
                <a:solidFill>
                  <a:schemeClr val="bg1"/>
                </a:solidFill>
              </a:rPr>
              <a:t>Izmjenična električna struja dobila je ime zato što periodički mijenja iznos i smjer. Broj perioda ili oscilacija u sekundi, frekvencija, mjeri se u </a:t>
            </a:r>
            <a:r>
              <a:rPr lang="hr-HR" dirty="0" err="1" smtClean="0">
                <a:solidFill>
                  <a:schemeClr val="bg1"/>
                </a:solidFill>
              </a:rPr>
              <a:t>hercima</a:t>
            </a:r>
            <a:r>
              <a:rPr lang="hr-HR" dirty="0" smtClean="0">
                <a:solidFill>
                  <a:schemeClr val="bg1"/>
                </a:solidFill>
              </a:rPr>
              <a:t> (Hz). Električna struja ima frekvenciju od jednog herca ako se u jednoj sekundi realizira jedna perioda. U kućanstvu s naponom od prosječnih 220 volti izmjenična električna struja ima frekvenciju od 220 V, napon se smanjuje uz pomoć transformatora.</a:t>
            </a:r>
            <a:endParaRPr lang="hr-HR"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Illustration of soldiers holding rifles in the civil war"/>
          <p:cNvPicPr>
            <a:picLocks noChangeAspect="1" noChangeArrowheads="1"/>
          </p:cNvPicPr>
          <p:nvPr/>
        </p:nvPicPr>
        <p:blipFill>
          <a:blip r:embed="rId2"/>
          <a:srcRect/>
          <a:stretch>
            <a:fillRect/>
          </a:stretch>
        </p:blipFill>
        <p:spPr bwMode="auto">
          <a:xfrm>
            <a:off x="0" y="1857372"/>
            <a:ext cx="5000628" cy="5000628"/>
          </a:xfrm>
          <a:prstGeom prst="rect">
            <a:avLst/>
          </a:prstGeom>
          <a:noFill/>
        </p:spPr>
      </p:pic>
      <p:sp>
        <p:nvSpPr>
          <p:cNvPr id="4" name="Pravokutnik 3"/>
          <p:cNvSpPr/>
          <p:nvPr/>
        </p:nvSpPr>
        <p:spPr>
          <a:xfrm>
            <a:off x="4143372" y="571480"/>
            <a:ext cx="4572000" cy="1938992"/>
          </a:xfrm>
          <a:prstGeom prst="rect">
            <a:avLst/>
          </a:prstGeom>
        </p:spPr>
        <p:txBody>
          <a:bodyPr>
            <a:spAutoFit/>
          </a:bodyPr>
          <a:lstStyle/>
          <a:p>
            <a:r>
              <a:rPr lang="hr-HR" sz="2400" dirty="0" smtClean="0">
                <a:solidFill>
                  <a:schemeClr val="accent4">
                    <a:lumMod val="60000"/>
                    <a:lumOff val="40000"/>
                  </a:schemeClr>
                </a:solidFill>
              </a:rPr>
              <a:t>“Vaša mržnja, pretvorena u električnu energiju,mogla bi osvjetljavati gradove i gradove.” (Srbima i Hrvatima početkom drugog svjetskog rata)</a:t>
            </a:r>
            <a:endParaRPr lang="hr-HR" sz="2400" dirty="0">
              <a:solidFill>
                <a:schemeClr val="accent4">
                  <a:lumMod val="60000"/>
                  <a:lumOff val="40000"/>
                </a:schemeClr>
              </a:solidFill>
            </a:endParaRPr>
          </a:p>
        </p:txBody>
      </p:sp>
    </p:spTree>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214282" y="285728"/>
            <a:ext cx="8229600" cy="4525963"/>
          </a:xfrm>
        </p:spPr>
        <p:txBody>
          <a:bodyPr/>
          <a:lstStyle/>
          <a:p>
            <a:pPr>
              <a:buNone/>
            </a:pPr>
            <a:endParaRPr lang="hr-HR" dirty="0"/>
          </a:p>
        </p:txBody>
      </p:sp>
      <p:pic>
        <p:nvPicPr>
          <p:cNvPr id="59394" name="Picture 2"/>
          <p:cNvPicPr>
            <a:picLocks noChangeAspect="1" noChangeArrowheads="1"/>
          </p:cNvPicPr>
          <p:nvPr/>
        </p:nvPicPr>
        <p:blipFill>
          <a:blip r:embed="rId2"/>
          <a:srcRect/>
          <a:stretch>
            <a:fillRect/>
          </a:stretch>
        </p:blipFill>
        <p:spPr bwMode="auto">
          <a:xfrm>
            <a:off x="5000628" y="214290"/>
            <a:ext cx="3900487" cy="39862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p:cNvSpPr txBox="1"/>
          <p:nvPr/>
        </p:nvSpPr>
        <p:spPr>
          <a:xfrm>
            <a:off x="500034" y="428604"/>
            <a:ext cx="8429684" cy="1938992"/>
          </a:xfrm>
          <a:prstGeom prst="rect">
            <a:avLst/>
          </a:prstGeom>
          <a:noFill/>
        </p:spPr>
        <p:txBody>
          <a:bodyPr wrap="square" rtlCol="0">
            <a:spAutoFit/>
          </a:bodyPr>
          <a:lstStyle/>
          <a:p>
            <a:r>
              <a:rPr lang="hr-HR" sz="6000" b="1" dirty="0" smtClean="0">
                <a:solidFill>
                  <a:schemeClr val="bg1">
                    <a:lumMod val="50000"/>
                  </a:schemeClr>
                </a:solidFill>
              </a:rPr>
              <a:t>Tesla – genijalni ekscentrik</a:t>
            </a:r>
            <a:endParaRPr lang="hr-HR" sz="6000" b="1" dirty="0">
              <a:solidFill>
                <a:schemeClr val="bg1">
                  <a:lumMod val="50000"/>
                </a:schemeClr>
              </a:solidFill>
            </a:endParaRPr>
          </a:p>
        </p:txBody>
      </p:sp>
      <p:pic>
        <p:nvPicPr>
          <p:cNvPr id="10242" name="Picture 2" descr="http://www.udruga-kameleon.hr/IMG/jpg/tesla1_pbs.org_400.jpg"/>
          <p:cNvPicPr>
            <a:picLocks noChangeAspect="1" noChangeArrowheads="1"/>
          </p:cNvPicPr>
          <p:nvPr/>
        </p:nvPicPr>
        <p:blipFill>
          <a:blip r:embed="rId2"/>
          <a:srcRect/>
          <a:stretch>
            <a:fillRect/>
          </a:stretch>
        </p:blipFill>
        <p:spPr bwMode="auto">
          <a:xfrm>
            <a:off x="2571736" y="2571744"/>
            <a:ext cx="3810000" cy="3800476"/>
          </a:xfrm>
          <a:prstGeom prst="rect">
            <a:avLst/>
          </a:prstGeom>
          <a:noFill/>
        </p:spPr>
      </p:pic>
      <p:sp>
        <p:nvSpPr>
          <p:cNvPr id="6" name="TekstniOkvir 5"/>
          <p:cNvSpPr txBox="1"/>
          <p:nvPr/>
        </p:nvSpPr>
        <p:spPr>
          <a:xfrm>
            <a:off x="6572264" y="4786322"/>
            <a:ext cx="1571636" cy="1477328"/>
          </a:xfrm>
          <a:prstGeom prst="rect">
            <a:avLst/>
          </a:prstGeom>
          <a:noFill/>
        </p:spPr>
        <p:txBody>
          <a:bodyPr wrap="square" rtlCol="0">
            <a:spAutoFit/>
          </a:bodyPr>
          <a:lstStyle/>
          <a:p>
            <a:r>
              <a:rPr lang="hr-HR" dirty="0" smtClean="0"/>
              <a:t>Bijela golubica koju je Tesla njegovao u svojoj hotelskoj sobi.</a:t>
            </a:r>
            <a:endParaRPr lang="hr-HR"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500042"/>
            <a:ext cx="8229600" cy="4525963"/>
          </a:xfrm>
        </p:spPr>
        <p:txBody>
          <a:bodyPr/>
          <a:lstStyle/>
          <a:p>
            <a:pPr>
              <a:buNone/>
            </a:pPr>
            <a:r>
              <a:rPr lang="hr-HR" dirty="0" smtClean="0"/>
              <a:t>“Pretpostavimo da nije lud, taj bi čovjek mogao preokrenuti cijeli svijet naglavačke.” (J. P. Morgan)</a:t>
            </a:r>
            <a:endParaRPr lang="hr-HR" dirty="0"/>
          </a:p>
        </p:txBody>
      </p:sp>
      <p:pic>
        <p:nvPicPr>
          <p:cNvPr id="32770" name="Picture 2" descr="Hand holding world globe"/>
          <p:cNvPicPr>
            <a:picLocks noChangeAspect="1" noChangeArrowheads="1"/>
          </p:cNvPicPr>
          <p:nvPr/>
        </p:nvPicPr>
        <p:blipFill>
          <a:blip r:embed="rId2"/>
          <a:srcRect/>
          <a:stretch>
            <a:fillRect/>
          </a:stretch>
        </p:blipFill>
        <p:spPr bwMode="auto">
          <a:xfrm>
            <a:off x="3571868" y="1571612"/>
            <a:ext cx="5572132" cy="5572132"/>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risnik\Pictures\2011-12-18\014.jpg"/>
          <p:cNvPicPr>
            <a:picLocks noChangeAspect="1" noChangeArrowheads="1"/>
          </p:cNvPicPr>
          <p:nvPr/>
        </p:nvPicPr>
        <p:blipFill>
          <a:blip r:embed="rId2"/>
          <a:srcRect l="1291" t="34375" r="54298" b="38542"/>
          <a:stretch>
            <a:fillRect/>
          </a:stretch>
        </p:blipFill>
        <p:spPr bwMode="auto">
          <a:xfrm>
            <a:off x="1498272" y="1543566"/>
            <a:ext cx="5746972" cy="4820041"/>
          </a:xfrm>
          <a:prstGeom prst="rect">
            <a:avLst/>
          </a:prstGeom>
          <a:noFill/>
        </p:spPr>
      </p:pic>
      <p:sp>
        <p:nvSpPr>
          <p:cNvPr id="5" name="TekstniOkvir 4"/>
          <p:cNvSpPr txBox="1"/>
          <p:nvPr/>
        </p:nvSpPr>
        <p:spPr>
          <a:xfrm>
            <a:off x="142812" y="214290"/>
            <a:ext cx="9001188" cy="707886"/>
          </a:xfrm>
          <a:prstGeom prst="rect">
            <a:avLst/>
          </a:prstGeom>
          <a:noFill/>
        </p:spPr>
        <p:txBody>
          <a:bodyPr wrap="square" rtlCol="0">
            <a:spAutoFit/>
          </a:bodyPr>
          <a:lstStyle/>
          <a:p>
            <a:r>
              <a:rPr lang="hr-HR" sz="4000" b="1" dirty="0" smtClean="0">
                <a:solidFill>
                  <a:schemeClr val="accent6">
                    <a:lumMod val="75000"/>
                  </a:schemeClr>
                </a:solidFill>
              </a:rPr>
              <a:t>Izresci iz časopisa o Teslinoj genijalnosti:</a:t>
            </a:r>
            <a:endParaRPr lang="hr-HR" sz="4000" b="1" dirty="0">
              <a:solidFill>
                <a:schemeClr val="accent6">
                  <a:lumMod val="75000"/>
                </a:schemeClr>
              </a:solidFill>
            </a:endParaRPr>
          </a:p>
        </p:txBody>
      </p:sp>
      <p:pic>
        <p:nvPicPr>
          <p:cNvPr id="1028" name="Picture 4" descr="http://www.sisak.info/wp-content/uploads/2010/02/srce.jpg"/>
          <p:cNvPicPr>
            <a:picLocks noChangeAspect="1" noChangeArrowheads="1"/>
          </p:cNvPicPr>
          <p:nvPr/>
        </p:nvPicPr>
        <p:blipFill>
          <a:blip r:embed="rId3">
            <a:clrChange>
              <a:clrFrom>
                <a:srgbClr val="FEFEFE"/>
              </a:clrFrom>
              <a:clrTo>
                <a:srgbClr val="FEFEFE">
                  <a:alpha val="0"/>
                </a:srgbClr>
              </a:clrTo>
            </a:clrChange>
          </a:blip>
          <a:srcRect/>
          <a:stretch>
            <a:fillRect/>
          </a:stretch>
        </p:blipFill>
        <p:spPr bwMode="auto">
          <a:xfrm>
            <a:off x="6741281" y="1142984"/>
            <a:ext cx="2402719" cy="2000264"/>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risnik\Pictures\2011-12-18\014.jpg"/>
          <p:cNvPicPr>
            <a:picLocks noChangeAspect="1" noChangeArrowheads="1"/>
          </p:cNvPicPr>
          <p:nvPr/>
        </p:nvPicPr>
        <p:blipFill>
          <a:blip r:embed="rId2"/>
          <a:srcRect t="61458" r="54298" b="2793"/>
          <a:stretch>
            <a:fillRect/>
          </a:stretch>
        </p:blipFill>
        <p:spPr bwMode="auto">
          <a:xfrm>
            <a:off x="0" y="0"/>
            <a:ext cx="5312466" cy="5715016"/>
          </a:xfrm>
          <a:prstGeom prst="rect">
            <a:avLst/>
          </a:prstGeom>
          <a:noFill/>
        </p:spPr>
      </p:pic>
      <p:pic>
        <p:nvPicPr>
          <p:cNvPr id="2051" name="Picture 3" descr="C:\Users\Korisnik\Pictures\2011-12-18\014.jpg"/>
          <p:cNvPicPr>
            <a:picLocks noChangeAspect="1" noChangeArrowheads="1"/>
          </p:cNvPicPr>
          <p:nvPr/>
        </p:nvPicPr>
        <p:blipFill>
          <a:blip r:embed="rId2"/>
          <a:srcRect l="45702" t="7291" r="44109" b="70526"/>
          <a:stretch>
            <a:fillRect/>
          </a:stretch>
        </p:blipFill>
        <p:spPr bwMode="auto">
          <a:xfrm>
            <a:off x="6215074" y="285728"/>
            <a:ext cx="1785950" cy="4082172"/>
          </a:xfrm>
          <a:prstGeom prst="rect">
            <a:avLst/>
          </a:prstGeom>
          <a:noFill/>
        </p:spPr>
      </p:pic>
      <p:sp>
        <p:nvSpPr>
          <p:cNvPr id="6" name="Pravokutnik 5"/>
          <p:cNvSpPr/>
          <p:nvPr/>
        </p:nvSpPr>
        <p:spPr>
          <a:xfrm>
            <a:off x="7286644" y="4000504"/>
            <a:ext cx="642942" cy="285752"/>
          </a:xfrm>
          <a:prstGeom prst="rect">
            <a:avLst/>
          </a:prstGeom>
          <a:solidFill>
            <a:schemeClr val="tx1">
              <a:lumMod val="85000"/>
              <a:lumOff val="1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ightning storm striking over a city"/>
          <p:cNvPicPr>
            <a:picLocks noChangeAspect="1" noChangeArrowheads="1" noCrop="1"/>
          </p:cNvPicPr>
          <p:nvPr/>
        </p:nvPicPr>
        <p:blipFill>
          <a:blip r:embed="rId2"/>
          <a:srcRect/>
          <a:stretch>
            <a:fillRect/>
          </a:stretch>
        </p:blipFill>
        <p:spPr bwMode="auto">
          <a:xfrm>
            <a:off x="-2500362" y="-2928982"/>
            <a:ext cx="14073286" cy="12782418"/>
          </a:xfrm>
          <a:prstGeom prst="rect">
            <a:avLst/>
          </a:prstGeom>
          <a:noFill/>
        </p:spPr>
      </p:pic>
      <p:sp>
        <p:nvSpPr>
          <p:cNvPr id="3" name="Rezervirano mjesto sadržaja 2"/>
          <p:cNvSpPr>
            <a:spLocks noGrp="1"/>
          </p:cNvSpPr>
          <p:nvPr>
            <p:ph idx="1"/>
          </p:nvPr>
        </p:nvSpPr>
        <p:spPr>
          <a:xfrm>
            <a:off x="214282" y="1857364"/>
            <a:ext cx="8229600" cy="4525963"/>
          </a:xfrm>
        </p:spPr>
        <p:txBody>
          <a:bodyPr/>
          <a:lstStyle/>
          <a:p>
            <a:pPr>
              <a:buNone/>
            </a:pPr>
            <a:r>
              <a:rPr lang="hr-HR" dirty="0" smtClean="0">
                <a:solidFill>
                  <a:schemeClr val="bg1"/>
                </a:solidFill>
              </a:rPr>
              <a:t>"On će biti dijete oluje. Ne,bit će dijete svjetlosti.“ (iz razgovora majke i babice, rođenje Nikole Tesle u olujnoj noći) </a:t>
            </a:r>
            <a:endParaRPr lang="hr-HR" dirty="0">
              <a:solidFill>
                <a:schemeClr val="bg1"/>
              </a:solidFill>
            </a:endParaRPr>
          </a:p>
        </p:txBody>
      </p:sp>
    </p:spTree>
  </p:cSld>
  <p:clrMapOvr>
    <a:masterClrMapping/>
  </p:clrMapOvr>
  <p:transition>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orisnik\Pictures\2011-12-18\014.jpg"/>
          <p:cNvPicPr>
            <a:picLocks noChangeAspect="1" noChangeArrowheads="1"/>
          </p:cNvPicPr>
          <p:nvPr/>
        </p:nvPicPr>
        <p:blipFill>
          <a:blip r:embed="rId2"/>
          <a:srcRect l="45702" t="36458" r="9887" b="30208"/>
          <a:stretch>
            <a:fillRect/>
          </a:stretch>
        </p:blipFill>
        <p:spPr bwMode="auto">
          <a:xfrm>
            <a:off x="0" y="0"/>
            <a:ext cx="4844389" cy="5000660"/>
          </a:xfrm>
          <a:prstGeom prst="rect">
            <a:avLst/>
          </a:prstGeom>
          <a:noFill/>
        </p:spPr>
      </p:pic>
      <p:pic>
        <p:nvPicPr>
          <p:cNvPr id="3078" name="Picture 6" descr="C:\Users\Korisnik\Pictures\2011-12-18\014.jpg"/>
          <p:cNvPicPr>
            <a:picLocks noChangeAspect="1" noChangeArrowheads="1"/>
          </p:cNvPicPr>
          <p:nvPr/>
        </p:nvPicPr>
        <p:blipFill>
          <a:blip r:embed="rId2"/>
          <a:srcRect l="45702" t="69792" r="7022" b="3125"/>
          <a:stretch>
            <a:fillRect/>
          </a:stretch>
        </p:blipFill>
        <p:spPr bwMode="auto">
          <a:xfrm>
            <a:off x="3786182" y="2928934"/>
            <a:ext cx="4986891" cy="39290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edge">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wedge">
                                      <p:cBhvr>
                                        <p:cTn id="12"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thumb/5/56/Tesla3.jpg/196px-Tesla3.jpg"/>
          <p:cNvPicPr>
            <a:picLocks noChangeAspect="1" noChangeArrowheads="1"/>
          </p:cNvPicPr>
          <p:nvPr/>
        </p:nvPicPr>
        <p:blipFill>
          <a:blip r:embed="rId2"/>
          <a:srcRect/>
          <a:stretch>
            <a:fillRect/>
          </a:stretch>
        </p:blipFill>
        <p:spPr bwMode="auto">
          <a:xfrm>
            <a:off x="2285984" y="500042"/>
            <a:ext cx="4652982" cy="5911189"/>
          </a:xfrm>
          <a:prstGeom prst="rect">
            <a:avLst/>
          </a:prstGeom>
          <a:noFill/>
        </p:spPr>
      </p:pic>
      <p:sp>
        <p:nvSpPr>
          <p:cNvPr id="6" name="Pravokutnik 5"/>
          <p:cNvSpPr/>
          <p:nvPr/>
        </p:nvSpPr>
        <p:spPr>
          <a:xfrm>
            <a:off x="1714480" y="500042"/>
            <a:ext cx="5786478" cy="6000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 name="Rezervirano mjesto sadržaja 2"/>
          <p:cNvSpPr>
            <a:spLocks noGrp="1"/>
          </p:cNvSpPr>
          <p:nvPr>
            <p:ph idx="1"/>
          </p:nvPr>
        </p:nvSpPr>
        <p:spPr>
          <a:xfrm>
            <a:off x="571472" y="1214422"/>
            <a:ext cx="8229600" cy="4525963"/>
          </a:xfrm>
        </p:spPr>
        <p:txBody>
          <a:bodyPr/>
          <a:lstStyle/>
          <a:p>
            <a:pPr>
              <a:buNone/>
            </a:pPr>
            <a:r>
              <a:rPr lang="hr-HR" dirty="0" smtClean="0">
                <a:solidFill>
                  <a:schemeClr val="tx1">
                    <a:lumMod val="50000"/>
                    <a:lumOff val="50000"/>
                  </a:schemeClr>
                </a:solidFill>
              </a:rPr>
              <a:t>Ispred njega je uvijek stajalo točno 18 ubrusa – 18 je broj djeljiv s 3, a upravo su mu takvi bili najdraži (makar ni on sam nije mogao objasniti zašto). Bila je to samo jedna od manija koje su ga pratile čitavog života ne čineći mu život ugodnijim…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wedge">
                                      <p:cBhvr>
                                        <p:cTn id="7" dur="2000"/>
                                        <p:tgtEl>
                                          <p:spTgt spid="4608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4)">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3">
                                            <p:txEl>
                                              <p:pRg st="0" end="0"/>
                                            </p:txEl>
                                          </p:spTgt>
                                        </p:tgtEl>
                                        <p:attrNameLst>
                                          <p:attrName>style.visibility</p:attrName>
                                        </p:attrNameLst>
                                      </p:cBhvr>
                                      <p:to>
                                        <p:strVal val="visible"/>
                                      </p:to>
                                    </p:set>
                                    <p:anim by="(-#ppt_w*2)" calcmode="lin" valueType="num">
                                      <p:cBhvr rctx="PPT">
                                        <p:cTn id="17" dur="500" autoRev="1" fill="hold">
                                          <p:stCondLst>
                                            <p:cond delay="0"/>
                                          </p:stCondLst>
                                        </p:cTn>
                                        <p:tgtEl>
                                          <p:spTgt spid="3">
                                            <p:txEl>
                                              <p:pRg st="0" end="0"/>
                                            </p:txEl>
                                          </p:spTgt>
                                        </p:tgtEl>
                                        <p:attrNameLst>
                                          <p:attrName>ppt_w</p:attrName>
                                        </p:attrNameLst>
                                      </p:cBhvr>
                                    </p:anim>
                                    <p:anim by="(#ppt_w*0.50)" calcmode="lin" valueType="num">
                                      <p:cBhvr>
                                        <p:cTn id="18" dur="500" decel="50000" autoRev="1" fill="hold">
                                          <p:stCondLst>
                                            <p:cond delay="0"/>
                                          </p:stCondLst>
                                        </p:cTn>
                                        <p:tgtEl>
                                          <p:spTgt spid="3">
                                            <p:txEl>
                                              <p:pRg st="0" end="0"/>
                                            </p:txEl>
                                          </p:spTgt>
                                        </p:tgtEl>
                                        <p:attrNameLst>
                                          <p:attrName>ppt_x</p:attrName>
                                        </p:attrNameLst>
                                      </p:cBhvr>
                                    </p:anim>
                                    <p:anim from="(-#ppt_h/2)" to="(#ppt_y)" calcmode="lin" valueType="num">
                                      <p:cBhvr>
                                        <p:cTn id="19" dur="1000" fill="hold">
                                          <p:stCondLst>
                                            <p:cond delay="0"/>
                                          </p:stCondLst>
                                        </p:cTn>
                                        <p:tgtEl>
                                          <p:spTgt spid="3">
                                            <p:txEl>
                                              <p:pRg st="0" end="0"/>
                                            </p:txEl>
                                          </p:spTgt>
                                        </p:tgtEl>
                                        <p:attrNameLst>
                                          <p:attrName>ppt_y</p:attrName>
                                        </p:attrNameLst>
                                      </p:cBhvr>
                                    </p:anim>
                                    <p:animRot by="21600000">
                                      <p:cBhvr>
                                        <p:cTn id="20"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428604"/>
            <a:ext cx="8229600" cy="5929354"/>
          </a:xfrm>
        </p:spPr>
        <p:txBody>
          <a:bodyPr>
            <a:normAutofit/>
          </a:bodyPr>
          <a:lstStyle/>
          <a:p>
            <a:pPr>
              <a:buNone/>
            </a:pPr>
            <a:r>
              <a:rPr lang="hr-HR" dirty="0" smtClean="0">
                <a:solidFill>
                  <a:schemeClr val="tx1">
                    <a:lumMod val="50000"/>
                    <a:lumOff val="50000"/>
                  </a:schemeClr>
                </a:solidFill>
              </a:rPr>
              <a:t>Pratio ga je strah od virusa. Prije jela bi odsutno ubrusima do visokog sjaja doveo već otprije besprijekorno sjajne srebrne vilice i noževe te kristalno posuđe. Kad bi sve potrošio, pred njim bi se nalazilo pravo malo brdo ubrusa. </a:t>
            </a:r>
          </a:p>
          <a:p>
            <a:pPr>
              <a:buNone/>
            </a:pPr>
            <a:r>
              <a:rPr lang="hr-HR" dirty="0" smtClean="0">
                <a:solidFill>
                  <a:schemeClr val="tx1">
                    <a:lumMod val="50000"/>
                    <a:lumOff val="50000"/>
                  </a:schemeClr>
                </a:solidFill>
              </a:rPr>
              <a:t>Čin jela nije bio nimalo jednostavniji. Prije nego bi koji zalogaj prinio ustima, Tesla bi prvo izračunao njegov volumen, inače u jelu nije mogao pronaći zadovoljstvo.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0" y="214290"/>
            <a:ext cx="9144000" cy="6858000"/>
          </a:xfrm>
        </p:spPr>
        <p:txBody>
          <a:bodyPr/>
          <a:lstStyle/>
          <a:p>
            <a:pPr>
              <a:buNone/>
            </a:pPr>
            <a:r>
              <a:rPr lang="hr-HR" dirty="0" smtClean="0">
                <a:solidFill>
                  <a:schemeClr val="tx1">
                    <a:lumMod val="50000"/>
                    <a:lumOff val="50000"/>
                  </a:schemeClr>
                </a:solidFill>
              </a:rPr>
              <a:t>Uistinu, malo je koji znanstvenik ili izumitelj u povijesti bolje odgovarao stereotipu ekscentričnog genijalca od Nikole Tesle. Atmosfera neobičnosti i čarolije okruživala je i njegov cjelokupan rad. Bilo je to nešto na što se njegovi znanstveni suvremenici nikako nisu mogli naviknuti. I kad bi Tesla proveo u djelo desetak najneobičnijih zamisli, kojima su se isprva smijali, te potom iznio 5 novih – opet bi se našao pred zidom nerazumijevanja. </a:t>
            </a:r>
          </a:p>
          <a:p>
            <a:pPr>
              <a:buNone/>
            </a:pPr>
            <a:endParaRPr lang="hr-HR" dirty="0" smtClean="0">
              <a:solidFill>
                <a:schemeClr val="tx1">
                  <a:lumMod val="50000"/>
                  <a:lumOff val="50000"/>
                </a:schemeClr>
              </a:solidFill>
            </a:endParaRPr>
          </a:p>
          <a:p>
            <a:pPr>
              <a:buNone/>
            </a:pPr>
            <a:r>
              <a:rPr lang="hr-HR" dirty="0" smtClean="0">
                <a:solidFill>
                  <a:schemeClr val="tx1">
                    <a:lumMod val="50000"/>
                    <a:lumOff val="50000"/>
                  </a:schemeClr>
                </a:solidFill>
              </a:rPr>
              <a:t>Ali ne uvijek…   </a:t>
            </a:r>
            <a:endParaRPr lang="hr-HR"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0" y="0"/>
            <a:ext cx="9144000" cy="6858000"/>
          </a:xfrm>
        </p:spPr>
        <p:txBody>
          <a:bodyPr/>
          <a:lstStyle/>
          <a:p>
            <a:pPr>
              <a:buNone/>
            </a:pPr>
            <a:r>
              <a:rPr lang="hr-HR" dirty="0" smtClean="0">
                <a:solidFill>
                  <a:schemeClr val="tx1">
                    <a:lumMod val="50000"/>
                    <a:lumOff val="50000"/>
                  </a:schemeClr>
                </a:solidFill>
              </a:rPr>
              <a:t>Posjetitelji njegovih laboratorija kući su odlazili s drugačijim dojmovima. Jedan suvremenik sa strahopoštovanjem je zapisao kako svatko tko stupi u Teslin laboratorij – golemu, dobro osvijetljenu prostoriju prepunu čudnovatih naprava – mora zadrhtati. </a:t>
            </a:r>
            <a:endParaRPr lang="hr-HR" dirty="0">
              <a:solidFill>
                <a:schemeClr val="tx1">
                  <a:lumMod val="50000"/>
                  <a:lumOff val="50000"/>
                </a:schemeClr>
              </a:solidFill>
            </a:endParaRPr>
          </a:p>
        </p:txBody>
      </p:sp>
      <p:pic>
        <p:nvPicPr>
          <p:cNvPr id="5" name="Picture 1" descr="C:\Users\Korisnik\Pictures\2011-12-18\011.jpg"/>
          <p:cNvPicPr>
            <a:picLocks noChangeAspect="1" noChangeArrowheads="1"/>
          </p:cNvPicPr>
          <p:nvPr/>
        </p:nvPicPr>
        <p:blipFill>
          <a:blip r:embed="rId2"/>
          <a:srcRect l="39972" t="45833" r="1701" b="22917"/>
          <a:stretch>
            <a:fillRect/>
          </a:stretch>
        </p:blipFill>
        <p:spPr bwMode="auto">
          <a:xfrm>
            <a:off x="2428860" y="2500306"/>
            <a:ext cx="5429288" cy="400052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
                                        </p:tgtEl>
                                        <p:attrNameLst>
                                          <p:attrName>ppt_y</p:attrName>
                                        </p:attrNameLst>
                                      </p:cBhvr>
                                      <p:tavLst>
                                        <p:tav tm="0">
                                          <p:val>
                                            <p:strVal val="#ppt_y"/>
                                          </p:val>
                                        </p:tav>
                                        <p:tav tm="100000">
                                          <p:val>
                                            <p:strVal val="#ppt_y"/>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C:\Users\Korisnik\Pictures\2011-12-18\012.jpg"/>
          <p:cNvPicPr>
            <a:picLocks noChangeAspect="1" noChangeArrowheads="1"/>
          </p:cNvPicPr>
          <p:nvPr/>
        </p:nvPicPr>
        <p:blipFill>
          <a:blip r:embed="rId2"/>
          <a:srcRect l="15618" t="62500" r="27078" b="5208"/>
          <a:stretch>
            <a:fillRect/>
          </a:stretch>
        </p:blipFill>
        <p:spPr bwMode="auto">
          <a:xfrm>
            <a:off x="1714480" y="1214422"/>
            <a:ext cx="5786478" cy="4484520"/>
          </a:xfrm>
          <a:prstGeom prst="rect">
            <a:avLst/>
          </a:prstGeom>
          <a:noFill/>
        </p:spPr>
      </p:pic>
    </p:spTree>
  </p:cSld>
  <p:clrMapOvr>
    <a:masterClrMapping/>
  </p:clrMapOvr>
  <p:transition>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C:\Users\Korisnik\Pictures\2011-12-18\012.jpg"/>
          <p:cNvPicPr>
            <a:picLocks noChangeAspect="1" noChangeArrowheads="1"/>
          </p:cNvPicPr>
          <p:nvPr/>
        </p:nvPicPr>
        <p:blipFill>
          <a:blip r:embed="rId2"/>
          <a:srcRect l="44270" t="9375" b="62500"/>
          <a:stretch>
            <a:fillRect/>
          </a:stretch>
        </p:blipFill>
        <p:spPr bwMode="auto">
          <a:xfrm>
            <a:off x="1785918" y="1214422"/>
            <a:ext cx="5969783" cy="4143404"/>
          </a:xfrm>
          <a:prstGeom prst="rect">
            <a:avLst/>
          </a:prstGeom>
          <a:noFill/>
        </p:spPr>
      </p:pic>
    </p:spTree>
  </p:cSld>
  <p:clrMapOvr>
    <a:masterClrMapping/>
  </p:clrMapOvr>
  <p:transition>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avokutnik 2"/>
          <p:cNvSpPr/>
          <p:nvPr/>
        </p:nvSpPr>
        <p:spPr>
          <a:xfrm>
            <a:off x="785786" y="642918"/>
            <a:ext cx="7858180" cy="4031873"/>
          </a:xfrm>
          <a:prstGeom prst="rect">
            <a:avLst/>
          </a:prstGeom>
        </p:spPr>
        <p:txBody>
          <a:bodyPr wrap="square">
            <a:spAutoFit/>
          </a:bodyPr>
          <a:lstStyle/>
          <a:p>
            <a:r>
              <a:rPr lang="hr-HR" sz="3200" dirty="0" smtClean="0">
                <a:solidFill>
                  <a:schemeClr val="tx1">
                    <a:lumMod val="50000"/>
                    <a:lumOff val="50000"/>
                  </a:schemeClr>
                </a:solidFill>
              </a:rPr>
              <a:t>Posjetitelju bi prišao visok i vitak mladić te pucketanjem prstima stvorio pravu užarenu crvenu loptu koju bi smireno držao u rukama.  No ona mu ne bi opekla prste. Potom bi je pustio da mu padne na odijelo, na kosu, pa na posjetiteljevo odijelo i konačno bi je spustio u drvenu kutiju. Ni danas se ne može objasniti kako je to uspijevao.</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428604"/>
            <a:ext cx="8229600" cy="4525963"/>
          </a:xfrm>
        </p:spPr>
        <p:txBody>
          <a:bodyPr>
            <a:normAutofit/>
          </a:bodyPr>
          <a:lstStyle/>
          <a:p>
            <a:pPr>
              <a:buNone/>
            </a:pPr>
            <a:r>
              <a:rPr lang="hr-HR" dirty="0" smtClean="0">
                <a:solidFill>
                  <a:schemeClr val="tx1">
                    <a:lumMod val="50000"/>
                    <a:lumOff val="50000"/>
                  </a:schemeClr>
                </a:solidFill>
              </a:rPr>
              <a:t>To je samo jedan u nizu čarobnih i neobjašnjivih trikova kojima je impresionirao sve koji bi se našli u njegovu laboratoriju.</a:t>
            </a:r>
          </a:p>
        </p:txBody>
      </p:sp>
      <p:pic>
        <p:nvPicPr>
          <p:cNvPr id="64514" name="Picture 2" descr="http://t3.gstatic.com/images?q=tbn:ANd9GcQYyCBoVEYU-jX6JVaWyMURhd4fk5q9eLIAe0DmTB7Bdu1DK-g9"/>
          <p:cNvPicPr>
            <a:picLocks noChangeAspect="1" noChangeArrowheads="1"/>
          </p:cNvPicPr>
          <p:nvPr/>
        </p:nvPicPr>
        <p:blipFill>
          <a:blip r:embed="rId2"/>
          <a:srcRect/>
          <a:stretch>
            <a:fillRect/>
          </a:stretch>
        </p:blipFill>
        <p:spPr bwMode="auto">
          <a:xfrm>
            <a:off x="3071802" y="2357430"/>
            <a:ext cx="3141099" cy="430265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4514"/>
                                        </p:tgtEl>
                                        <p:attrNameLst>
                                          <p:attrName>style.visibility</p:attrName>
                                        </p:attrNameLst>
                                      </p:cBhvr>
                                      <p:to>
                                        <p:strVal val="visible"/>
                                      </p:to>
                                    </p:set>
                                    <p:animEffect transition="in" filter="randombar(horizontal)">
                                      <p:cBhvr>
                                        <p:cTn id="12" dur="500"/>
                                        <p:tgtEl>
                                          <p:spTgt spid="6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miling stick-person talking through a megaphone"/>
          <p:cNvPicPr>
            <a:picLocks noChangeAspect="1" noChangeArrowheads="1"/>
          </p:cNvPicPr>
          <p:nvPr/>
        </p:nvPicPr>
        <p:blipFill>
          <a:blip r:embed="rId2"/>
          <a:srcRect/>
          <a:stretch>
            <a:fillRect/>
          </a:stretch>
        </p:blipFill>
        <p:spPr bwMode="auto">
          <a:xfrm>
            <a:off x="5929322" y="928670"/>
            <a:ext cx="2043114" cy="2043114"/>
          </a:xfrm>
          <a:prstGeom prst="rect">
            <a:avLst/>
          </a:prstGeom>
          <a:noFill/>
        </p:spPr>
      </p:pic>
      <p:sp>
        <p:nvSpPr>
          <p:cNvPr id="2" name="Naslov 1"/>
          <p:cNvSpPr>
            <a:spLocks noGrp="1"/>
          </p:cNvSpPr>
          <p:nvPr>
            <p:ph type="title"/>
          </p:nvPr>
        </p:nvSpPr>
        <p:spPr>
          <a:xfrm>
            <a:off x="428596" y="2500306"/>
            <a:ext cx="8229600" cy="1143000"/>
          </a:xfrm>
        </p:spPr>
        <p:txBody>
          <a:bodyPr>
            <a:normAutofit/>
          </a:bodyPr>
          <a:lstStyle/>
          <a:p>
            <a:r>
              <a:rPr lang="hr-HR" sz="6600" dirty="0" smtClean="0"/>
              <a:t>JOŠ NEKI CITATI</a:t>
            </a:r>
            <a:endParaRPr lang="hr-HR" sz="6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285728"/>
            <a:ext cx="8229600" cy="4525963"/>
          </a:xfrm>
        </p:spPr>
        <p:txBody>
          <a:bodyPr>
            <a:normAutofit/>
          </a:bodyPr>
          <a:lstStyle/>
          <a:p>
            <a:r>
              <a:rPr lang="hr-HR" dirty="0" smtClean="0">
                <a:solidFill>
                  <a:schemeClr val="tx2">
                    <a:lumMod val="60000"/>
                    <a:lumOff val="40000"/>
                  </a:schemeClr>
                </a:solidFill>
              </a:rPr>
              <a:t>Otac mu se zvao Milutin, i bio je pravoslavni svećenik s darom za pisanje i poeziju. </a:t>
            </a:r>
          </a:p>
          <a:p>
            <a:pPr>
              <a:buNone/>
            </a:pPr>
            <a:endParaRPr lang="hr-HR" dirty="0" smtClean="0"/>
          </a:p>
          <a:p>
            <a:pPr>
              <a:buNone/>
            </a:pPr>
            <a:endParaRPr lang="hr-HR" dirty="0" smtClean="0"/>
          </a:p>
          <a:p>
            <a:pPr>
              <a:buNone/>
            </a:pPr>
            <a:endParaRPr lang="hr-HR" dirty="0" smtClean="0"/>
          </a:p>
          <a:p>
            <a:pPr>
              <a:buNone/>
            </a:pPr>
            <a:endParaRPr lang="hr-HR" dirty="0" smtClean="0">
              <a:solidFill>
                <a:schemeClr val="tx2">
                  <a:lumMod val="60000"/>
                  <a:lumOff val="40000"/>
                </a:schemeClr>
              </a:solidFill>
            </a:endParaRPr>
          </a:p>
          <a:p>
            <a:r>
              <a:rPr lang="hr-HR" dirty="0" smtClean="0">
                <a:solidFill>
                  <a:schemeClr val="tx2">
                    <a:lumMod val="60000"/>
                    <a:lumOff val="40000"/>
                  </a:schemeClr>
                </a:solidFill>
              </a:rPr>
              <a:t>Tesline sestre Milka, Angelina i Marica:</a:t>
            </a:r>
            <a:endParaRPr lang="hr-HR" dirty="0">
              <a:solidFill>
                <a:schemeClr val="tx2">
                  <a:lumMod val="60000"/>
                  <a:lumOff val="40000"/>
                </a:schemeClr>
              </a:solidFill>
            </a:endParaRPr>
          </a:p>
        </p:txBody>
      </p:sp>
      <p:pic>
        <p:nvPicPr>
          <p:cNvPr id="20482" name="Picture 2" descr="http://www.unt-genius.hr/images/stories/1.jpg"/>
          <p:cNvPicPr>
            <a:picLocks noChangeAspect="1" noChangeArrowheads="1"/>
          </p:cNvPicPr>
          <p:nvPr/>
        </p:nvPicPr>
        <p:blipFill>
          <a:blip r:embed="rId2"/>
          <a:srcRect r="51372" b="38328"/>
          <a:stretch>
            <a:fillRect/>
          </a:stretch>
        </p:blipFill>
        <p:spPr bwMode="auto">
          <a:xfrm>
            <a:off x="3143240" y="1428736"/>
            <a:ext cx="1857388" cy="2214578"/>
          </a:xfrm>
          <a:prstGeom prst="rect">
            <a:avLst/>
          </a:prstGeom>
          <a:noFill/>
        </p:spPr>
      </p:pic>
      <p:pic>
        <p:nvPicPr>
          <p:cNvPr id="20484" name="Picture 4" descr="http://www.unt-genius.hr/images/stories/1.jpg"/>
          <p:cNvPicPr>
            <a:picLocks noChangeAspect="1" noChangeArrowheads="1"/>
          </p:cNvPicPr>
          <p:nvPr/>
        </p:nvPicPr>
        <p:blipFill>
          <a:blip r:embed="rId2"/>
          <a:srcRect t="59681"/>
          <a:stretch>
            <a:fillRect/>
          </a:stretch>
        </p:blipFill>
        <p:spPr bwMode="auto">
          <a:xfrm>
            <a:off x="1428728" y="4429132"/>
            <a:ext cx="6407694" cy="242886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nodeType="clickEffect">
                                  <p:stCondLst>
                                    <p:cond delay="0"/>
                                  </p:stCondLst>
                                  <p:childTnLst>
                                    <p:set>
                                      <p:cBhvr>
                                        <p:cTn id="12" dur="1" fill="hold">
                                          <p:stCondLst>
                                            <p:cond delay="0"/>
                                          </p:stCondLst>
                                        </p:cTn>
                                        <p:tgtEl>
                                          <p:spTgt spid="20482"/>
                                        </p:tgtEl>
                                        <p:attrNameLst>
                                          <p:attrName>style.visibility</p:attrName>
                                        </p:attrNameLst>
                                      </p:cBhvr>
                                      <p:to>
                                        <p:strVal val="visible"/>
                                      </p:to>
                                    </p:set>
                                    <p:anim calcmode="lin" valueType="num">
                                      <p:cBhvr>
                                        <p:cTn id="13" dur="500" fill="hold"/>
                                        <p:tgtEl>
                                          <p:spTgt spid="20482"/>
                                        </p:tgtEl>
                                        <p:attrNameLst>
                                          <p:attrName>ppt_w</p:attrName>
                                        </p:attrNameLst>
                                      </p:cBhvr>
                                      <p:tavLst>
                                        <p:tav tm="0">
                                          <p:val>
                                            <p:fltVal val="0"/>
                                          </p:val>
                                        </p:tav>
                                        <p:tav tm="100000">
                                          <p:val>
                                            <p:strVal val="#ppt_w"/>
                                          </p:val>
                                        </p:tav>
                                      </p:tavLst>
                                    </p:anim>
                                    <p:anim calcmode="lin" valueType="num">
                                      <p:cBhvr>
                                        <p:cTn id="14" dur="500" fill="hold"/>
                                        <p:tgtEl>
                                          <p:spTgt spid="20482"/>
                                        </p:tgtEl>
                                        <p:attrNameLst>
                                          <p:attrName>ppt_h</p:attrName>
                                        </p:attrNameLst>
                                      </p:cBhvr>
                                      <p:tavLst>
                                        <p:tav tm="0">
                                          <p:val>
                                            <p:fltVal val="0"/>
                                          </p:val>
                                        </p:tav>
                                        <p:tav tm="100000">
                                          <p:val>
                                            <p:strVal val="#ppt_h"/>
                                          </p:val>
                                        </p:tav>
                                      </p:tavLst>
                                    </p:anim>
                                    <p:animEffect transition="in" filter="fade">
                                      <p:cBhvr>
                                        <p:cTn id="15" dur="500"/>
                                        <p:tgtEl>
                                          <p:spTgt spid="20482"/>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 calcmode="lin" valueType="num">
                                      <p:cBhvr>
                                        <p:cTn id="2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0484"/>
                                        </p:tgtEl>
                                        <p:attrNameLst>
                                          <p:attrName>style.visibility</p:attrName>
                                        </p:attrNameLst>
                                      </p:cBhvr>
                                      <p:to>
                                        <p:strVal val="visible"/>
                                      </p:to>
                                    </p:set>
                                    <p:anim calcmode="lin" valueType="num">
                                      <p:cBhvr additive="base">
                                        <p:cTn id="26" dur="500" fill="hold"/>
                                        <p:tgtEl>
                                          <p:spTgt spid="20484"/>
                                        </p:tgtEl>
                                        <p:attrNameLst>
                                          <p:attrName>ppt_x</p:attrName>
                                        </p:attrNameLst>
                                      </p:cBhvr>
                                      <p:tavLst>
                                        <p:tav tm="0">
                                          <p:val>
                                            <p:strVal val="#ppt_x"/>
                                          </p:val>
                                        </p:tav>
                                        <p:tav tm="100000">
                                          <p:val>
                                            <p:strVal val="#ppt_x"/>
                                          </p:val>
                                        </p:tav>
                                      </p:tavLst>
                                    </p:anim>
                                    <p:anim calcmode="lin" valueType="num">
                                      <p:cBhvr additive="base">
                                        <p:cTn id="27"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t0.gstatic.com/images?q=tbn:ANd9GcR0fCw-tMDz88iOC1lAMQXmgFZgO6k93hESJYirq1K9ZnjQ_hcs"/>
          <p:cNvPicPr>
            <a:picLocks noChangeAspect="1" noChangeArrowheads="1"/>
          </p:cNvPicPr>
          <p:nvPr/>
        </p:nvPicPr>
        <p:blipFill>
          <a:blip r:embed="rId2"/>
          <a:srcRect/>
          <a:stretch>
            <a:fillRect/>
          </a:stretch>
        </p:blipFill>
        <p:spPr bwMode="auto">
          <a:xfrm>
            <a:off x="3929026" y="0"/>
            <a:ext cx="5214974" cy="3906199"/>
          </a:xfrm>
          <a:prstGeom prst="rect">
            <a:avLst/>
          </a:prstGeom>
          <a:noFill/>
        </p:spPr>
      </p:pic>
      <p:sp>
        <p:nvSpPr>
          <p:cNvPr id="2" name="Pravokutnik 1"/>
          <p:cNvSpPr/>
          <p:nvPr/>
        </p:nvSpPr>
        <p:spPr>
          <a:xfrm>
            <a:off x="1714480" y="3000372"/>
            <a:ext cx="5500710" cy="1569660"/>
          </a:xfrm>
          <a:prstGeom prst="rect">
            <a:avLst/>
          </a:prstGeom>
        </p:spPr>
        <p:txBody>
          <a:bodyPr wrap="square">
            <a:spAutoFit/>
          </a:bodyPr>
          <a:lstStyle/>
          <a:p>
            <a:r>
              <a:rPr lang="hr-HR" sz="3200" dirty="0" smtClean="0"/>
              <a:t>“Nikad ne vjeruj sjaju u očima žene! To je svjetlo što prodire kroz njenu šuplju glavu.”</a:t>
            </a:r>
            <a:endParaRPr lang="hr-HR"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00034" y="285728"/>
            <a:ext cx="8229600" cy="4525963"/>
          </a:xfrm>
        </p:spPr>
        <p:txBody>
          <a:bodyPr/>
          <a:lstStyle/>
          <a:p>
            <a:pPr>
              <a:buNone/>
            </a:pPr>
            <a:r>
              <a:rPr lang="hr-HR" dirty="0" smtClean="0"/>
              <a:t>“Mislim da nema nijednog dubljeg ispunjenja koje može obuzeti ljudsko srce kao osjećaj izumitelja kada vidi da se njegove ideje ostvaruju. Takvi osjećaji navedu čovjeka da zaboravi na hranu, spavanje, prijatelje, ljubav, sve.”</a:t>
            </a:r>
            <a:endParaRPr lang="hr-HR" dirty="0"/>
          </a:p>
        </p:txBody>
      </p:sp>
      <p:pic>
        <p:nvPicPr>
          <p:cNvPr id="44034" name="Picture 2" descr="electric lights,households,inventions,light bulbs"/>
          <p:cNvPicPr>
            <a:picLocks noChangeAspect="1" noChangeArrowheads="1"/>
          </p:cNvPicPr>
          <p:nvPr/>
        </p:nvPicPr>
        <p:blipFill>
          <a:blip r:embed="rId2"/>
          <a:srcRect/>
          <a:stretch>
            <a:fillRect/>
          </a:stretch>
        </p:blipFill>
        <p:spPr bwMode="auto">
          <a:xfrm>
            <a:off x="3071802" y="3357562"/>
            <a:ext cx="3095625" cy="30956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500042"/>
            <a:ext cx="8229600" cy="4525963"/>
          </a:xfrm>
        </p:spPr>
        <p:txBody>
          <a:bodyPr>
            <a:normAutofit/>
          </a:bodyPr>
          <a:lstStyle/>
          <a:p>
            <a:pPr>
              <a:buNone/>
            </a:pPr>
            <a:r>
              <a:rPr lang="hr-HR" sz="4400" dirty="0" smtClean="0"/>
              <a:t>“Ne žalim što su drugi pokrali moje ideje. Žalim što nemaju svoje.”</a:t>
            </a:r>
            <a:endParaRPr lang="hr-HR" sz="4400" dirty="0"/>
          </a:p>
        </p:txBody>
      </p:sp>
      <p:pic>
        <p:nvPicPr>
          <p:cNvPr id="45058" name="Picture 2" descr="academic,brains,business,heads,knowledge,metaphors,people,intelligence,grey cells,white matter"/>
          <p:cNvPicPr>
            <a:picLocks noChangeAspect="1" noChangeArrowheads="1"/>
          </p:cNvPicPr>
          <p:nvPr/>
        </p:nvPicPr>
        <p:blipFill>
          <a:blip r:embed="rId2"/>
          <a:srcRect/>
          <a:stretch>
            <a:fillRect/>
          </a:stretch>
        </p:blipFill>
        <p:spPr bwMode="auto">
          <a:xfrm>
            <a:off x="2500298" y="2571744"/>
            <a:ext cx="3857652" cy="385765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t2.gstatic.com/images?q=tbn:ANd9GcTPVtk2rGXdW5zACyuMdW9LpZ1FGfdp90BNxHR4sD4Q5zKrAy2q"/>
          <p:cNvPicPr>
            <a:picLocks noChangeAspect="1" noChangeArrowheads="1"/>
          </p:cNvPicPr>
          <p:nvPr/>
        </p:nvPicPr>
        <p:blipFill>
          <a:blip r:embed="rId2"/>
          <a:srcRect/>
          <a:stretch>
            <a:fillRect/>
          </a:stretch>
        </p:blipFill>
        <p:spPr bwMode="auto">
          <a:xfrm>
            <a:off x="1714480" y="1428736"/>
            <a:ext cx="5786478" cy="4513453"/>
          </a:xfrm>
          <a:prstGeom prst="rect">
            <a:avLst/>
          </a:prstGeom>
          <a:ln>
            <a:noFill/>
          </a:ln>
          <a:effectLst>
            <a:softEdge rad="112500"/>
          </a:effectLst>
        </p:spPr>
      </p:pic>
      <p:sp>
        <p:nvSpPr>
          <p:cNvPr id="4" name="TekstniOkvir 3"/>
          <p:cNvSpPr txBox="1"/>
          <p:nvPr/>
        </p:nvSpPr>
        <p:spPr>
          <a:xfrm>
            <a:off x="3000364" y="3071810"/>
            <a:ext cx="6786610" cy="1723549"/>
          </a:xfrm>
          <a:prstGeom prst="rect">
            <a:avLst/>
          </a:prstGeom>
          <a:noFill/>
        </p:spPr>
        <p:txBody>
          <a:bodyPr wrap="square" rtlCol="0">
            <a:spAutoFit/>
          </a:bodyPr>
          <a:lstStyle/>
          <a:p>
            <a:r>
              <a:rPr lang="hr-HR" sz="8800" dirty="0" smtClean="0">
                <a:solidFill>
                  <a:schemeClr val="bg1"/>
                </a:solidFill>
              </a:rPr>
              <a:t>IZUMI</a:t>
            </a:r>
            <a:r>
              <a:rPr lang="hr-HR" dirty="0" smtClean="0"/>
              <a:t> </a:t>
            </a:r>
          </a:p>
          <a:p>
            <a:endParaRPr lang="hr-HR" dirty="0"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orisnik\Pictures\2011-12-18\009.jpg"/>
          <p:cNvPicPr>
            <a:picLocks noChangeAspect="1" noChangeArrowheads="1"/>
          </p:cNvPicPr>
          <p:nvPr/>
        </p:nvPicPr>
        <p:blipFill>
          <a:blip r:embed="rId2"/>
          <a:srcRect l="25333"/>
          <a:stretch>
            <a:fillRect/>
          </a:stretch>
        </p:blipFill>
        <p:spPr bwMode="auto">
          <a:xfrm>
            <a:off x="6000760" y="-8118"/>
            <a:ext cx="2500330" cy="6866118"/>
          </a:xfrm>
          <a:prstGeom prst="rect">
            <a:avLst/>
          </a:prstGeom>
          <a:noFill/>
        </p:spPr>
      </p:pic>
      <p:pic>
        <p:nvPicPr>
          <p:cNvPr id="5" name="Picture 2" descr="C:\Users\Korisnik\Pictures\2011-12-18\009.jpg"/>
          <p:cNvPicPr>
            <a:picLocks noChangeAspect="1" noChangeArrowheads="1"/>
          </p:cNvPicPr>
          <p:nvPr/>
        </p:nvPicPr>
        <p:blipFill>
          <a:blip r:embed="rId2"/>
          <a:srcRect r="53923" b="84270"/>
          <a:stretch>
            <a:fillRect/>
          </a:stretch>
        </p:blipFill>
        <p:spPr bwMode="auto">
          <a:xfrm>
            <a:off x="4500562" y="0"/>
            <a:ext cx="2245194" cy="1571636"/>
          </a:xfrm>
          <a:prstGeom prst="rect">
            <a:avLst/>
          </a:prstGeom>
          <a:noFill/>
        </p:spPr>
      </p:pic>
      <p:pic>
        <p:nvPicPr>
          <p:cNvPr id="1027" name="Picture 3" descr="C:\Users\Korisnik\Pictures\2011-12-18\004.jpg"/>
          <p:cNvPicPr>
            <a:picLocks noChangeAspect="1" noChangeArrowheads="1"/>
          </p:cNvPicPr>
          <p:nvPr/>
        </p:nvPicPr>
        <p:blipFill>
          <a:blip r:embed="rId3"/>
          <a:srcRect l="2724" t="8333" r="12752" b="45833"/>
          <a:stretch>
            <a:fillRect/>
          </a:stretch>
        </p:blipFill>
        <p:spPr bwMode="auto">
          <a:xfrm rot="20840614">
            <a:off x="642910" y="2143116"/>
            <a:ext cx="5268553" cy="3929090"/>
          </a:xfrm>
          <a:prstGeom prst="rect">
            <a:avLst/>
          </a:prstGeom>
          <a:ln>
            <a:noFill/>
          </a:ln>
          <a:effectLst>
            <a:softEdge rad="112500"/>
          </a:effectLst>
        </p:spPr>
      </p:pic>
      <p:pic>
        <p:nvPicPr>
          <p:cNvPr id="1028" name="Picture 4" descr="C:\Users\Korisnik\Pictures\2011-12-18\004.jpg"/>
          <p:cNvPicPr>
            <a:picLocks noChangeAspect="1" noChangeArrowheads="1"/>
          </p:cNvPicPr>
          <p:nvPr/>
        </p:nvPicPr>
        <p:blipFill>
          <a:blip r:embed="rId3"/>
          <a:srcRect l="39972" t="53125" r="9887" b="5208"/>
          <a:stretch>
            <a:fillRect/>
          </a:stretch>
        </p:blipFill>
        <p:spPr bwMode="auto">
          <a:xfrm>
            <a:off x="214282" y="0"/>
            <a:ext cx="2500330" cy="285752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orisnik\Pictures\2011-12-18\005.jpg"/>
          <p:cNvPicPr>
            <a:picLocks noChangeAspect="1" noChangeArrowheads="1"/>
          </p:cNvPicPr>
          <p:nvPr/>
        </p:nvPicPr>
        <p:blipFill>
          <a:blip r:embed="rId3"/>
          <a:srcRect l="18483" t="18637" r="41404" b="48958"/>
          <a:stretch>
            <a:fillRect/>
          </a:stretch>
        </p:blipFill>
        <p:spPr bwMode="auto">
          <a:xfrm rot="10800000">
            <a:off x="4979746" y="553210"/>
            <a:ext cx="3378467" cy="3753561"/>
          </a:xfrm>
          <a:prstGeom prst="rect">
            <a:avLst/>
          </a:prstGeom>
          <a:noFill/>
        </p:spPr>
      </p:pic>
      <p:pic>
        <p:nvPicPr>
          <p:cNvPr id="2051" name="Picture 3" descr="C:\Users\Korisnik\Pictures\2011-12-18\005.jpg"/>
          <p:cNvPicPr>
            <a:picLocks noChangeAspect="1" noChangeArrowheads="1"/>
          </p:cNvPicPr>
          <p:nvPr/>
        </p:nvPicPr>
        <p:blipFill>
          <a:blip r:embed="rId3"/>
          <a:srcRect t="56250" r="55589" b="7291"/>
          <a:stretch>
            <a:fillRect/>
          </a:stretch>
        </p:blipFill>
        <p:spPr bwMode="auto">
          <a:xfrm rot="10800000">
            <a:off x="751088" y="2285992"/>
            <a:ext cx="3606598" cy="4071966"/>
          </a:xfrm>
          <a:prstGeom prst="rect">
            <a:avLst/>
          </a:prstGeom>
          <a:noFill/>
        </p:spPr>
      </p:pic>
      <p:pic>
        <p:nvPicPr>
          <p:cNvPr id="2052" name="Picture 4" descr="C:\Users\Korisnik\Pictures\2011-12-18\005.jpg"/>
          <p:cNvPicPr>
            <a:picLocks noChangeAspect="1" noChangeArrowheads="1"/>
          </p:cNvPicPr>
          <p:nvPr/>
        </p:nvPicPr>
        <p:blipFill>
          <a:blip r:embed="rId3"/>
          <a:srcRect l="19915" t="6444" r="35674" b="84691"/>
          <a:stretch>
            <a:fillRect/>
          </a:stretch>
        </p:blipFill>
        <p:spPr bwMode="auto">
          <a:xfrm rot="10495498">
            <a:off x="695875" y="441541"/>
            <a:ext cx="5201203" cy="1427991"/>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Korisnik\Pictures\2011-12-18 7\7 001.jpg"/>
          <p:cNvPicPr>
            <a:picLocks noChangeAspect="1" noChangeArrowheads="1"/>
          </p:cNvPicPr>
          <p:nvPr/>
        </p:nvPicPr>
        <p:blipFill>
          <a:blip r:embed="rId2"/>
          <a:srcRect l="21348" t="6249" r="22781" b="37500"/>
          <a:stretch>
            <a:fillRect/>
          </a:stretch>
        </p:blipFill>
        <p:spPr bwMode="auto">
          <a:xfrm rot="10410136">
            <a:off x="5138515" y="2216930"/>
            <a:ext cx="2786082" cy="3857652"/>
          </a:xfrm>
          <a:prstGeom prst="rect">
            <a:avLst/>
          </a:prstGeom>
          <a:noFill/>
        </p:spPr>
      </p:pic>
      <p:pic>
        <p:nvPicPr>
          <p:cNvPr id="3076" name="Picture 4" descr="C:\Users\Korisnik\Pictures\2011-12-18 7\7 001.jpg"/>
          <p:cNvPicPr>
            <a:picLocks noChangeAspect="1" noChangeArrowheads="1"/>
          </p:cNvPicPr>
          <p:nvPr/>
        </p:nvPicPr>
        <p:blipFill>
          <a:blip r:embed="rId2"/>
          <a:srcRect l="-141" t="46875" r="64326" b="10416"/>
          <a:stretch>
            <a:fillRect/>
          </a:stretch>
        </p:blipFill>
        <p:spPr bwMode="auto">
          <a:xfrm rot="10455234">
            <a:off x="6928716" y="296336"/>
            <a:ext cx="1785950" cy="2928958"/>
          </a:xfrm>
          <a:prstGeom prst="rect">
            <a:avLst/>
          </a:prstGeom>
          <a:noFill/>
        </p:spPr>
      </p:pic>
      <p:pic>
        <p:nvPicPr>
          <p:cNvPr id="3077" name="Picture 5" descr="C:\Users\Korisnik\Pictures\2011-12-18\008.jpg"/>
          <p:cNvPicPr>
            <a:picLocks noChangeAspect="1" noChangeArrowheads="1"/>
          </p:cNvPicPr>
          <p:nvPr/>
        </p:nvPicPr>
        <p:blipFill>
          <a:blip r:embed="rId3"/>
          <a:srcRect l="5589" t="5580" r="34241" b="58333"/>
          <a:stretch>
            <a:fillRect/>
          </a:stretch>
        </p:blipFill>
        <p:spPr bwMode="auto">
          <a:xfrm rot="10957965">
            <a:off x="74670" y="3422301"/>
            <a:ext cx="4054589" cy="3344343"/>
          </a:xfrm>
          <a:prstGeom prst="rect">
            <a:avLst/>
          </a:prstGeom>
          <a:noFill/>
        </p:spPr>
      </p:pic>
      <p:pic>
        <p:nvPicPr>
          <p:cNvPr id="3074" name="Picture 2" descr="C:\Users\Korisnik\Pictures\2011-12-18\008.jpg"/>
          <p:cNvPicPr>
            <a:picLocks noChangeAspect="1" noChangeArrowheads="1"/>
          </p:cNvPicPr>
          <p:nvPr/>
        </p:nvPicPr>
        <p:blipFill>
          <a:blip r:embed="rId4" cstate="print"/>
          <a:srcRect l="8454" t="41667" r="4157" b="8333"/>
          <a:stretch>
            <a:fillRect/>
          </a:stretch>
        </p:blipFill>
        <p:spPr bwMode="auto">
          <a:xfrm rot="10973597">
            <a:off x="1293511" y="101788"/>
            <a:ext cx="4114910" cy="3237962"/>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orisnik\Pictures\2011-12-18\003.jpg"/>
          <p:cNvPicPr>
            <a:picLocks noChangeAspect="1" noChangeArrowheads="1"/>
          </p:cNvPicPr>
          <p:nvPr/>
        </p:nvPicPr>
        <p:blipFill>
          <a:blip r:embed="rId2"/>
          <a:srcRect l="32042" t="45637" r="25235" b="11649"/>
          <a:stretch>
            <a:fillRect/>
          </a:stretch>
        </p:blipFill>
        <p:spPr bwMode="auto">
          <a:xfrm rot="11214028">
            <a:off x="5869656" y="2238867"/>
            <a:ext cx="3034672" cy="4172674"/>
          </a:xfrm>
          <a:prstGeom prst="rect">
            <a:avLst/>
          </a:prstGeom>
          <a:noFill/>
        </p:spPr>
      </p:pic>
      <p:pic>
        <p:nvPicPr>
          <p:cNvPr id="4098" name="Picture 2" descr="C:\Users\Korisnik\Pictures\2011-12-18\003.jpg"/>
          <p:cNvPicPr>
            <a:picLocks noChangeAspect="1" noChangeArrowheads="1"/>
          </p:cNvPicPr>
          <p:nvPr/>
        </p:nvPicPr>
        <p:blipFill>
          <a:blip r:embed="rId2"/>
          <a:srcRect l="28511" t="5208" r="22780" b="54167"/>
          <a:stretch>
            <a:fillRect/>
          </a:stretch>
        </p:blipFill>
        <p:spPr bwMode="auto">
          <a:xfrm rot="10321702">
            <a:off x="422548" y="475395"/>
            <a:ext cx="4904596" cy="5625860"/>
          </a:xfrm>
          <a:prstGeom prst="rect">
            <a:avLst/>
          </a:prstGeom>
          <a:noFill/>
        </p:spPr>
      </p:pic>
      <p:sp>
        <p:nvSpPr>
          <p:cNvPr id="4" name="TekstniOkvir 3"/>
          <p:cNvSpPr txBox="1"/>
          <p:nvPr/>
        </p:nvSpPr>
        <p:spPr>
          <a:xfrm>
            <a:off x="4786314" y="6488668"/>
            <a:ext cx="5072098" cy="369332"/>
          </a:xfrm>
          <a:prstGeom prst="rect">
            <a:avLst/>
          </a:prstGeom>
          <a:noFill/>
        </p:spPr>
        <p:txBody>
          <a:bodyPr wrap="square" rtlCol="0">
            <a:spAutoFit/>
          </a:bodyPr>
          <a:lstStyle/>
          <a:p>
            <a:r>
              <a:rPr lang="hr-HR" dirty="0" smtClean="0"/>
              <a:t>…i još mnogi važni i zanimljivi izumi.</a:t>
            </a:r>
            <a:endParaRPr lang="hr-H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800" decel="100000"/>
                                        <p:tgtEl>
                                          <p:spTgt spid="4">
                                            <p:txEl>
                                              <p:pRg st="0" end="0"/>
                                            </p:txEl>
                                          </p:spTgt>
                                        </p:tgtEl>
                                      </p:cBhvr>
                                    </p:animEffect>
                                    <p:anim calcmode="lin" valueType="num">
                                      <p:cBhvr>
                                        <p:cTn id="8" dur="800" decel="100000" fill="hold"/>
                                        <p:tgtEl>
                                          <p:spTgt spid="4">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4">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Users\Korisnik\Pictures\2011-12-18\001.jpg"/>
          <p:cNvPicPr>
            <a:picLocks noChangeAspect="1" noChangeArrowheads="1"/>
          </p:cNvPicPr>
          <p:nvPr/>
        </p:nvPicPr>
        <p:blipFill>
          <a:blip r:embed="rId2"/>
          <a:srcRect l="50000" t="37500" b="13541"/>
          <a:stretch>
            <a:fillRect/>
          </a:stretch>
        </p:blipFill>
        <p:spPr bwMode="auto">
          <a:xfrm>
            <a:off x="0" y="0"/>
            <a:ext cx="5075028" cy="6862005"/>
          </a:xfrm>
          <a:prstGeom prst="rect">
            <a:avLst/>
          </a:prstGeom>
          <a:noFill/>
        </p:spPr>
      </p:pic>
      <p:sp>
        <p:nvSpPr>
          <p:cNvPr id="5" name="TekstniOkvir 4"/>
          <p:cNvSpPr txBox="1"/>
          <p:nvPr/>
        </p:nvSpPr>
        <p:spPr>
          <a:xfrm>
            <a:off x="5143504" y="928670"/>
            <a:ext cx="4000496" cy="4154984"/>
          </a:xfrm>
          <a:prstGeom prst="rect">
            <a:avLst/>
          </a:prstGeom>
          <a:noFill/>
        </p:spPr>
        <p:txBody>
          <a:bodyPr wrap="square" rtlCol="0">
            <a:spAutoFit/>
          </a:bodyPr>
          <a:lstStyle/>
          <a:p>
            <a:r>
              <a:rPr lang="hr-HR" sz="6600" b="1" dirty="0" smtClean="0">
                <a:solidFill>
                  <a:schemeClr val="tx1">
                    <a:lumMod val="50000"/>
                    <a:lumOff val="50000"/>
                  </a:schemeClr>
                </a:solidFill>
              </a:rPr>
              <a:t>Posljednji dani Teslinog</a:t>
            </a:r>
          </a:p>
          <a:p>
            <a:r>
              <a:rPr lang="hr-HR" sz="6600" b="1" dirty="0" smtClean="0">
                <a:solidFill>
                  <a:schemeClr val="tx1">
                    <a:lumMod val="50000"/>
                    <a:lumOff val="50000"/>
                  </a:schemeClr>
                </a:solidFill>
              </a:rPr>
              <a:t>života</a:t>
            </a:r>
            <a:endParaRPr lang="hr-HR" sz="6600" b="1"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285728"/>
            <a:ext cx="8229600" cy="6286544"/>
          </a:xfrm>
        </p:spPr>
        <p:txBody>
          <a:bodyPr>
            <a:normAutofit lnSpcReduction="10000"/>
          </a:bodyPr>
          <a:lstStyle/>
          <a:p>
            <a:r>
              <a:rPr lang="hr-HR" dirty="0" smtClean="0"/>
              <a:t>5. siječnja 1943. godine posljednji put prima sobaricu  sobu i traži da ga se više ne uznemirava. </a:t>
            </a:r>
          </a:p>
          <a:p>
            <a:r>
              <a:rPr lang="hr-HR" dirty="0" smtClean="0"/>
              <a:t>7. siječnja iste godine umire u hotelu New </a:t>
            </a:r>
            <a:r>
              <a:rPr lang="hr-HR" dirty="0" err="1" smtClean="0"/>
              <a:t>Yorker</a:t>
            </a:r>
            <a:r>
              <a:rPr lang="hr-HR" dirty="0" smtClean="0"/>
              <a:t> u sobi 3327. Tada je imao 86 godina.</a:t>
            </a:r>
          </a:p>
          <a:p>
            <a:r>
              <a:rPr lang="hr-HR" dirty="0" smtClean="0"/>
              <a:t>Sobarica pronalazi njegovo tijelo  8. siječnja.</a:t>
            </a:r>
          </a:p>
          <a:p>
            <a:r>
              <a:rPr lang="hr-HR" dirty="0" smtClean="0"/>
              <a:t>Istoga dana FBI uzima cijeli arhiv Teslinih dokumenata (80 kovčega)</a:t>
            </a:r>
          </a:p>
          <a:p>
            <a:r>
              <a:rPr lang="hr-HR" dirty="0" smtClean="0"/>
              <a:t>Teslin nećak Sava Kosanović nalazi praznu Teslinu sobu.</a:t>
            </a:r>
          </a:p>
          <a:p>
            <a:r>
              <a:rPr lang="hr-HR" dirty="0" smtClean="0"/>
              <a:t>Tesla je kremiran na groblju </a:t>
            </a:r>
            <a:r>
              <a:rPr lang="hr-HR" dirty="0" err="1" smtClean="0"/>
              <a:t>Ferncliff</a:t>
            </a:r>
            <a:r>
              <a:rPr lang="hr-HR" dirty="0" smtClean="0"/>
              <a:t>, </a:t>
            </a:r>
            <a:r>
              <a:rPr lang="hr-HR" dirty="0" err="1" smtClean="0"/>
              <a:t>Ardsley</a:t>
            </a:r>
            <a:r>
              <a:rPr lang="hr-HR" dirty="0" smtClean="0"/>
              <a:t>, New York.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3">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8" presetClass="entr" presetSubtype="0" accel="5000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1000" fill="hold"/>
                                        <p:tgtEl>
                                          <p:spTgt spid="3">
                                            <p:txEl>
                                              <p:pRg st="2" end="2"/>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4" dur="1000" fill="hold"/>
                                        <p:tgtEl>
                                          <p:spTgt spid="3">
                                            <p:txEl>
                                              <p:pRg st="2" end="2"/>
                                            </p:txEl>
                                          </p:spTgt>
                                        </p:tgtEl>
                                        <p:attrNameLst>
                                          <p:attrName>ppt_x</p:attrName>
                                        </p:attrNameLst>
                                      </p:cBhvr>
                                      <p:tavLst>
                                        <p:tav tm="0">
                                          <p:val>
                                            <p:fltVal val="-1"/>
                                          </p:val>
                                        </p:tav>
                                        <p:tav tm="50000">
                                          <p:val>
                                            <p:fltVal val="0.95"/>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26" dur="1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8" presetClass="entr" presetSubtype="0" accel="5000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2" dur="1000" fill="hold"/>
                                        <p:tgtEl>
                                          <p:spTgt spid="3">
                                            <p:txEl>
                                              <p:pRg st="3" end="3"/>
                                            </p:txEl>
                                          </p:spTgt>
                                        </p:tgtEl>
                                        <p:attrNameLst>
                                          <p:attrName>ppt_x</p:attrName>
                                        </p:attrNameLst>
                                      </p:cBhvr>
                                      <p:tavLst>
                                        <p:tav tm="0">
                                          <p:val>
                                            <p:fltVal val="-1"/>
                                          </p:val>
                                        </p:tav>
                                        <p:tav tm="50000">
                                          <p:val>
                                            <p:fltVal val="0.95"/>
                                          </p:val>
                                        </p:tav>
                                        <p:tav tm="100000">
                                          <p:val>
                                            <p:strVal val="#ppt_x"/>
                                          </p:val>
                                        </p:tav>
                                      </p:tavLst>
                                    </p:anim>
                                    <p:anim calcmode="lin" valueType="num">
                                      <p:cBhvr>
                                        <p:cTn id="33" dur="10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34" dur="1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8" presetClass="entr" presetSubtype="0" accel="5000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1000" fill="hold"/>
                                        <p:tgtEl>
                                          <p:spTgt spid="3">
                                            <p:txEl>
                                              <p:pRg st="4" end="4"/>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3">
                                            <p:txEl>
                                              <p:pRg st="4" end="4"/>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48" presetClass="entr" presetSubtype="0" accel="5000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8" dur="1000" fill="hold"/>
                                        <p:tgtEl>
                                          <p:spTgt spid="3">
                                            <p:txEl>
                                              <p:pRg st="5" end="5"/>
                                            </p:txEl>
                                          </p:spTgt>
                                        </p:tgtEl>
                                        <p:attrNameLst>
                                          <p:attrName>ppt_x</p:attrName>
                                        </p:attrNameLst>
                                      </p:cBhvr>
                                      <p:tavLst>
                                        <p:tav tm="0">
                                          <p:val>
                                            <p:fltVal val="-1"/>
                                          </p:val>
                                        </p:tav>
                                        <p:tav tm="50000">
                                          <p:val>
                                            <p:fltVal val="0.95"/>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5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2332037"/>
            <a:ext cx="8229600" cy="4525963"/>
          </a:xfrm>
        </p:spPr>
        <p:txBody>
          <a:bodyPr/>
          <a:lstStyle/>
          <a:p>
            <a:r>
              <a:rPr lang="hr-HR" dirty="0" smtClean="0">
                <a:solidFill>
                  <a:schemeClr val="tx2">
                    <a:lumMod val="60000"/>
                    <a:lumOff val="40000"/>
                  </a:schemeClr>
                </a:solidFill>
              </a:rPr>
              <a:t>Nikola Tesla pokazivao je izumiteljski talent još od malih nogu. Sa samo 5 godina izradio je malo vodeno kolo koje je bilo potpuno drugačije od koje je viđao u kotlini – glatko i bez konvencionalnih lopatica pa se ipak ravnomjerno okretalo na vodi.</a:t>
            </a:r>
            <a:endParaRPr lang="hr-HR" dirty="0">
              <a:solidFill>
                <a:schemeClr val="tx2">
                  <a:lumMod val="60000"/>
                  <a:lumOff val="40000"/>
                </a:schemeClr>
              </a:solidFill>
            </a:endParaRPr>
          </a:p>
        </p:txBody>
      </p:sp>
      <p:sp>
        <p:nvSpPr>
          <p:cNvPr id="4" name="TekstniOkvir 3"/>
          <p:cNvSpPr txBox="1"/>
          <p:nvPr/>
        </p:nvSpPr>
        <p:spPr>
          <a:xfrm>
            <a:off x="714348" y="714356"/>
            <a:ext cx="4714908" cy="923330"/>
          </a:xfrm>
          <a:prstGeom prst="rect">
            <a:avLst/>
          </a:prstGeom>
          <a:noFill/>
        </p:spPr>
        <p:txBody>
          <a:bodyPr wrap="square" rtlCol="0">
            <a:spAutoFit/>
          </a:bodyPr>
          <a:lstStyle/>
          <a:p>
            <a:r>
              <a:rPr lang="hr-HR" sz="5400" b="1" dirty="0" smtClean="0">
                <a:solidFill>
                  <a:schemeClr val="accent4">
                    <a:lumMod val="60000"/>
                    <a:lumOff val="40000"/>
                  </a:schemeClr>
                </a:solidFill>
              </a:rPr>
              <a:t>DJETINJSTVO</a:t>
            </a:r>
            <a:endParaRPr lang="hr-HR" sz="5400" b="1" dirty="0">
              <a:solidFill>
                <a:schemeClr val="accent4">
                  <a:lumMod val="60000"/>
                  <a:lumOff val="40000"/>
                </a:schemeClr>
              </a:solidFill>
            </a:endParaRPr>
          </a:p>
        </p:txBody>
      </p:sp>
      <p:pic>
        <p:nvPicPr>
          <p:cNvPr id="19458" name="Picture 2" descr="Infant's bottle of milk"/>
          <p:cNvPicPr>
            <a:picLocks noChangeAspect="1" noChangeArrowheads="1"/>
          </p:cNvPicPr>
          <p:nvPr/>
        </p:nvPicPr>
        <p:blipFill>
          <a:blip r:embed="rId2"/>
          <a:srcRect/>
          <a:stretch>
            <a:fillRect/>
          </a:stretch>
        </p:blipFill>
        <p:spPr bwMode="auto">
          <a:xfrm>
            <a:off x="6429388" y="214290"/>
            <a:ext cx="1828800" cy="1828800"/>
          </a:xfrm>
          <a:prstGeom prst="rect">
            <a:avLst/>
          </a:prstGeom>
          <a:noFill/>
        </p:spPr>
      </p:pic>
    </p:spTree>
  </p:cSld>
  <p:clrMapOvr>
    <a:masterClrMapping/>
  </p:clrMapOvr>
  <p:transition>
    <p:cover dir="l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00034" y="2714620"/>
            <a:ext cx="8229600" cy="1143000"/>
          </a:xfrm>
        </p:spPr>
        <p:txBody>
          <a:bodyPr>
            <a:noAutofit/>
          </a:bodyPr>
          <a:lstStyle/>
          <a:p>
            <a:r>
              <a:rPr lang="hr-HR" sz="8800" b="1" dirty="0" smtClean="0">
                <a:solidFill>
                  <a:schemeClr val="tx1">
                    <a:lumMod val="50000"/>
                    <a:lumOff val="50000"/>
                  </a:schemeClr>
                </a:solidFill>
              </a:rPr>
              <a:t>Sjećanja na Teslu</a:t>
            </a:r>
            <a:endParaRPr lang="hr-HR" sz="8800" b="1"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Korisnik\Pictures\2011-12-18\019.jpg"/>
          <p:cNvPicPr>
            <a:picLocks noChangeAspect="1" noChangeArrowheads="1"/>
          </p:cNvPicPr>
          <p:nvPr/>
        </p:nvPicPr>
        <p:blipFill>
          <a:blip r:embed="rId2"/>
          <a:srcRect l="31618" t="5213" r="25183" b="47334"/>
          <a:stretch>
            <a:fillRect/>
          </a:stretch>
        </p:blipFill>
        <p:spPr bwMode="auto">
          <a:xfrm rot="10800000">
            <a:off x="2071670" y="0"/>
            <a:ext cx="5143536" cy="68580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571480"/>
            <a:ext cx="8229600" cy="4525963"/>
          </a:xfrm>
        </p:spPr>
        <p:txBody>
          <a:bodyPr/>
          <a:lstStyle/>
          <a:p>
            <a:r>
              <a:rPr lang="hr-HR" dirty="0" smtClean="0"/>
              <a:t>Povodom 100. obljetnice rođenja izgrađuje mu se spomen – kuća u Smiljanu koju smo i mi posjetili na ekskurziji.</a:t>
            </a:r>
            <a:endParaRPr lang="hr-HR" dirty="0"/>
          </a:p>
        </p:txBody>
      </p:sp>
      <p:pic>
        <p:nvPicPr>
          <p:cNvPr id="68610" name="Picture 2" descr="http://www.udruga-kameleon.hr/IMG/jpg/01.jpg"/>
          <p:cNvPicPr>
            <a:picLocks noChangeAspect="1" noChangeArrowheads="1"/>
          </p:cNvPicPr>
          <p:nvPr/>
        </p:nvPicPr>
        <p:blipFill>
          <a:blip r:embed="rId2"/>
          <a:srcRect/>
          <a:stretch>
            <a:fillRect/>
          </a:stretch>
        </p:blipFill>
        <p:spPr bwMode="auto">
          <a:xfrm>
            <a:off x="3143240" y="2143116"/>
            <a:ext cx="3286148" cy="437879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p:cNvSpPr txBox="1"/>
          <p:nvPr/>
        </p:nvSpPr>
        <p:spPr>
          <a:xfrm>
            <a:off x="428596" y="500042"/>
            <a:ext cx="8501122" cy="584775"/>
          </a:xfrm>
          <a:prstGeom prst="rect">
            <a:avLst/>
          </a:prstGeom>
          <a:noFill/>
        </p:spPr>
        <p:txBody>
          <a:bodyPr wrap="square" rtlCol="0">
            <a:spAutoFit/>
          </a:bodyPr>
          <a:lstStyle/>
          <a:p>
            <a:r>
              <a:rPr lang="hr-HR" sz="3200" dirty="0" smtClean="0"/>
              <a:t>Iz Memorijalnog centra “Nikola Tesla” u Smiljanu:</a:t>
            </a:r>
            <a:endParaRPr lang="hr-HR" sz="3200" dirty="0"/>
          </a:p>
        </p:txBody>
      </p:sp>
      <p:pic>
        <p:nvPicPr>
          <p:cNvPr id="70659" name="Picture 3" descr="C:\Users\Korisnik\Pictures\2011-12-18\019.jpg"/>
          <p:cNvPicPr>
            <a:picLocks noChangeAspect="1" noChangeArrowheads="1"/>
          </p:cNvPicPr>
          <p:nvPr/>
        </p:nvPicPr>
        <p:blipFill>
          <a:blip r:embed="rId2"/>
          <a:srcRect t="37294" r="70221" b="33299"/>
          <a:stretch>
            <a:fillRect/>
          </a:stretch>
        </p:blipFill>
        <p:spPr bwMode="auto">
          <a:xfrm rot="10800000">
            <a:off x="214282" y="1714488"/>
            <a:ext cx="3386134" cy="4598507"/>
          </a:xfrm>
          <a:prstGeom prst="rect">
            <a:avLst/>
          </a:prstGeom>
          <a:noFill/>
        </p:spPr>
      </p:pic>
      <p:pic>
        <p:nvPicPr>
          <p:cNvPr id="70660" name="Picture 4" descr="C:\Users\Korisnik\Pictures\2011-12-18\019.jpg"/>
          <p:cNvPicPr>
            <a:picLocks noChangeAspect="1" noChangeArrowheads="1"/>
          </p:cNvPicPr>
          <p:nvPr/>
        </p:nvPicPr>
        <p:blipFill>
          <a:blip r:embed="rId2"/>
          <a:srcRect l="-552" t="68038" r="52757" b="9906"/>
          <a:stretch>
            <a:fillRect/>
          </a:stretch>
        </p:blipFill>
        <p:spPr bwMode="auto">
          <a:xfrm rot="10800000">
            <a:off x="3786182" y="2643182"/>
            <a:ext cx="5072098" cy="3218831"/>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jutarnji.hr/multimedia/dynamic/00016/tesla_wide_16932S1.jpg"/>
          <p:cNvPicPr>
            <a:picLocks noChangeAspect="1" noChangeArrowheads="1"/>
          </p:cNvPicPr>
          <p:nvPr/>
        </p:nvPicPr>
        <p:blipFill>
          <a:blip r:embed="rId2"/>
          <a:srcRect/>
          <a:stretch>
            <a:fillRect/>
          </a:stretch>
        </p:blipFill>
        <p:spPr bwMode="auto">
          <a:xfrm>
            <a:off x="1357290" y="1857364"/>
            <a:ext cx="6400845" cy="4000528"/>
          </a:xfrm>
          <a:prstGeom prst="rect">
            <a:avLst/>
          </a:prstGeom>
          <a:noFill/>
        </p:spPr>
      </p:pic>
      <p:sp>
        <p:nvSpPr>
          <p:cNvPr id="5" name="TekstniOkvir 4"/>
          <p:cNvSpPr txBox="1"/>
          <p:nvPr/>
        </p:nvSpPr>
        <p:spPr>
          <a:xfrm>
            <a:off x="1071538" y="571480"/>
            <a:ext cx="6572296" cy="646331"/>
          </a:xfrm>
          <a:prstGeom prst="rect">
            <a:avLst/>
          </a:prstGeom>
          <a:noFill/>
        </p:spPr>
        <p:txBody>
          <a:bodyPr wrap="square" rtlCol="0">
            <a:spAutoFit/>
          </a:bodyPr>
          <a:lstStyle/>
          <a:p>
            <a:r>
              <a:rPr lang="hr-HR" sz="3600" dirty="0" smtClean="0"/>
              <a:t>Spomenik Nikoli Tesli u Zagrebu:</a:t>
            </a:r>
            <a:endParaRPr lang="hr-HR" sz="36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niOkvir 3"/>
          <p:cNvSpPr txBox="1"/>
          <p:nvPr/>
        </p:nvSpPr>
        <p:spPr>
          <a:xfrm>
            <a:off x="500034" y="428604"/>
            <a:ext cx="7572428" cy="584775"/>
          </a:xfrm>
          <a:prstGeom prst="rect">
            <a:avLst/>
          </a:prstGeom>
          <a:noFill/>
        </p:spPr>
        <p:txBody>
          <a:bodyPr wrap="square" rtlCol="0">
            <a:spAutoFit/>
          </a:bodyPr>
          <a:lstStyle/>
          <a:p>
            <a:r>
              <a:rPr lang="hr-HR" sz="3200" dirty="0" smtClean="0"/>
              <a:t>Muzej Nikole Tesle u Beogradu:</a:t>
            </a:r>
            <a:endParaRPr lang="hr-HR" sz="3200" dirty="0"/>
          </a:p>
        </p:txBody>
      </p:sp>
      <p:pic>
        <p:nvPicPr>
          <p:cNvPr id="72707" name="Picture 3" descr="C:\Users\Korisnik\Pictures\2011-12-18\015.jpg"/>
          <p:cNvPicPr>
            <a:picLocks noChangeAspect="1" noChangeArrowheads="1"/>
          </p:cNvPicPr>
          <p:nvPr/>
        </p:nvPicPr>
        <p:blipFill>
          <a:blip r:embed="rId2"/>
          <a:srcRect l="29943" t="31250" r="42837" b="41666"/>
          <a:stretch>
            <a:fillRect/>
          </a:stretch>
        </p:blipFill>
        <p:spPr bwMode="auto">
          <a:xfrm rot="10800000">
            <a:off x="3786182" y="3143248"/>
            <a:ext cx="2500330" cy="3421504"/>
          </a:xfrm>
          <a:prstGeom prst="rect">
            <a:avLst/>
          </a:prstGeom>
          <a:noFill/>
        </p:spPr>
      </p:pic>
      <p:pic>
        <p:nvPicPr>
          <p:cNvPr id="72706" name="Picture 2" descr="C:\Users\Korisnik\Pictures\2011-12-18\015.jpg"/>
          <p:cNvPicPr>
            <a:picLocks noChangeAspect="1" noChangeArrowheads="1"/>
          </p:cNvPicPr>
          <p:nvPr/>
        </p:nvPicPr>
        <p:blipFill>
          <a:blip r:embed="rId2"/>
          <a:srcRect l="14185" t="58333" r="44269" b="9375"/>
          <a:stretch>
            <a:fillRect/>
          </a:stretch>
        </p:blipFill>
        <p:spPr bwMode="auto">
          <a:xfrm rot="10384925">
            <a:off x="497751" y="1482515"/>
            <a:ext cx="3490985" cy="3731743"/>
          </a:xfrm>
          <a:prstGeom prst="rect">
            <a:avLst/>
          </a:prstGeom>
          <a:noFill/>
        </p:spPr>
      </p:pic>
      <p:pic>
        <p:nvPicPr>
          <p:cNvPr id="72709" name="Picture 5" descr="C:\Users\Korisnik\Pictures\2011-12-18\016.jpg"/>
          <p:cNvPicPr>
            <a:picLocks noChangeAspect="1" noChangeArrowheads="1"/>
          </p:cNvPicPr>
          <p:nvPr/>
        </p:nvPicPr>
        <p:blipFill>
          <a:blip r:embed="rId3"/>
          <a:srcRect l="17463" t="63494" r="53125" b="15787"/>
          <a:stretch>
            <a:fillRect/>
          </a:stretch>
        </p:blipFill>
        <p:spPr bwMode="auto">
          <a:xfrm rot="10314656">
            <a:off x="5616960" y="788894"/>
            <a:ext cx="3317436" cy="321376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Korisnik\Pictures\2011-12-18\017.jpg"/>
          <p:cNvPicPr>
            <a:picLocks noChangeAspect="1" noChangeArrowheads="1"/>
          </p:cNvPicPr>
          <p:nvPr/>
        </p:nvPicPr>
        <p:blipFill>
          <a:blip r:embed="rId2"/>
          <a:srcRect l="73063" t="14583" b="61458"/>
          <a:stretch>
            <a:fillRect/>
          </a:stretch>
        </p:blipFill>
        <p:spPr bwMode="auto">
          <a:xfrm>
            <a:off x="571472" y="285728"/>
            <a:ext cx="2978471" cy="3643338"/>
          </a:xfrm>
          <a:prstGeom prst="rect">
            <a:avLst/>
          </a:prstGeom>
          <a:noFill/>
        </p:spPr>
      </p:pic>
      <p:pic>
        <p:nvPicPr>
          <p:cNvPr id="73731" name="Picture 3" descr="C:\Users\Korisnik\Pictures\2011-12-18\018.jpg"/>
          <p:cNvPicPr>
            <a:picLocks noChangeAspect="1" noChangeArrowheads="1"/>
          </p:cNvPicPr>
          <p:nvPr/>
        </p:nvPicPr>
        <p:blipFill>
          <a:blip r:embed="rId3"/>
          <a:srcRect l="35294" t="40636" r="33456" b="15921"/>
          <a:stretch>
            <a:fillRect/>
          </a:stretch>
        </p:blipFill>
        <p:spPr bwMode="auto">
          <a:xfrm rot="4782928">
            <a:off x="4013229" y="1591417"/>
            <a:ext cx="2855703" cy="5459432"/>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428596" y="285728"/>
            <a:ext cx="8229600" cy="5715040"/>
          </a:xfrm>
        </p:spPr>
        <p:txBody>
          <a:bodyPr>
            <a:normAutofit/>
          </a:bodyPr>
          <a:lstStyle/>
          <a:p>
            <a:pPr>
              <a:buNone/>
            </a:pPr>
            <a:r>
              <a:rPr lang="hr-HR" sz="4400" dirty="0" smtClean="0">
                <a:solidFill>
                  <a:schemeClr val="accent4">
                    <a:lumMod val="75000"/>
                  </a:schemeClr>
                </a:solidFill>
              </a:rPr>
              <a:t>Izradila: Hana Perković, 8.b</a:t>
            </a:r>
          </a:p>
          <a:p>
            <a:pPr>
              <a:buNone/>
            </a:pPr>
            <a:endParaRPr lang="hr-HR" dirty="0" smtClean="0"/>
          </a:p>
          <a:p>
            <a:pPr>
              <a:buNone/>
            </a:pPr>
            <a:endParaRPr lang="hr-HR" dirty="0" smtClean="0"/>
          </a:p>
          <a:p>
            <a:pPr>
              <a:buNone/>
            </a:pPr>
            <a:r>
              <a:rPr lang="hr-HR" dirty="0" smtClean="0"/>
              <a:t>Izvor: časopis “Drvo znanja”, rujan 2006., broj 97, godina X. </a:t>
            </a:r>
            <a:endParaRPr lang="hr-HR" dirty="0"/>
          </a:p>
        </p:txBody>
      </p:sp>
      <p:pic>
        <p:nvPicPr>
          <p:cNvPr id="6146" name="Picture 2" descr="Girl dressed as a detective and holding a magnifying glass"/>
          <p:cNvPicPr>
            <a:picLocks noChangeAspect="1" noChangeArrowheads="1"/>
          </p:cNvPicPr>
          <p:nvPr/>
        </p:nvPicPr>
        <p:blipFill>
          <a:blip r:embed="rId2"/>
          <a:srcRect/>
          <a:stretch>
            <a:fillRect/>
          </a:stretch>
        </p:blipFill>
        <p:spPr bwMode="auto">
          <a:xfrm>
            <a:off x="7000892" y="1142984"/>
            <a:ext cx="1828800" cy="1828800"/>
          </a:xfrm>
          <a:prstGeom prst="rect">
            <a:avLst/>
          </a:prstGeom>
          <a:noFill/>
        </p:spPr>
      </p:pic>
      <p:pic>
        <p:nvPicPr>
          <p:cNvPr id="6148" name="Picture 4" descr="C:\Users\Korisnik\Pictures\2011-12-18\010.jpg"/>
          <p:cNvPicPr>
            <a:picLocks noChangeAspect="1" noChangeArrowheads="1"/>
          </p:cNvPicPr>
          <p:nvPr/>
        </p:nvPicPr>
        <p:blipFill>
          <a:blip r:embed="rId3" cstate="print"/>
          <a:srcRect/>
          <a:stretch>
            <a:fillRect/>
          </a:stretch>
        </p:blipFill>
        <p:spPr bwMode="auto">
          <a:xfrm rot="323197">
            <a:off x="4460004" y="2902679"/>
            <a:ext cx="2787192" cy="383295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2.47919E-6 L -0.94844 0.00047 " pathEditMode="relative" rAng="0" ptsTypes="AA">
                                      <p:cBhvr>
                                        <p:cTn id="6" dur="2000" fill="hold"/>
                                        <p:tgtEl>
                                          <p:spTgt spid="6146"/>
                                        </p:tgtEl>
                                        <p:attrNameLst>
                                          <p:attrName>ppt_x</p:attrName>
                                          <p:attrName>ppt_y</p:attrName>
                                        </p:attrNameLst>
                                      </p:cBhvr>
                                      <p:rCtr x="-474" y="0"/>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1" dur="500"/>
                                        <p:tgtEl>
                                          <p:spTgt spid="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randombar(horizontal)">
                                      <p:cBhvr>
                                        <p:cTn id="16"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artoons,entertainment,fantasy,households,men,microphones,music,persons,singing,umbrellas,web animations"/>
          <p:cNvPicPr>
            <a:picLocks noChangeAspect="1" noChangeArrowheads="1" noCrop="1"/>
          </p:cNvPicPr>
          <p:nvPr/>
        </p:nvPicPr>
        <p:blipFill>
          <a:blip r:embed="rId2"/>
          <a:srcRect/>
          <a:stretch>
            <a:fillRect/>
          </a:stretch>
        </p:blipFill>
        <p:spPr bwMode="auto">
          <a:xfrm>
            <a:off x="714348" y="785794"/>
            <a:ext cx="7572428" cy="7572428"/>
          </a:xfrm>
          <a:prstGeom prst="rect">
            <a:avLst/>
          </a:prstGeom>
          <a:noFill/>
        </p:spPr>
      </p:pic>
      <p:sp>
        <p:nvSpPr>
          <p:cNvPr id="3" name="Rezervirano mjesto sadržaja 2"/>
          <p:cNvSpPr>
            <a:spLocks noGrp="1"/>
          </p:cNvSpPr>
          <p:nvPr>
            <p:ph idx="1"/>
          </p:nvPr>
        </p:nvSpPr>
        <p:spPr>
          <a:xfrm>
            <a:off x="428596" y="428604"/>
            <a:ext cx="8229600" cy="6072230"/>
          </a:xfrm>
        </p:spPr>
        <p:txBody>
          <a:bodyPr>
            <a:normAutofit/>
          </a:bodyPr>
          <a:lstStyle/>
          <a:p>
            <a:r>
              <a:rPr lang="hr-HR" dirty="0" smtClean="0">
                <a:solidFill>
                  <a:schemeClr val="tx2">
                    <a:lumMod val="60000"/>
                    <a:lumOff val="40000"/>
                  </a:schemeClr>
                </a:solidFill>
              </a:rPr>
              <a:t>No nisu mu svi tadašnji izumi bili jednako uspješni  - pokušaj da se uz pomoć kišobrana spusti s krova sjenika završio je tako da se onesvijestio tresnuvši o zemlju.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Ladybug jumping and flying"/>
          <p:cNvPicPr>
            <a:picLocks noChangeAspect="1" noChangeArrowheads="1" noCrop="1"/>
          </p:cNvPicPr>
          <p:nvPr/>
        </p:nvPicPr>
        <p:blipFill>
          <a:blip r:embed="rId2"/>
          <a:srcRect/>
          <a:stretch>
            <a:fillRect/>
          </a:stretch>
        </p:blipFill>
        <p:spPr bwMode="auto">
          <a:xfrm>
            <a:off x="6286512" y="-571528"/>
            <a:ext cx="2286016" cy="2286016"/>
          </a:xfrm>
          <a:prstGeom prst="rect">
            <a:avLst/>
          </a:prstGeom>
          <a:noFill/>
        </p:spPr>
      </p:pic>
      <p:sp>
        <p:nvSpPr>
          <p:cNvPr id="3" name="Rezervirano mjesto sadržaja 2"/>
          <p:cNvSpPr>
            <a:spLocks noGrp="1"/>
          </p:cNvSpPr>
          <p:nvPr>
            <p:ph idx="1"/>
          </p:nvPr>
        </p:nvSpPr>
        <p:spPr>
          <a:xfrm>
            <a:off x="457200" y="1071546"/>
            <a:ext cx="8229600" cy="5054617"/>
          </a:xfrm>
        </p:spPr>
        <p:txBody>
          <a:bodyPr>
            <a:normAutofit/>
          </a:bodyPr>
          <a:lstStyle/>
          <a:p>
            <a:r>
              <a:rPr lang="hr-HR" dirty="0" smtClean="0">
                <a:solidFill>
                  <a:schemeClr val="tx2">
                    <a:lumMod val="60000"/>
                    <a:lumOff val="40000"/>
                  </a:schemeClr>
                </a:solidFill>
              </a:rPr>
              <a:t>Uspjehom se nije mogao proglasiti ni motor koji je pokretalo 16 kukaca. Naime, naprava je imala propeler spojen na vreteno i kolotur koji su pokretali kukci. Preciznije, lamatanje krila zalijepljenih kukaca pokretalo je propelere. </a:t>
            </a:r>
          </a:p>
          <a:p>
            <a:endParaRPr lang="hr-H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w details"/>
          <p:cNvPicPr>
            <a:picLocks noChangeAspect="1" noChangeArrowheads="1" noCrop="1"/>
          </p:cNvPicPr>
          <p:nvPr/>
        </p:nvPicPr>
        <p:blipFill>
          <a:blip r:embed="rId2"/>
          <a:srcRect/>
          <a:stretch>
            <a:fillRect/>
          </a:stretch>
        </p:blipFill>
        <p:spPr bwMode="auto">
          <a:xfrm>
            <a:off x="1357290" y="2000240"/>
            <a:ext cx="5857916" cy="5857916"/>
          </a:xfrm>
          <a:prstGeom prst="rect">
            <a:avLst/>
          </a:prstGeom>
          <a:noFill/>
        </p:spPr>
      </p:pic>
      <p:sp>
        <p:nvSpPr>
          <p:cNvPr id="3" name="Rezervirano mjesto sadržaja 2"/>
          <p:cNvSpPr>
            <a:spLocks noGrp="1"/>
          </p:cNvSpPr>
          <p:nvPr>
            <p:ph idx="1"/>
          </p:nvPr>
        </p:nvSpPr>
        <p:spPr>
          <a:xfrm>
            <a:off x="428596" y="500042"/>
            <a:ext cx="8229600" cy="4525963"/>
          </a:xfrm>
        </p:spPr>
        <p:txBody>
          <a:bodyPr/>
          <a:lstStyle/>
          <a:p>
            <a:r>
              <a:rPr lang="hr-HR" dirty="0" smtClean="0">
                <a:solidFill>
                  <a:schemeClr val="tx2">
                    <a:lumMod val="60000"/>
                    <a:lumOff val="40000"/>
                  </a:schemeClr>
                </a:solidFill>
              </a:rPr>
              <a:t>Pokušavao je također rastavljati pa zatim ponovno sastavljati djedove satove. O tim svojim uspjesima sam je rekao: “U prvom sam uvijek bio uspješan, međutim, često nisam uspijevao u onom drugom.”</a:t>
            </a:r>
          </a:p>
          <a:p>
            <a:endParaRPr lang="hr-H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00034" y="857232"/>
            <a:ext cx="8229600" cy="5786478"/>
          </a:xfrm>
        </p:spPr>
        <p:txBody>
          <a:bodyPr>
            <a:normAutofit/>
          </a:bodyPr>
          <a:lstStyle/>
          <a:p>
            <a:r>
              <a:rPr lang="hr-HR" sz="3600" dirty="0" smtClean="0">
                <a:solidFill>
                  <a:schemeClr val="tx2">
                    <a:lumMod val="60000"/>
                    <a:lumOff val="40000"/>
                  </a:schemeClr>
                </a:solidFill>
              </a:rPr>
              <a:t>Tragični pečat na Teslino sretno djetinjstvo udarila je smrt njegovog sedam godina starijeg brata Dane, nadarenog prvorođenog djeteta i miljenika roditelja. Dane je u dvanaestoj godini, 1861., nastradao u nesreći kojoj okolnosti nisu potpuno poznate. </a:t>
            </a: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1490</Words>
  <Application>Microsoft Office PowerPoint</Application>
  <PresentationFormat>On-screen Show (4:3)</PresentationFormat>
  <Paragraphs>78</Paragraphs>
  <Slides>57</Slides>
  <Notes>1</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tema</vt:lpstr>
      <vt:lpstr>NIKOLA TESLA</vt:lpstr>
      <vt:lpstr>Kako je sve počelo…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Školski dani</vt:lpstr>
      <vt:lpstr>PowerPoint Presentation</vt:lpstr>
      <vt:lpstr>PowerPoint Presentation</vt:lpstr>
      <vt:lpstr>PowerPoint Presentation</vt:lpstr>
      <vt:lpstr>Studij u Grazu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JOŠ NEKI CITATI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Sjećanja na Teslu</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NIKOLA TESLA</dc:title>
  <dc:creator>Korisnik</dc:creator>
  <cp:lastModifiedBy>Andrea</cp:lastModifiedBy>
  <cp:revision>92</cp:revision>
  <dcterms:created xsi:type="dcterms:W3CDTF">2011-12-08T15:05:14Z</dcterms:created>
  <dcterms:modified xsi:type="dcterms:W3CDTF">2012-02-23T22:50:32Z</dcterms:modified>
</cp:coreProperties>
</file>