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7" r:id="rId1"/>
  </p:sldMasterIdLst>
  <p:sldIdLst>
    <p:sldId id="256" r:id="rId2"/>
    <p:sldId id="257" r:id="rId3"/>
    <p:sldId id="258" r:id="rId4"/>
    <p:sldId id="263" r:id="rId5"/>
    <p:sldId id="259" r:id="rId6"/>
    <p:sldId id="260" r:id="rId7"/>
    <p:sldId id="261"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573" autoAdjust="0"/>
    <p:restoredTop sz="94660"/>
  </p:normalViewPr>
  <p:slideViewPr>
    <p:cSldViewPr snapToGrid="0">
      <p:cViewPr varScale="1">
        <p:scale>
          <a:sx n="84" d="100"/>
          <a:sy n="84" d="100"/>
        </p:scale>
        <p:origin x="114" y="1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Naslovni slajd">
    <p:bg>
      <p:bgRef idx="1001">
        <a:schemeClr val="bg2"/>
      </p:bgRef>
    </p:bg>
    <p:spTree>
      <p:nvGrpSpPr>
        <p:cNvPr id="1" name=""/>
        <p:cNvGrpSpPr/>
        <p:nvPr/>
      </p:nvGrpSpPr>
      <p:grpSpPr>
        <a:xfrm>
          <a:off x="0" y="0"/>
          <a:ext cx="0" cy="0"/>
          <a:chOff x="0" y="0"/>
          <a:chExt cx="0" cy="0"/>
        </a:xfrm>
      </p:grpSpPr>
      <p:sp>
        <p:nvSpPr>
          <p:cNvPr id="16" name="Rectangle 15"/>
          <p:cNvSpPr/>
          <p:nvPr/>
        </p:nvSpPr>
        <p:spPr>
          <a:xfrm>
            <a:off x="1" y="0"/>
            <a:ext cx="12192000" cy="6858000"/>
          </a:xfrm>
          <a:prstGeom prst="rect">
            <a:avLst/>
          </a:prstGeom>
          <a:blipFill dpi="0" rotWithShape="1">
            <a:blip r:embed="rId2">
              <a:alphaModFix amt="40000"/>
              <a:duotone>
                <a:schemeClr val="accent1">
                  <a:shade val="45000"/>
                  <a:satMod val="135000"/>
                </a:schemeClr>
                <a:prstClr val="white"/>
              </a:duotone>
            </a:blip>
            <a:srcRect/>
            <a:tile tx="-133350" ty="330200" sx="85000" sy="85000" flip="xy"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lumMod val="85000"/>
                  <a:lumOff val="15000"/>
                </a:schemeClr>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lumMod val="85000"/>
                  <a:lumOff val="15000"/>
                </a:schemeClr>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lumMod val="85000"/>
                  <a:lumOff val="15000"/>
                </a:schemeClr>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hr-HR"/>
              <a:t>Kliknite da biste uredili stil naslova matrice</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2">
                    <a:lumMod val="75000"/>
                  </a:schemeClr>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r-HR"/>
              <a:t>Kliknite da biste uredili stil podnaslova matrice</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rgbClr val="FFFFFF"/>
                </a:solidFill>
                <a:latin typeface="+mn-lt"/>
              </a:defRPr>
            </a:lvl1pPr>
          </a:lstStyle>
          <a:p>
            <a:fld id="{A3939525-7332-48FC-8296-0C55EDB7F621}" type="datetimeFigureOut">
              <a:rPr lang="hr-HR" smtClean="0"/>
              <a:t>30.11.2020.</a:t>
            </a:fld>
            <a:endParaRPr lang="hr-HR"/>
          </a:p>
        </p:txBody>
      </p:sp>
      <p:sp>
        <p:nvSpPr>
          <p:cNvPr id="21" name="Footer Placeholder 20"/>
          <p:cNvSpPr>
            <a:spLocks noGrp="1"/>
          </p:cNvSpPr>
          <p:nvPr>
            <p:ph type="ftr" sz="quarter" idx="11"/>
          </p:nvPr>
        </p:nvSpPr>
        <p:spPr>
          <a:xfrm>
            <a:off x="1453896" y="5212080"/>
            <a:ext cx="5905500" cy="228600"/>
          </a:xfrm>
        </p:spPr>
        <p:txBody>
          <a:bodyPr/>
          <a:lstStyle>
            <a:lvl1pPr algn="l">
              <a:defRPr>
                <a:solidFill>
                  <a:schemeClr val="tx1">
                    <a:lumMod val="75000"/>
                    <a:lumOff val="25000"/>
                  </a:schemeClr>
                </a:solidFill>
              </a:defRPr>
            </a:lvl1pPr>
          </a:lstStyle>
          <a:p>
            <a:endParaRPr lang="hr-HR"/>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039CB284-52FD-47EC-8412-E84EC8383B65}" type="slidenum">
              <a:rPr lang="hr-HR" smtClean="0"/>
              <a:t>‹#›</a:t>
            </a:fld>
            <a:endParaRPr lang="hr-HR"/>
          </a:p>
        </p:txBody>
      </p:sp>
    </p:spTree>
    <p:extLst>
      <p:ext uri="{BB962C8B-B14F-4D97-AF65-F5344CB8AC3E}">
        <p14:creationId xmlns:p14="http://schemas.microsoft.com/office/powerpoint/2010/main" val="1804939451"/>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slov i okomiti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a:t>Kliknite da biste uredili stil naslova matrice</a:t>
            </a:r>
            <a:endParaRPr lang="en-US" dirty="0"/>
          </a:p>
        </p:txBody>
      </p:sp>
      <p:sp>
        <p:nvSpPr>
          <p:cNvPr id="3" name="Vertical Text Placeholder 2"/>
          <p:cNvSpPr>
            <a:spLocks noGrp="1"/>
          </p:cNvSpPr>
          <p:nvPr>
            <p:ph type="body" orient="vert" idx="1"/>
          </p:nvPr>
        </p:nvSpPr>
        <p:spPr/>
        <p:txBody>
          <a:bodyPr vert="eaVert"/>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endParaRPr lang="en-US" dirty="0"/>
          </a:p>
        </p:txBody>
      </p:sp>
      <p:sp>
        <p:nvSpPr>
          <p:cNvPr id="4" name="Date Placeholder 3"/>
          <p:cNvSpPr>
            <a:spLocks noGrp="1"/>
          </p:cNvSpPr>
          <p:nvPr>
            <p:ph type="dt" sz="half" idx="10"/>
          </p:nvPr>
        </p:nvSpPr>
        <p:spPr/>
        <p:txBody>
          <a:bodyPr/>
          <a:lstStyle/>
          <a:p>
            <a:fld id="{A3939525-7332-48FC-8296-0C55EDB7F621}" type="datetimeFigureOut">
              <a:rPr lang="hr-HR" smtClean="0"/>
              <a:t>30.11.2020.</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039CB284-52FD-47EC-8412-E84EC8383B65}" type="slidenum">
              <a:rPr lang="hr-HR" smtClean="0"/>
              <a:t>‹#›</a:t>
            </a:fld>
            <a:endParaRPr lang="hr-HR"/>
          </a:p>
        </p:txBody>
      </p:sp>
    </p:spTree>
    <p:extLst>
      <p:ext uri="{BB962C8B-B14F-4D97-AF65-F5344CB8AC3E}">
        <p14:creationId xmlns:p14="http://schemas.microsoft.com/office/powerpoint/2010/main" val="556725559"/>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Okomiti naslov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hr-HR"/>
              <a:t>Kliknite da biste uredili stil naslova matrice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endParaRPr lang="en-US" dirty="0"/>
          </a:p>
        </p:txBody>
      </p:sp>
      <p:sp>
        <p:nvSpPr>
          <p:cNvPr id="4" name="Date Placeholder 3"/>
          <p:cNvSpPr>
            <a:spLocks noGrp="1"/>
          </p:cNvSpPr>
          <p:nvPr>
            <p:ph type="dt" sz="half" idx="10"/>
          </p:nvPr>
        </p:nvSpPr>
        <p:spPr/>
        <p:txBody>
          <a:bodyPr/>
          <a:lstStyle/>
          <a:p>
            <a:fld id="{A3939525-7332-48FC-8296-0C55EDB7F621}" type="datetimeFigureOut">
              <a:rPr lang="hr-HR" smtClean="0"/>
              <a:t>30.11.2020.</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039CB284-52FD-47EC-8412-E84EC8383B65}" type="slidenum">
              <a:rPr lang="hr-HR" smtClean="0"/>
              <a:t>‹#›</a:t>
            </a:fld>
            <a:endParaRPr lang="hr-HR"/>
          </a:p>
        </p:txBody>
      </p:sp>
    </p:spTree>
    <p:extLst>
      <p:ext uri="{BB962C8B-B14F-4D97-AF65-F5344CB8AC3E}">
        <p14:creationId xmlns:p14="http://schemas.microsoft.com/office/powerpoint/2010/main" val="279117593"/>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slov i sadržaj">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a:t>Kliknite da biste uredili stil naslova matrice</a:t>
            </a:r>
            <a:endParaRPr lang="en-US" dirty="0"/>
          </a:p>
        </p:txBody>
      </p:sp>
      <p:sp>
        <p:nvSpPr>
          <p:cNvPr id="3" name="Content Placeholder 2"/>
          <p:cNvSpPr>
            <a:spLocks noGrp="1"/>
          </p:cNvSpPr>
          <p:nvPr>
            <p:ph idx="1"/>
          </p:nvPr>
        </p:nvSpPr>
        <p:spPr/>
        <p:txBody>
          <a:bodyPr/>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endParaRPr lang="en-US" dirty="0"/>
          </a:p>
        </p:txBody>
      </p:sp>
      <p:sp>
        <p:nvSpPr>
          <p:cNvPr id="4" name="Date Placeholder 3"/>
          <p:cNvSpPr>
            <a:spLocks noGrp="1"/>
          </p:cNvSpPr>
          <p:nvPr>
            <p:ph type="dt" sz="half" idx="10"/>
          </p:nvPr>
        </p:nvSpPr>
        <p:spPr/>
        <p:txBody>
          <a:bodyPr/>
          <a:lstStyle/>
          <a:p>
            <a:fld id="{A3939525-7332-48FC-8296-0C55EDB7F621}" type="datetimeFigureOut">
              <a:rPr lang="hr-HR" smtClean="0"/>
              <a:t>30.11.2020.</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039CB284-52FD-47EC-8412-E84EC8383B65}" type="slidenum">
              <a:rPr lang="hr-HR" smtClean="0"/>
              <a:t>‹#›</a:t>
            </a:fld>
            <a:endParaRPr lang="hr-HR"/>
          </a:p>
        </p:txBody>
      </p:sp>
    </p:spTree>
    <p:extLst>
      <p:ext uri="{BB962C8B-B14F-4D97-AF65-F5344CB8AC3E}">
        <p14:creationId xmlns:p14="http://schemas.microsoft.com/office/powerpoint/2010/main" val="919039531"/>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aglavlje sekcije">
    <p:bg>
      <p:bgRef idx="1001">
        <a:schemeClr val="bg2"/>
      </p:bgRef>
    </p:bg>
    <p:spTree>
      <p:nvGrpSpPr>
        <p:cNvPr id="1" name=""/>
        <p:cNvGrpSpPr/>
        <p:nvPr/>
      </p:nvGrpSpPr>
      <p:grpSpPr>
        <a:xfrm>
          <a:off x="0" y="0"/>
          <a:ext cx="0" cy="0"/>
          <a:chOff x="0" y="0"/>
          <a:chExt cx="0" cy="0"/>
        </a:xfrm>
      </p:grpSpPr>
      <p:sp>
        <p:nvSpPr>
          <p:cNvPr id="16" name="Rectangle 15"/>
          <p:cNvSpPr/>
          <p:nvPr/>
        </p:nvSpPr>
        <p:spPr>
          <a:xfrm>
            <a:off x="11784" y="0"/>
            <a:ext cx="12192000" cy="6858000"/>
          </a:xfrm>
          <a:prstGeom prst="rect">
            <a:avLst/>
          </a:prstGeom>
          <a:blipFill dpi="0" rotWithShape="1">
            <a:blip r:embed="rId2">
              <a:alphaModFix amt="40000"/>
              <a:duotone>
                <a:schemeClr val="accent2">
                  <a:shade val="45000"/>
                  <a:satMod val="135000"/>
                </a:schemeClr>
                <a:prstClr val="white"/>
              </a:duotone>
            </a:blip>
            <a:srcRect/>
            <a:tile tx="-133350" ty="330200" sx="85000" sy="85000" flip="xy"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accent2">
                  <a:lumMod val="50000"/>
                </a:schemeClr>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accent2">
                  <a:lumMod val="50000"/>
                </a:schemeClr>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accent2">
                  <a:lumMod val="50000"/>
                </a:schemeClr>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hr-HR"/>
              <a:t>Kliknite da biste uredili stil naslova matrice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tabLst>
                <a:tab pos="2633663" algn="l"/>
              </a:tabLst>
              <a:defRPr sz="1600">
                <a:solidFill>
                  <a:schemeClr val="tx2"/>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r-HR"/>
              <a:t>Kliknite da biste uredili matrice</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rgbClr val="FFFFFF"/>
                </a:solidFill>
                <a:latin typeface="+mn-lt"/>
                <a:ea typeface="+mn-ea"/>
                <a:cs typeface="+mn-cs"/>
              </a:defRPr>
            </a:lvl1pPr>
          </a:lstStyle>
          <a:p>
            <a:fld id="{A3939525-7332-48FC-8296-0C55EDB7F621}" type="datetimeFigureOut">
              <a:rPr lang="hr-HR" smtClean="0"/>
              <a:t>30.11.2020.</a:t>
            </a:fld>
            <a:endParaRPr lang="hr-HR"/>
          </a:p>
        </p:txBody>
      </p:sp>
      <p:sp>
        <p:nvSpPr>
          <p:cNvPr id="5" name="Footer Placeholder 4"/>
          <p:cNvSpPr>
            <a:spLocks noGrp="1"/>
          </p:cNvSpPr>
          <p:nvPr>
            <p:ph type="ftr" sz="quarter" idx="11"/>
          </p:nvPr>
        </p:nvSpPr>
        <p:spPr>
          <a:xfrm>
            <a:off x="1453896" y="5212080"/>
            <a:ext cx="5907024" cy="228600"/>
          </a:xfrm>
        </p:spPr>
        <p:txBody>
          <a:bodyPr/>
          <a:lstStyle>
            <a:lvl1pPr algn="l">
              <a:defRPr/>
            </a:lvl1pPr>
          </a:lstStyle>
          <a:p>
            <a:endParaRPr lang="hr-HR"/>
          </a:p>
        </p:txBody>
      </p:sp>
      <p:sp>
        <p:nvSpPr>
          <p:cNvPr id="6" name="Slide Number Placeholder 5"/>
          <p:cNvSpPr>
            <a:spLocks noGrp="1"/>
          </p:cNvSpPr>
          <p:nvPr>
            <p:ph type="sldNum" sz="quarter" idx="12"/>
          </p:nvPr>
        </p:nvSpPr>
        <p:spPr>
          <a:xfrm>
            <a:off x="8604504" y="5212080"/>
            <a:ext cx="2112264" cy="228600"/>
          </a:xfrm>
        </p:spPr>
        <p:txBody>
          <a:bodyPr/>
          <a:lstStyle/>
          <a:p>
            <a:fld id="{039CB284-52FD-47EC-8412-E84EC8383B65}" type="slidenum">
              <a:rPr lang="hr-HR" smtClean="0"/>
              <a:t>‹#›</a:t>
            </a:fld>
            <a:endParaRPr lang="hr-HR"/>
          </a:p>
        </p:txBody>
      </p:sp>
    </p:spTree>
    <p:extLst>
      <p:ext uri="{BB962C8B-B14F-4D97-AF65-F5344CB8AC3E}">
        <p14:creationId xmlns:p14="http://schemas.microsoft.com/office/powerpoint/2010/main" val="985194422"/>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sadržaja">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hr-HR"/>
              <a:t>Kliknite da biste uredili stil naslova matrice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endParaRPr lang="en-US" dirty="0"/>
          </a:p>
        </p:txBody>
      </p:sp>
      <p:sp>
        <p:nvSpPr>
          <p:cNvPr id="5" name="Date Placeholder 4"/>
          <p:cNvSpPr>
            <a:spLocks noGrp="1"/>
          </p:cNvSpPr>
          <p:nvPr>
            <p:ph type="dt" sz="half" idx="10"/>
          </p:nvPr>
        </p:nvSpPr>
        <p:spPr/>
        <p:txBody>
          <a:bodyPr/>
          <a:lstStyle/>
          <a:p>
            <a:fld id="{A3939525-7332-48FC-8296-0C55EDB7F621}" type="datetimeFigureOut">
              <a:rPr lang="hr-HR" smtClean="0"/>
              <a:t>30.11.2020.</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p:txBody>
          <a:bodyPr/>
          <a:lstStyle/>
          <a:p>
            <a:fld id="{039CB284-52FD-47EC-8412-E84EC8383B65}" type="slidenum">
              <a:rPr lang="hr-HR" smtClean="0"/>
              <a:t>‹#›</a:t>
            </a:fld>
            <a:endParaRPr lang="hr-HR"/>
          </a:p>
        </p:txBody>
      </p:sp>
    </p:spTree>
    <p:extLst>
      <p:ext uri="{BB962C8B-B14F-4D97-AF65-F5344CB8AC3E}">
        <p14:creationId xmlns:p14="http://schemas.microsoft.com/office/powerpoint/2010/main" val="1914821380"/>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Usporedb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a:t>Kliknite da biste uredili stil naslova matrice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800" b="0">
                <a:solidFill>
                  <a:schemeClr val="tx2"/>
                </a:solidFill>
                <a:latin typeface="+mn-lt"/>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r-HR"/>
              <a:t>Kliknite da biste uredili matrice</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800" b="0">
                <a:solidFill>
                  <a:schemeClr val="tx2"/>
                </a:solidFill>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r-HR"/>
              <a:t>Kliknite da biste uredili matrice</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endParaRPr lang="en-US" dirty="0"/>
          </a:p>
        </p:txBody>
      </p:sp>
      <p:sp>
        <p:nvSpPr>
          <p:cNvPr id="7" name="Date Placeholder 6"/>
          <p:cNvSpPr>
            <a:spLocks noGrp="1"/>
          </p:cNvSpPr>
          <p:nvPr>
            <p:ph type="dt" sz="half" idx="10"/>
          </p:nvPr>
        </p:nvSpPr>
        <p:spPr/>
        <p:txBody>
          <a:bodyPr/>
          <a:lstStyle/>
          <a:p>
            <a:fld id="{A3939525-7332-48FC-8296-0C55EDB7F621}" type="datetimeFigureOut">
              <a:rPr lang="hr-HR" smtClean="0"/>
              <a:t>30.11.2020.</a:t>
            </a:fld>
            <a:endParaRPr lang="hr-HR"/>
          </a:p>
        </p:txBody>
      </p:sp>
      <p:sp>
        <p:nvSpPr>
          <p:cNvPr id="8" name="Footer Placeholder 7"/>
          <p:cNvSpPr>
            <a:spLocks noGrp="1"/>
          </p:cNvSpPr>
          <p:nvPr>
            <p:ph type="ftr" sz="quarter" idx="11"/>
          </p:nvPr>
        </p:nvSpPr>
        <p:spPr/>
        <p:txBody>
          <a:bodyPr/>
          <a:lstStyle/>
          <a:p>
            <a:endParaRPr lang="hr-HR"/>
          </a:p>
        </p:txBody>
      </p:sp>
      <p:sp>
        <p:nvSpPr>
          <p:cNvPr id="9" name="Slide Number Placeholder 8"/>
          <p:cNvSpPr>
            <a:spLocks noGrp="1"/>
          </p:cNvSpPr>
          <p:nvPr>
            <p:ph type="sldNum" sz="quarter" idx="12"/>
          </p:nvPr>
        </p:nvSpPr>
        <p:spPr/>
        <p:txBody>
          <a:bodyPr/>
          <a:lstStyle/>
          <a:p>
            <a:fld id="{039CB284-52FD-47EC-8412-E84EC8383B65}" type="slidenum">
              <a:rPr lang="hr-HR" smtClean="0"/>
              <a:t>‹#›</a:t>
            </a:fld>
            <a:endParaRPr lang="hr-HR"/>
          </a:p>
        </p:txBody>
      </p:sp>
    </p:spTree>
    <p:extLst>
      <p:ext uri="{BB962C8B-B14F-4D97-AF65-F5344CB8AC3E}">
        <p14:creationId xmlns:p14="http://schemas.microsoft.com/office/powerpoint/2010/main" val="1575305641"/>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a:t>Kliknite da biste uredili stil naslova matrice</a:t>
            </a:r>
            <a:endParaRPr lang="en-US" dirty="0"/>
          </a:p>
        </p:txBody>
      </p:sp>
      <p:sp>
        <p:nvSpPr>
          <p:cNvPr id="3" name="Date Placeholder 2"/>
          <p:cNvSpPr>
            <a:spLocks noGrp="1"/>
          </p:cNvSpPr>
          <p:nvPr>
            <p:ph type="dt" sz="half" idx="10"/>
          </p:nvPr>
        </p:nvSpPr>
        <p:spPr/>
        <p:txBody>
          <a:bodyPr/>
          <a:lstStyle/>
          <a:p>
            <a:fld id="{A3939525-7332-48FC-8296-0C55EDB7F621}" type="datetimeFigureOut">
              <a:rPr lang="hr-HR" smtClean="0"/>
              <a:t>30.11.2020.</a:t>
            </a:fld>
            <a:endParaRPr lang="hr-HR"/>
          </a:p>
        </p:txBody>
      </p:sp>
      <p:sp>
        <p:nvSpPr>
          <p:cNvPr id="4" name="Footer Placeholder 3"/>
          <p:cNvSpPr>
            <a:spLocks noGrp="1"/>
          </p:cNvSpPr>
          <p:nvPr>
            <p:ph type="ftr" sz="quarter" idx="11"/>
          </p:nvPr>
        </p:nvSpPr>
        <p:spPr/>
        <p:txBody>
          <a:bodyPr/>
          <a:lstStyle/>
          <a:p>
            <a:endParaRPr lang="hr-HR"/>
          </a:p>
        </p:txBody>
      </p:sp>
      <p:sp>
        <p:nvSpPr>
          <p:cNvPr id="5" name="Slide Number Placeholder 4"/>
          <p:cNvSpPr>
            <a:spLocks noGrp="1"/>
          </p:cNvSpPr>
          <p:nvPr>
            <p:ph type="sldNum" sz="quarter" idx="12"/>
          </p:nvPr>
        </p:nvSpPr>
        <p:spPr/>
        <p:txBody>
          <a:bodyPr/>
          <a:lstStyle/>
          <a:p>
            <a:fld id="{039CB284-52FD-47EC-8412-E84EC8383B65}" type="slidenum">
              <a:rPr lang="hr-HR" smtClean="0"/>
              <a:t>‹#›</a:t>
            </a:fld>
            <a:endParaRPr lang="hr-HR"/>
          </a:p>
        </p:txBody>
      </p:sp>
    </p:spTree>
    <p:extLst>
      <p:ext uri="{BB962C8B-B14F-4D97-AF65-F5344CB8AC3E}">
        <p14:creationId xmlns:p14="http://schemas.microsoft.com/office/powerpoint/2010/main" val="310357291"/>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azn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3939525-7332-48FC-8296-0C55EDB7F621}" type="datetimeFigureOut">
              <a:rPr lang="hr-HR" smtClean="0"/>
              <a:t>30.11.2020.</a:t>
            </a:fld>
            <a:endParaRPr lang="hr-HR"/>
          </a:p>
        </p:txBody>
      </p:sp>
      <p:sp>
        <p:nvSpPr>
          <p:cNvPr id="3" name="Footer Placeholder 2"/>
          <p:cNvSpPr>
            <a:spLocks noGrp="1"/>
          </p:cNvSpPr>
          <p:nvPr>
            <p:ph type="ftr" sz="quarter" idx="11"/>
          </p:nvPr>
        </p:nvSpPr>
        <p:spPr/>
        <p:txBody>
          <a:bodyPr/>
          <a:lstStyle/>
          <a:p>
            <a:endParaRPr lang="hr-HR"/>
          </a:p>
        </p:txBody>
      </p:sp>
      <p:sp>
        <p:nvSpPr>
          <p:cNvPr id="4" name="Slide Number Placeholder 3"/>
          <p:cNvSpPr>
            <a:spLocks noGrp="1"/>
          </p:cNvSpPr>
          <p:nvPr>
            <p:ph type="sldNum" sz="quarter" idx="12"/>
          </p:nvPr>
        </p:nvSpPr>
        <p:spPr/>
        <p:txBody>
          <a:bodyPr/>
          <a:lstStyle/>
          <a:p>
            <a:fld id="{039CB284-52FD-47EC-8412-E84EC8383B65}" type="slidenum">
              <a:rPr lang="hr-HR" smtClean="0"/>
              <a:t>‹#›</a:t>
            </a:fld>
            <a:endParaRPr lang="hr-HR"/>
          </a:p>
        </p:txBody>
      </p:sp>
    </p:spTree>
    <p:extLst>
      <p:ext uri="{BB962C8B-B14F-4D97-AF65-F5344CB8AC3E}">
        <p14:creationId xmlns:p14="http://schemas.microsoft.com/office/powerpoint/2010/main" val="2700029518"/>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Sadržaj s opisom">
    <p:spTree>
      <p:nvGrpSpPr>
        <p:cNvPr id="1" name=""/>
        <p:cNvGrpSpPr/>
        <p:nvPr/>
      </p:nvGrpSpPr>
      <p:grpSpPr>
        <a:xfrm>
          <a:off x="0" y="0"/>
          <a:ext cx="0" cy="0"/>
          <a:chOff x="0" y="0"/>
          <a:chExt cx="0" cy="0"/>
        </a:xfrm>
      </p:grpSpPr>
      <p:sp>
        <p:nvSpPr>
          <p:cNvPr id="15" name="Rectangle 14"/>
          <p:cNvSpPr/>
          <p:nvPr/>
        </p:nvSpPr>
        <p:spPr>
          <a:xfrm>
            <a:off x="9020386" y="237744"/>
            <a:ext cx="2926080"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chemeClr val="tx1"/>
                </a:solidFill>
                <a:effectLst/>
                <a:latin typeface="+mj-lt"/>
                <a:ea typeface="+mn-ea"/>
                <a:cs typeface="+mn-cs"/>
              </a:defRPr>
            </a:lvl1pPr>
          </a:lstStyle>
          <a:p>
            <a:r>
              <a:rPr lang="hr-HR"/>
              <a:t>Kliknite da biste uredili stil naslova matrice</a:t>
            </a:r>
            <a:endParaRPr lang="en-US" dirty="0"/>
          </a:p>
        </p:txBody>
      </p:sp>
      <p:sp>
        <p:nvSpPr>
          <p:cNvPr id="3" name="Content Placeholder 2"/>
          <p:cNvSpPr>
            <a:spLocks noGrp="1"/>
          </p:cNvSpPr>
          <p:nvPr>
            <p:ph idx="1"/>
          </p:nvPr>
        </p:nvSpPr>
        <p:spPr>
          <a:xfrm>
            <a:off x="685800" y="609600"/>
            <a:ext cx="7772400" cy="5334000"/>
          </a:xfrm>
        </p:spPr>
        <p:txBody>
          <a:bodyPr/>
          <a:lstStyle>
            <a:lvl1pPr>
              <a:defRPr sz="19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r-HR"/>
              <a:t>Kliknite da biste uredili matrice</a:t>
            </a:r>
          </a:p>
        </p:txBody>
      </p:sp>
      <p:sp>
        <p:nvSpPr>
          <p:cNvPr id="8" name="Date Placeholder 7"/>
          <p:cNvSpPr>
            <a:spLocks noGrp="1"/>
          </p:cNvSpPr>
          <p:nvPr>
            <p:ph type="dt" sz="half" idx="10"/>
          </p:nvPr>
        </p:nvSpPr>
        <p:spPr/>
        <p:txBody>
          <a:bodyPr/>
          <a:lstStyle/>
          <a:p>
            <a:fld id="{A3939525-7332-48FC-8296-0C55EDB7F621}" type="datetimeFigureOut">
              <a:rPr lang="hr-HR" smtClean="0"/>
              <a:t>30.11.2020.</a:t>
            </a:fld>
            <a:endParaRPr lang="hr-HR"/>
          </a:p>
        </p:txBody>
      </p:sp>
      <p:sp>
        <p:nvSpPr>
          <p:cNvPr id="9" name="Footer Placeholder 8"/>
          <p:cNvSpPr>
            <a:spLocks noGrp="1"/>
          </p:cNvSpPr>
          <p:nvPr>
            <p:ph type="ftr" sz="quarter" idx="11"/>
          </p:nvPr>
        </p:nvSpPr>
        <p:spPr/>
        <p:txBody>
          <a:bodyPr/>
          <a:lstStyle>
            <a:lvl1pPr algn="r">
              <a:defRPr/>
            </a:lvl1pPr>
          </a:lstStyle>
          <a:p>
            <a:endParaRPr lang="hr-HR"/>
          </a:p>
        </p:txBody>
      </p:sp>
      <p:sp>
        <p:nvSpPr>
          <p:cNvPr id="11" name="Slide Number Placeholder 10"/>
          <p:cNvSpPr>
            <a:spLocks noGrp="1"/>
          </p:cNvSpPr>
          <p:nvPr>
            <p:ph type="sldNum" sz="quarter" idx="12"/>
          </p:nvPr>
        </p:nvSpPr>
        <p:spPr>
          <a:xfrm>
            <a:off x="10396728" y="6227064"/>
            <a:ext cx="1463040" cy="256032"/>
          </a:xfrm>
        </p:spPr>
        <p:txBody>
          <a:bodyPr/>
          <a:lstStyle/>
          <a:p>
            <a:fld id="{039CB284-52FD-47EC-8412-E84EC8383B65}" type="slidenum">
              <a:rPr lang="hr-HR" smtClean="0"/>
              <a:t>‹#›</a:t>
            </a:fld>
            <a:endParaRPr lang="hr-HR"/>
          </a:p>
        </p:txBody>
      </p:sp>
      <p:sp>
        <p:nvSpPr>
          <p:cNvPr id="12" name="Rectangle 11"/>
          <p:cNvSpPr/>
          <p:nvPr/>
        </p:nvSpPr>
        <p:spPr>
          <a:xfrm>
            <a:off x="9157546" y="374904"/>
            <a:ext cx="2651760"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039118062"/>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Slika s opisom">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chemeClr val="tx1"/>
                </a:solidFill>
                <a:latin typeface="+mj-lt"/>
              </a:defRPr>
            </a:lvl1pPr>
          </a:lstStyle>
          <a:p>
            <a:r>
              <a:rPr lang="hr-HR"/>
              <a:t>Kliknite da biste uredili stil naslova matrice</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6">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hr-HR"/>
              <a:t>Kliknite ikonu da biste dodali  sliku</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r-HR"/>
              <a:t>Kliknite da biste uredili matrice</a:t>
            </a:r>
          </a:p>
        </p:txBody>
      </p:sp>
      <p:sp>
        <p:nvSpPr>
          <p:cNvPr id="5" name="Date Placeholder 4"/>
          <p:cNvSpPr>
            <a:spLocks noGrp="1"/>
          </p:cNvSpPr>
          <p:nvPr>
            <p:ph type="dt" sz="half" idx="10"/>
          </p:nvPr>
        </p:nvSpPr>
        <p:spPr/>
        <p:txBody>
          <a:bodyPr/>
          <a:lstStyle>
            <a:lvl1pPr>
              <a:defRPr>
                <a:solidFill>
                  <a:srgbClr val="FFFFFF"/>
                </a:solidFill>
                <a:effectLst>
                  <a:outerShdw blurRad="19050" dist="6350" dir="2700000" algn="tl" rotWithShape="0">
                    <a:prstClr val="black">
                      <a:alpha val="40000"/>
                    </a:prstClr>
                  </a:outerShdw>
                </a:effectLst>
              </a:defRPr>
            </a:lvl1pPr>
          </a:lstStyle>
          <a:p>
            <a:fld id="{A3939525-7332-48FC-8296-0C55EDB7F621}" type="datetimeFigureOut">
              <a:rPr lang="hr-HR" smtClean="0"/>
              <a:t>30.11.2020.</a:t>
            </a:fld>
            <a:endParaRPr lang="hr-HR"/>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9050" dist="6350" dir="2700000" algn="tl" rotWithShape="0">
                    <a:prstClr val="black">
                      <a:alpha val="40000"/>
                    </a:prstClr>
                  </a:outerShdw>
                </a:effectLst>
                <a:latin typeface="+mn-lt"/>
                <a:ea typeface="+mn-ea"/>
                <a:cs typeface="+mn-cs"/>
              </a:defRPr>
            </a:lvl1pPr>
          </a:lstStyle>
          <a:p>
            <a:endParaRPr lang="hr-HR"/>
          </a:p>
        </p:txBody>
      </p:sp>
      <p:sp>
        <p:nvSpPr>
          <p:cNvPr id="7" name="Slide Number Placeholder 6"/>
          <p:cNvSpPr>
            <a:spLocks noGrp="1"/>
          </p:cNvSpPr>
          <p:nvPr>
            <p:ph type="sldNum" sz="quarter" idx="12"/>
          </p:nvPr>
        </p:nvSpPr>
        <p:spPr>
          <a:xfrm>
            <a:off x="10396728" y="6227064"/>
            <a:ext cx="1463040" cy="256032"/>
          </a:xfrm>
        </p:spPr>
        <p:txBody>
          <a:bodyPr/>
          <a:lstStyle/>
          <a:p>
            <a:fld id="{039CB284-52FD-47EC-8412-E84EC8383B65}" type="slidenum">
              <a:rPr lang="hr-HR" smtClean="0"/>
              <a:t>‹#›</a:t>
            </a:fld>
            <a:endParaRPr lang="hr-HR"/>
          </a:p>
        </p:txBody>
      </p:sp>
      <p:sp>
        <p:nvSpPr>
          <p:cNvPr id="10" name="Rectangle 9"/>
          <p:cNvSpPr/>
          <p:nvPr/>
        </p:nvSpPr>
        <p:spPr>
          <a:xfrm>
            <a:off x="9157546" y="374904"/>
            <a:ext cx="2651760"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958458481"/>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hr-HR"/>
              <a:t>Kliknite da biste uredili stil naslova matrice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endParaRPr lang="en-US" dirty="0"/>
          </a:p>
        </p:txBody>
      </p:sp>
      <p:sp>
        <p:nvSpPr>
          <p:cNvPr id="4" name="Date Placeholder 3"/>
          <p:cNvSpPr>
            <a:spLocks noGrp="1"/>
          </p:cNvSpPr>
          <p:nvPr>
            <p:ph type="dt" sz="half" idx="2"/>
          </p:nvPr>
        </p:nvSpPr>
        <p:spPr>
          <a:xfrm>
            <a:off x="389464" y="6214535"/>
            <a:ext cx="2743200" cy="256032"/>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A3939525-7332-48FC-8296-0C55EDB7F621}" type="datetimeFigureOut">
              <a:rPr lang="hr-HR" smtClean="0"/>
              <a:t>30.11.2020.</a:t>
            </a:fld>
            <a:endParaRPr lang="hr-HR"/>
          </a:p>
        </p:txBody>
      </p:sp>
      <p:sp>
        <p:nvSpPr>
          <p:cNvPr id="5" name="Footer Placeholder 4"/>
          <p:cNvSpPr>
            <a:spLocks noGrp="1"/>
          </p:cNvSpPr>
          <p:nvPr>
            <p:ph type="ftr" sz="quarter" idx="3"/>
          </p:nvPr>
        </p:nvSpPr>
        <p:spPr>
          <a:xfrm>
            <a:off x="3489960" y="6214535"/>
            <a:ext cx="5212080" cy="256032"/>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hr-HR"/>
          </a:p>
        </p:txBody>
      </p:sp>
      <p:sp>
        <p:nvSpPr>
          <p:cNvPr id="6" name="Slide Number Placeholder 5"/>
          <p:cNvSpPr>
            <a:spLocks noGrp="1"/>
          </p:cNvSpPr>
          <p:nvPr>
            <p:ph type="sldNum" sz="quarter" idx="4"/>
          </p:nvPr>
        </p:nvSpPr>
        <p:spPr>
          <a:xfrm>
            <a:off x="10348535" y="6214535"/>
            <a:ext cx="1463040" cy="256032"/>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039CB284-52FD-47EC-8412-E84EC8383B65}" type="slidenum">
              <a:rPr lang="hr-HR" smtClean="0"/>
              <a:t>‹#›</a:t>
            </a:fld>
            <a:endParaRPr lang="hr-HR"/>
          </a:p>
        </p:txBody>
      </p:sp>
      <p:sp>
        <p:nvSpPr>
          <p:cNvPr id="8" name="Rectangle 7"/>
          <p:cNvSpPr/>
          <p:nvPr/>
        </p:nvSpPr>
        <p:spPr>
          <a:xfrm>
            <a:off x="371856" y="374904"/>
            <a:ext cx="11448288" cy="6108192"/>
          </a:xfrm>
          <a:prstGeom prst="rect">
            <a:avLst/>
          </a:prstGeom>
          <a:noFill/>
          <a:ln w="6350" cap="sq" cmpd="sng" algn="ctr">
            <a:solidFill>
              <a:schemeClr val="tx1">
                <a:lumMod val="75000"/>
                <a:lumOff val="25000"/>
              </a:schemeClr>
            </a:solidFill>
            <a:prstDash val="solid"/>
            <a:miter lim="800000"/>
          </a:ln>
          <a:effectLst/>
        </p:spPr>
      </p:sp>
    </p:spTree>
    <p:extLst>
      <p:ext uri="{BB962C8B-B14F-4D97-AF65-F5344CB8AC3E}">
        <p14:creationId xmlns:p14="http://schemas.microsoft.com/office/powerpoint/2010/main" val="1272026020"/>
      </p:ext>
    </p:extLst>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13" r:id="rId6"/>
    <p:sldLayoutId id="2147483714" r:id="rId7"/>
    <p:sldLayoutId id="2147483715" r:id="rId8"/>
    <p:sldLayoutId id="2147483716" r:id="rId9"/>
    <p:sldLayoutId id="2147483717" r:id="rId10"/>
    <p:sldLayoutId id="2147483718" r:id="rId11"/>
  </p:sldLayoutIdLst>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9.jpeg"/><Relationship Id="rId3" Type="http://schemas.openxmlformats.org/officeDocument/2006/relationships/image" Target="../media/image4.jpeg"/><Relationship Id="rId7" Type="http://schemas.openxmlformats.org/officeDocument/2006/relationships/image" Target="../media/image8.jpeg"/><Relationship Id="rId2" Type="http://schemas.openxmlformats.org/officeDocument/2006/relationships/image" Target="../media/image3.jpeg"/><Relationship Id="rId1" Type="http://schemas.openxmlformats.org/officeDocument/2006/relationships/slideLayout" Target="../slideLayouts/slideLayout2.xml"/><Relationship Id="rId6" Type="http://schemas.openxmlformats.org/officeDocument/2006/relationships/image" Target="../media/image7.jpeg"/><Relationship Id="rId5" Type="http://schemas.openxmlformats.org/officeDocument/2006/relationships/image" Target="../media/image6.jpeg"/><Relationship Id="rId10" Type="http://schemas.openxmlformats.org/officeDocument/2006/relationships/hyperlink" Target="https://en.wikipedia.org/wiki/File:Sv._Duje_cathedral,_Split,_Croatia.JPG" TargetMode="External"/><Relationship Id="rId4" Type="http://schemas.openxmlformats.org/officeDocument/2006/relationships/image" Target="../media/image5.jpeg"/><Relationship Id="rId9" Type="http://schemas.openxmlformats.org/officeDocument/2006/relationships/image" Target="../media/image10.JPG"/></Relationships>
</file>

<file path=ppt/slides/_rels/slide3.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hyperlink" Target="https://wordwall.net/hr/result/shareable/a/8ea4c84e4db943178cfa552668763d5d" TargetMode="External"/><Relationship Id="rId13" Type="http://schemas.openxmlformats.org/officeDocument/2006/relationships/hyperlink" Target="https://wordwall.net/hr/result/shareable/a/bac8f75e01ce45a9ac493ca0888586c8" TargetMode="External"/><Relationship Id="rId3" Type="http://schemas.openxmlformats.org/officeDocument/2006/relationships/hyperlink" Target="https://wordwall.net/hr/result/shareable/a/33cc92fefec24b32ae3dbd43f36ef569" TargetMode="External"/><Relationship Id="rId7" Type="http://schemas.openxmlformats.org/officeDocument/2006/relationships/hyperlink" Target="https://wordwall.net/hr/result/shareable/a/06eddd36583f48d3991356cc565a7d74" TargetMode="External"/><Relationship Id="rId12" Type="http://schemas.openxmlformats.org/officeDocument/2006/relationships/hyperlink" Target="https://wordwall.net/hr/result/shareable/a/bf4ccdfdb67940f0b40ad1e6257049f6" TargetMode="External"/><Relationship Id="rId2" Type="http://schemas.openxmlformats.org/officeDocument/2006/relationships/hyperlink" Target="https://wordwall.net/hr/result/shareable/a/fa735272b5b14e4990c21ae3ef657847" TargetMode="External"/><Relationship Id="rId16" Type="http://schemas.openxmlformats.org/officeDocument/2006/relationships/hyperlink" Target="https://wordwall.net/hr/result/shareable/a/82dbd542683743a6b88935f0df8ac22c" TargetMode="External"/><Relationship Id="rId1" Type="http://schemas.openxmlformats.org/officeDocument/2006/relationships/slideLayout" Target="../slideLayouts/slideLayout4.xml"/><Relationship Id="rId6" Type="http://schemas.openxmlformats.org/officeDocument/2006/relationships/hyperlink" Target="https://wordwall.net/hr/result/shareable/a/76299b89928a4c2e8ac2bbabd0117a8a" TargetMode="External"/><Relationship Id="rId11" Type="http://schemas.openxmlformats.org/officeDocument/2006/relationships/hyperlink" Target="https://wordwall.net/hr/result/shareable/a/1ae16a8df8a94dc08456b081dca52ad6" TargetMode="External"/><Relationship Id="rId5" Type="http://schemas.openxmlformats.org/officeDocument/2006/relationships/hyperlink" Target="https://wordwall.net/hr/result/shareable/a/035e3b435f21459dba396397cdb30e28" TargetMode="External"/><Relationship Id="rId15" Type="http://schemas.openxmlformats.org/officeDocument/2006/relationships/hyperlink" Target="https://wordwall.net/hr/result/shareable/a/c58ac578f9ce402984e1532a218404e6" TargetMode="External"/><Relationship Id="rId10" Type="http://schemas.openxmlformats.org/officeDocument/2006/relationships/hyperlink" Target="https://wordwall.net/hr/result/shareable/a/cef62fdb62d944ec86b2a8d2d8efe937" TargetMode="External"/><Relationship Id="rId4" Type="http://schemas.openxmlformats.org/officeDocument/2006/relationships/hyperlink" Target="https://wordwall.net/hr/result/shareable/a/cbc4cc5d79a4403fb07a2897987ae186" TargetMode="External"/><Relationship Id="rId9" Type="http://schemas.openxmlformats.org/officeDocument/2006/relationships/hyperlink" Target="https://wordwall.net/hr/result/shareable/a/05b8424d8cd84531ab9a7546b5bd23ab" TargetMode="External"/><Relationship Id="rId14" Type="http://schemas.openxmlformats.org/officeDocument/2006/relationships/hyperlink" Target="https://wordwall.net/hr/result/shareable/a/5df4ea76b2e34f24aacd75e3eabace87" TargetMode="External"/></Relationships>
</file>

<file path=ppt/slides/_rels/slide5.xml.rels><?xml version="1.0" encoding="UTF-8" standalone="yes"?>
<Relationships xmlns="http://schemas.openxmlformats.org/package/2006/relationships"><Relationship Id="rId8" Type="http://schemas.openxmlformats.org/officeDocument/2006/relationships/hyperlink" Target="https://wordwall.net/hr/result/shareable/a/59177f9d124046f990c582a9ef8da35a" TargetMode="External"/><Relationship Id="rId13" Type="http://schemas.openxmlformats.org/officeDocument/2006/relationships/hyperlink" Target="https://wordwall.net/hr/result/shareable/a/bac8f75e01ce45a9ac493ca0888586c8" TargetMode="External"/><Relationship Id="rId3" Type="http://schemas.openxmlformats.org/officeDocument/2006/relationships/hyperlink" Target="https://wordwall.net/hr/result/shareable/a/33cc92fefec24b32ae3dbd43f36ef569" TargetMode="External"/><Relationship Id="rId7" Type="http://schemas.openxmlformats.org/officeDocument/2006/relationships/hyperlink" Target="https://wordwall.net/hr/result/shareable/a/06eddd36583f48d3991356cc565a7d74" TargetMode="External"/><Relationship Id="rId12" Type="http://schemas.openxmlformats.org/officeDocument/2006/relationships/hyperlink" Target="https://wordwall.net/hr/result/shareable/a/99e6ada166014aaaa3370dd455216f81" TargetMode="External"/><Relationship Id="rId2" Type="http://schemas.openxmlformats.org/officeDocument/2006/relationships/hyperlink" Target="https://wordwall.net/hr/result/shareable/a/fa735272b5b14e4990c21ae3ef657847" TargetMode="External"/><Relationship Id="rId16" Type="http://schemas.openxmlformats.org/officeDocument/2006/relationships/hyperlink" Target="https://wordwall.net/hr/result/shareable/a/82dbd542683743a6b88935f0df8ac22c" TargetMode="External"/><Relationship Id="rId1" Type="http://schemas.openxmlformats.org/officeDocument/2006/relationships/slideLayout" Target="../slideLayouts/slideLayout4.xml"/><Relationship Id="rId6" Type="http://schemas.openxmlformats.org/officeDocument/2006/relationships/hyperlink" Target="https://wordwall.net/hr/result/shareable/a/39f677c4a45b47f1bb49ac880fdccbe6" TargetMode="External"/><Relationship Id="rId11" Type="http://schemas.openxmlformats.org/officeDocument/2006/relationships/hyperlink" Target="https://wordwall.net/hr/result/shareable/a/fc6b00c0512742ee859c19c8f26f45b2" TargetMode="External"/><Relationship Id="rId5" Type="http://schemas.openxmlformats.org/officeDocument/2006/relationships/hyperlink" Target="https://wordwall.net/hr/result/shareable/a/035e3b435f21459dba396397cdb30e28" TargetMode="External"/><Relationship Id="rId15" Type="http://schemas.openxmlformats.org/officeDocument/2006/relationships/hyperlink" Target="https://wordwall.net/hr/result/shareable/a/c58ac578f9ce402984e1532a218404e6" TargetMode="External"/><Relationship Id="rId10" Type="http://schemas.openxmlformats.org/officeDocument/2006/relationships/hyperlink" Target="https://wordwall.net/hr/result/shareable/a/5ec339d37b5e4966bb829f1b4bb59a30" TargetMode="External"/><Relationship Id="rId4" Type="http://schemas.openxmlformats.org/officeDocument/2006/relationships/hyperlink" Target="https://wordwall.net/hr/result/shareable/a/31fea299e1df4ca982d02954eb57da1c" TargetMode="External"/><Relationship Id="rId9" Type="http://schemas.openxmlformats.org/officeDocument/2006/relationships/hyperlink" Target="https://wordwall.net/hr/result/shareable/a/66d1e9183c4442bebefb8ec52434bd54" TargetMode="External"/><Relationship Id="rId14" Type="http://schemas.openxmlformats.org/officeDocument/2006/relationships/hyperlink" Target="https://wordwall.net/hr/result/shareable/a/111b3ce87ba14faeb87ba19d7d2d402d" TargetMode="External"/></Relationships>
</file>

<file path=ppt/slides/_rels/slide6.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view.genial.ly/5fc1737f2c85d8120cbeff84/game-breakout-matematicki-vremeplov-zdravlja-7-8-razred" TargetMode="External"/><Relationship Id="rId2" Type="http://schemas.openxmlformats.org/officeDocument/2006/relationships/image" Target="../media/image13.png"/><Relationship Id="rId1" Type="http://schemas.openxmlformats.org/officeDocument/2006/relationships/slideLayout" Target="../slideLayouts/slideLayout2.xml"/><Relationship Id="rId4" Type="http://schemas.openxmlformats.org/officeDocument/2006/relationships/hyperlink" Target="https://view.genial.ly/5fc139cb429d140d2fa50244/game-breakout-vremeplov-5-6-razred"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 xmlns:a16="http://schemas.microsoft.com/office/drawing/2014/main" id="{5A7295FF-4E8A-411A-8B89-82A55291B780}"/>
              </a:ext>
            </a:extLst>
          </p:cNvPr>
          <p:cNvSpPr>
            <a:spLocks noGrp="1"/>
          </p:cNvSpPr>
          <p:nvPr>
            <p:ph type="ctrTitle"/>
          </p:nvPr>
        </p:nvSpPr>
        <p:spPr/>
        <p:txBody>
          <a:bodyPr/>
          <a:lstStyle/>
          <a:p>
            <a:pPr fontAlgn="base"/>
            <a:r>
              <a:rPr lang="hr-HR" sz="2800" b="1" dirty="0">
                <a:solidFill>
                  <a:srgbClr val="C00000"/>
                </a:solidFill>
                <a:effectLst/>
                <a:latin typeface="Kristen ITC" panose="03050502040202030202" pitchFamily="66" charset="0"/>
                <a:ea typeface="Times New Roman" panose="02020603050405020304" pitchFamily="18" charset="0"/>
                <a:cs typeface="Calibri" panose="020F0502020204030204" pitchFamily="34" charset="0"/>
              </a:rPr>
              <a:t>MATEMATIČKIM VREMEPLOVOM DO ZDRAVLJA</a:t>
            </a:r>
            <a:br>
              <a:rPr lang="hr-HR" sz="2800" b="1" dirty="0">
                <a:solidFill>
                  <a:srgbClr val="C00000"/>
                </a:solidFill>
                <a:effectLst/>
                <a:latin typeface="Kristen ITC" panose="03050502040202030202" pitchFamily="66" charset="0"/>
                <a:ea typeface="Times New Roman" panose="02020603050405020304" pitchFamily="18" charset="0"/>
                <a:cs typeface="Calibri" panose="020F0502020204030204" pitchFamily="34" charset="0"/>
              </a:rPr>
            </a:br>
            <a:r>
              <a:rPr lang="hr-HR" sz="2800" b="1" dirty="0">
                <a:solidFill>
                  <a:srgbClr val="C00000"/>
                </a:solidFill>
                <a:effectLst/>
                <a:latin typeface="Kristen ITC" panose="03050502040202030202" pitchFamily="66" charset="0"/>
                <a:ea typeface="Times New Roman" panose="02020603050405020304" pitchFamily="18" charset="0"/>
                <a:cs typeface="Calibri" panose="020F0502020204030204" pitchFamily="34" charset="0"/>
              </a:rPr>
              <a:t/>
            </a:r>
            <a:br>
              <a:rPr lang="hr-HR" sz="2800" b="1" dirty="0">
                <a:solidFill>
                  <a:srgbClr val="C00000"/>
                </a:solidFill>
                <a:effectLst/>
                <a:latin typeface="Kristen ITC" panose="03050502040202030202" pitchFamily="66" charset="0"/>
                <a:ea typeface="Times New Roman" panose="02020603050405020304" pitchFamily="18" charset="0"/>
                <a:cs typeface="Calibri" panose="020F0502020204030204" pitchFamily="34" charset="0"/>
              </a:rPr>
            </a:br>
            <a:endParaRPr lang="hr-HR" sz="2800" dirty="0">
              <a:latin typeface="Arial" panose="020B0604020202020204" pitchFamily="34" charset="0"/>
              <a:cs typeface="Arial" panose="020B0604020202020204" pitchFamily="34" charset="0"/>
            </a:endParaRPr>
          </a:p>
        </p:txBody>
      </p:sp>
      <p:sp>
        <p:nvSpPr>
          <p:cNvPr id="3" name="Podnaslov 2">
            <a:extLst>
              <a:ext uri="{FF2B5EF4-FFF2-40B4-BE49-F238E27FC236}">
                <a16:creationId xmlns="" xmlns:a16="http://schemas.microsoft.com/office/drawing/2014/main" id="{96C6DD1C-A263-4A93-8545-4B136148C0C1}"/>
              </a:ext>
            </a:extLst>
          </p:cNvPr>
          <p:cNvSpPr>
            <a:spLocks noGrp="1"/>
          </p:cNvSpPr>
          <p:nvPr>
            <p:ph type="subTitle" idx="1"/>
          </p:nvPr>
        </p:nvSpPr>
        <p:spPr/>
        <p:txBody>
          <a:bodyPr>
            <a:noAutofit/>
          </a:bodyPr>
          <a:lstStyle/>
          <a:p>
            <a:r>
              <a:rPr lang="hr-HR" sz="1800"/>
              <a:t>Pripremili </a:t>
            </a:r>
            <a:r>
              <a:rPr lang="hr-HR" sz="1800" dirty="0"/>
              <a:t>Marina Bilandžić, Domagoj Božić, Gabrijela Šitum i Marko </a:t>
            </a:r>
            <a:r>
              <a:rPr lang="hr-HR" sz="1800" dirty="0" err="1"/>
              <a:t>Višić</a:t>
            </a:r>
            <a:endParaRPr lang="hr-HR" sz="1800" dirty="0"/>
          </a:p>
          <a:p>
            <a:r>
              <a:rPr lang="hr-HR" sz="1800" dirty="0"/>
              <a:t>učitelji matematike u O.Š. Ravne njive - </a:t>
            </a:r>
            <a:r>
              <a:rPr lang="hr-HR" sz="1800" dirty="0" err="1"/>
              <a:t>Neslanovac</a:t>
            </a:r>
            <a:r>
              <a:rPr lang="hr-HR" sz="1800" dirty="0"/>
              <a:t>, Split</a:t>
            </a:r>
          </a:p>
        </p:txBody>
      </p:sp>
    </p:spTree>
    <p:extLst>
      <p:ext uri="{BB962C8B-B14F-4D97-AF65-F5344CB8AC3E}">
        <p14:creationId xmlns:p14="http://schemas.microsoft.com/office/powerpoint/2010/main" val="2677029974"/>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 xmlns:a16="http://schemas.microsoft.com/office/drawing/2014/main" id="{86DC2D64-0F8E-43CC-913C-A6782F606BA9}"/>
              </a:ext>
            </a:extLst>
          </p:cNvPr>
          <p:cNvSpPr>
            <a:spLocks noGrp="1"/>
          </p:cNvSpPr>
          <p:nvPr>
            <p:ph type="title"/>
          </p:nvPr>
        </p:nvSpPr>
        <p:spPr/>
        <p:txBody>
          <a:bodyPr/>
          <a:lstStyle/>
          <a:p>
            <a:r>
              <a:rPr lang="hr-HR" sz="4000" b="1" cap="all" spc="-100" dirty="0">
                <a:solidFill>
                  <a:srgbClr val="C00000"/>
                </a:solidFill>
                <a:latin typeface="Kristen ITC" panose="03050502040202030202" pitchFamily="66" charset="0"/>
                <a:cs typeface="Calibri" panose="020F0502020204030204" pitchFamily="34" charset="0"/>
              </a:rPr>
              <a:t>Opis aktivnosti</a:t>
            </a:r>
          </a:p>
        </p:txBody>
      </p:sp>
      <p:sp>
        <p:nvSpPr>
          <p:cNvPr id="3" name="Rezervirano mjesto sadržaja 2">
            <a:extLst>
              <a:ext uri="{FF2B5EF4-FFF2-40B4-BE49-F238E27FC236}">
                <a16:creationId xmlns="" xmlns:a16="http://schemas.microsoft.com/office/drawing/2014/main" id="{0B29765C-EA21-4809-B31C-11483BC6A199}"/>
              </a:ext>
            </a:extLst>
          </p:cNvPr>
          <p:cNvSpPr>
            <a:spLocks noGrp="1"/>
          </p:cNvSpPr>
          <p:nvPr>
            <p:ph idx="1"/>
          </p:nvPr>
        </p:nvSpPr>
        <p:spPr>
          <a:xfrm>
            <a:off x="1066800" y="2119256"/>
            <a:ext cx="8797962" cy="3915784"/>
          </a:xfrm>
        </p:spPr>
        <p:txBody>
          <a:bodyPr/>
          <a:lstStyle/>
          <a:p>
            <a:pPr fontAlgn="base"/>
            <a:r>
              <a:rPr lang="hr-HR" sz="1800" dirty="0">
                <a:effectLst/>
                <a:latin typeface="+mj-lt"/>
                <a:ea typeface="Times New Roman" panose="02020603050405020304" pitchFamily="18" charset="0"/>
                <a:cs typeface="Calibri" panose="020F0502020204030204" pitchFamily="34" charset="0"/>
              </a:rPr>
              <a:t>U svijetu </a:t>
            </a:r>
            <a:r>
              <a:rPr lang="hr-HR" dirty="0">
                <a:latin typeface="+mj-lt"/>
                <a:ea typeface="Times New Roman" panose="02020603050405020304" pitchFamily="18" charset="0"/>
                <a:cs typeface="Calibri" panose="020F0502020204030204" pitchFamily="34" charset="0"/>
              </a:rPr>
              <a:t>se </a:t>
            </a:r>
            <a:r>
              <a:rPr lang="hr-HR" sz="1800" dirty="0">
                <a:effectLst/>
                <a:latin typeface="+mj-lt"/>
                <a:ea typeface="Times New Roman" panose="02020603050405020304" pitchFamily="18" charset="0"/>
                <a:cs typeface="Calibri" panose="020F0502020204030204" pitchFamily="34" charset="0"/>
              </a:rPr>
              <a:t>vodi velika potraga za cjepivom protiv </a:t>
            </a:r>
            <a:r>
              <a:rPr lang="hr-HR" sz="1800" dirty="0" err="1">
                <a:effectLst/>
                <a:latin typeface="+mj-lt"/>
                <a:ea typeface="Times New Roman" panose="02020603050405020304" pitchFamily="18" charset="0"/>
                <a:cs typeface="Calibri" panose="020F0502020204030204" pitchFamily="34" charset="0"/>
              </a:rPr>
              <a:t>Covida</a:t>
            </a:r>
            <a:r>
              <a:rPr lang="hr-HR" sz="1800" dirty="0">
                <a:effectLst/>
                <a:latin typeface="+mj-lt"/>
                <a:ea typeface="Times New Roman" panose="02020603050405020304" pitchFamily="18" charset="0"/>
                <a:cs typeface="Calibri" panose="020F0502020204030204" pitchFamily="34" charset="0"/>
              </a:rPr>
              <a:t> 19 . </a:t>
            </a:r>
          </a:p>
          <a:p>
            <a:pPr fontAlgn="base"/>
            <a:r>
              <a:rPr lang="hr-HR" sz="1800" dirty="0">
                <a:effectLst/>
                <a:latin typeface="+mj-lt"/>
                <a:ea typeface="Times New Roman" panose="02020603050405020304" pitchFamily="18" charset="0"/>
                <a:cs typeface="Calibri" panose="020F0502020204030204" pitchFamily="34" charset="0"/>
              </a:rPr>
              <a:t>Odlučili smo pomoći u potrazi pa sjedamo u vremeplov koji nas vraća u stare civilizacije. Krećemo iz Hrvatske i vremeplov nas vodi oko cijelog svijeta kako bi uz pomoć znanja starih civilizacija, njihovih iskustava i matematike, prikupili znanja o starim načinima liječenja. </a:t>
            </a:r>
          </a:p>
          <a:p>
            <a:pPr fontAlgn="base"/>
            <a:r>
              <a:rPr lang="hr-HR" sz="1800" dirty="0">
                <a:effectLst/>
                <a:latin typeface="+mj-lt"/>
                <a:ea typeface="Times New Roman" panose="02020603050405020304" pitchFamily="18" charset="0"/>
                <a:cs typeface="Calibri" panose="020F0502020204030204" pitchFamily="34" charset="0"/>
              </a:rPr>
              <a:t>Kako bi obišli sve destinacije, morate riješiti različite izazove, u kojima će vam pomoći matematičko znanje. Nakon obilaska svijeta vraćamo se kući i uz pomoć prikupljenog znanja pomažemo u borbi s virusom. </a:t>
            </a:r>
          </a:p>
          <a:p>
            <a:pPr fontAlgn="base"/>
            <a:r>
              <a:rPr lang="hr-HR" sz="1800" dirty="0">
                <a:effectLst/>
                <a:latin typeface="+mj-lt"/>
                <a:ea typeface="Times New Roman" panose="02020603050405020304" pitchFamily="18" charset="0"/>
                <a:cs typeface="Calibri" panose="020F0502020204030204" pitchFamily="34" charset="0"/>
              </a:rPr>
              <a:t>Opustite se i uživajte u ovoj matematičkoj igri</a:t>
            </a:r>
            <a:r>
              <a:rPr lang="hr-HR" sz="1800" dirty="0">
                <a:effectLst/>
                <a:latin typeface="+mj-lt"/>
                <a:ea typeface="Times New Roman" panose="02020603050405020304" pitchFamily="18" charset="0"/>
                <a:cs typeface="Arial" panose="020B0604020202020204" pitchFamily="34" charset="0"/>
              </a:rPr>
              <a:t>. </a:t>
            </a:r>
          </a:p>
          <a:p>
            <a:endParaRPr lang="hr-HR" dirty="0"/>
          </a:p>
        </p:txBody>
      </p:sp>
      <p:pic>
        <p:nvPicPr>
          <p:cNvPr id="5" name="Slika 4">
            <a:extLst>
              <a:ext uri="{FF2B5EF4-FFF2-40B4-BE49-F238E27FC236}">
                <a16:creationId xmlns="" xmlns:a16="http://schemas.microsoft.com/office/drawing/2014/main" id="{A7BD76A4-1B8C-48D6-B685-8ED9B27D1F3A}"/>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08041" y="4890552"/>
            <a:ext cx="1607729" cy="1205797"/>
          </a:xfrm>
          <a:prstGeom prst="rect">
            <a:avLst/>
          </a:prstGeom>
        </p:spPr>
      </p:pic>
      <p:pic>
        <p:nvPicPr>
          <p:cNvPr id="7" name="Slika 6">
            <a:extLst>
              <a:ext uri="{FF2B5EF4-FFF2-40B4-BE49-F238E27FC236}">
                <a16:creationId xmlns="" xmlns:a16="http://schemas.microsoft.com/office/drawing/2014/main" id="{921C2ED2-4387-447E-9A8B-1E7BEF4D838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2365553">
            <a:off x="9446765" y="743655"/>
            <a:ext cx="1706249" cy="1279687"/>
          </a:xfrm>
          <a:prstGeom prst="rect">
            <a:avLst/>
          </a:prstGeom>
        </p:spPr>
      </p:pic>
      <p:pic>
        <p:nvPicPr>
          <p:cNvPr id="9" name="Slika 8">
            <a:extLst>
              <a:ext uri="{FF2B5EF4-FFF2-40B4-BE49-F238E27FC236}">
                <a16:creationId xmlns="" xmlns:a16="http://schemas.microsoft.com/office/drawing/2014/main" id="{B4F79CA0-19AA-40C4-940D-65497D49D608}"/>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20136173">
            <a:off x="9685685" y="4827380"/>
            <a:ext cx="2011982" cy="1131739"/>
          </a:xfrm>
          <a:prstGeom prst="rect">
            <a:avLst/>
          </a:prstGeom>
        </p:spPr>
      </p:pic>
      <p:pic>
        <p:nvPicPr>
          <p:cNvPr id="11" name="Slika 10">
            <a:extLst>
              <a:ext uri="{FF2B5EF4-FFF2-40B4-BE49-F238E27FC236}">
                <a16:creationId xmlns="" xmlns:a16="http://schemas.microsoft.com/office/drawing/2014/main" id="{06F9B2AD-7A41-4BE6-88B1-68E7B0A85AD8}"/>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257609" y="5119106"/>
            <a:ext cx="1910740" cy="1274138"/>
          </a:xfrm>
          <a:prstGeom prst="rect">
            <a:avLst/>
          </a:prstGeom>
        </p:spPr>
      </p:pic>
      <p:pic>
        <p:nvPicPr>
          <p:cNvPr id="13" name="Slika 12">
            <a:extLst>
              <a:ext uri="{FF2B5EF4-FFF2-40B4-BE49-F238E27FC236}">
                <a16:creationId xmlns="" xmlns:a16="http://schemas.microsoft.com/office/drawing/2014/main" id="{E11343C8-8F48-48ED-AE31-754C7D99B094}"/>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0220735" y="2650464"/>
            <a:ext cx="1144500" cy="1715892"/>
          </a:xfrm>
          <a:prstGeom prst="rect">
            <a:avLst/>
          </a:prstGeom>
        </p:spPr>
      </p:pic>
      <p:pic>
        <p:nvPicPr>
          <p:cNvPr id="15" name="Slika 14">
            <a:extLst>
              <a:ext uri="{FF2B5EF4-FFF2-40B4-BE49-F238E27FC236}">
                <a16:creationId xmlns="" xmlns:a16="http://schemas.microsoft.com/office/drawing/2014/main" id="{ED72DEA4-6DE2-43AF-A8C7-6CC1DB1D286F}"/>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5960224" y="4669420"/>
            <a:ext cx="1649506" cy="1237130"/>
          </a:xfrm>
          <a:prstGeom prst="rect">
            <a:avLst/>
          </a:prstGeom>
        </p:spPr>
      </p:pic>
      <p:pic>
        <p:nvPicPr>
          <p:cNvPr id="17" name="Slika 16">
            <a:extLst>
              <a:ext uri="{FF2B5EF4-FFF2-40B4-BE49-F238E27FC236}">
                <a16:creationId xmlns="" xmlns:a16="http://schemas.microsoft.com/office/drawing/2014/main" id="{524FEC49-BE78-45B9-880A-E3FD95836993}"/>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670178" y="5287985"/>
            <a:ext cx="1657060" cy="1105259"/>
          </a:xfrm>
          <a:prstGeom prst="rect">
            <a:avLst/>
          </a:prstGeom>
        </p:spPr>
      </p:pic>
      <p:pic>
        <p:nvPicPr>
          <p:cNvPr id="19" name="Slika 18">
            <a:extLst>
              <a:ext uri="{FF2B5EF4-FFF2-40B4-BE49-F238E27FC236}">
                <a16:creationId xmlns="" xmlns:a16="http://schemas.microsoft.com/office/drawing/2014/main" id="{B762075C-8E27-4B03-9D54-9421F1F8483F}"/>
              </a:ext>
            </a:extLst>
          </p:cNvPr>
          <p:cNvPicPr>
            <a:picLocks noChangeAspect="1"/>
          </p:cNvPicPr>
          <p:nvPr/>
        </p:nvPicPr>
        <p:blipFill>
          <a:blip r:embed="rId9" cstate="print">
            <a:extLst>
              <a:ext uri="{28A0092B-C50C-407E-A947-70E740481C1C}">
                <a14:useLocalDpi xmlns:a14="http://schemas.microsoft.com/office/drawing/2010/main" val="0"/>
              </a:ext>
              <a:ext uri="{837473B0-CC2E-450A-ABE3-18F120FF3D39}">
                <a1611:picAttrSrcUrl xmlns="" xmlns:a1611="http://schemas.microsoft.com/office/drawing/2016/11/main" r:id="rId10"/>
              </a:ext>
            </a:extLst>
          </a:blip>
          <a:stretch>
            <a:fillRect/>
          </a:stretch>
        </p:blipFill>
        <p:spPr>
          <a:xfrm>
            <a:off x="7502439" y="430121"/>
            <a:ext cx="1492070" cy="1989425"/>
          </a:xfrm>
          <a:prstGeom prst="rect">
            <a:avLst/>
          </a:prstGeom>
        </p:spPr>
      </p:pic>
    </p:spTree>
    <p:extLst>
      <p:ext uri="{BB962C8B-B14F-4D97-AF65-F5344CB8AC3E}">
        <p14:creationId xmlns:p14="http://schemas.microsoft.com/office/powerpoint/2010/main" val="878449631"/>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additive="base">
                                        <p:cTn id="2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 xmlns:a16="http://schemas.microsoft.com/office/drawing/2014/main" id="{53090432-48F3-425E-A1F7-D7F4E20B3C63}"/>
              </a:ext>
            </a:extLst>
          </p:cNvPr>
          <p:cNvSpPr>
            <a:spLocks noGrp="1"/>
          </p:cNvSpPr>
          <p:nvPr>
            <p:ph type="title"/>
          </p:nvPr>
        </p:nvSpPr>
        <p:spPr>
          <a:xfrm>
            <a:off x="1066800" y="578048"/>
            <a:ext cx="10058400" cy="1121660"/>
          </a:xfrm>
        </p:spPr>
        <p:txBody>
          <a:bodyPr>
            <a:normAutofit/>
          </a:bodyPr>
          <a:lstStyle/>
          <a:p>
            <a:r>
              <a:rPr lang="hr-HR" sz="3200" b="1" cap="all" spc="-100" dirty="0">
                <a:solidFill>
                  <a:srgbClr val="C00000"/>
                </a:solidFill>
                <a:latin typeface="Kristen ITC" panose="03050502040202030202" pitchFamily="66" charset="0"/>
                <a:cs typeface="Calibri" panose="020F0502020204030204" pitchFamily="34" charset="0"/>
              </a:rPr>
              <a:t>Upute  za  aktivnosti</a:t>
            </a:r>
          </a:p>
        </p:txBody>
      </p:sp>
      <p:sp>
        <p:nvSpPr>
          <p:cNvPr id="3" name="Rezervirano mjesto sadržaja 2">
            <a:extLst>
              <a:ext uri="{FF2B5EF4-FFF2-40B4-BE49-F238E27FC236}">
                <a16:creationId xmlns="" xmlns:a16="http://schemas.microsoft.com/office/drawing/2014/main" id="{D11342B5-6662-498A-9409-4CF7FEBABD02}"/>
              </a:ext>
            </a:extLst>
          </p:cNvPr>
          <p:cNvSpPr>
            <a:spLocks noGrp="1"/>
          </p:cNvSpPr>
          <p:nvPr>
            <p:ph idx="1"/>
          </p:nvPr>
        </p:nvSpPr>
        <p:spPr>
          <a:xfrm>
            <a:off x="1066800" y="1495313"/>
            <a:ext cx="10058400" cy="4539727"/>
          </a:xfrm>
        </p:spPr>
        <p:txBody>
          <a:bodyPr>
            <a:normAutofit fontScale="85000" lnSpcReduction="10000"/>
          </a:bodyPr>
          <a:lstStyle/>
          <a:p>
            <a:pPr>
              <a:lnSpc>
                <a:spcPct val="107000"/>
              </a:lnSpc>
              <a:spcAft>
                <a:spcPts val="800"/>
              </a:spcAft>
            </a:pPr>
            <a:r>
              <a:rPr lang="hr-HR" sz="1800" b="1" dirty="0">
                <a:solidFill>
                  <a:srgbClr val="181717"/>
                </a:solidFill>
                <a:effectLst/>
                <a:latin typeface="Calibri" panose="020F0502020204030204" pitchFamily="34" charset="0"/>
                <a:ea typeface="Calibri" panose="020F0502020204030204" pitchFamily="34" charset="0"/>
                <a:cs typeface="Calibri" panose="020F0502020204030204" pitchFamily="34" charset="0"/>
              </a:rPr>
              <a:t> </a:t>
            </a:r>
            <a:r>
              <a:rPr lang="hr-HR" sz="2600" b="1" dirty="0">
                <a:solidFill>
                  <a:srgbClr val="C00000"/>
                </a:solidFill>
                <a:ea typeface="Calibri" panose="020F0502020204030204" pitchFamily="34" charset="0"/>
                <a:cs typeface="Calibri" panose="020F0502020204030204" pitchFamily="34" charset="0"/>
              </a:rPr>
              <a:t>p</a:t>
            </a:r>
            <a:r>
              <a:rPr lang="hr-HR" sz="2600" b="1" dirty="0">
                <a:solidFill>
                  <a:srgbClr val="C00000"/>
                </a:solidFill>
                <a:effectLst/>
                <a:ea typeface="Calibri" panose="020F0502020204030204" pitchFamily="34" charset="0"/>
                <a:cs typeface="Calibri" panose="020F0502020204030204" pitchFamily="34" charset="0"/>
              </a:rPr>
              <a:t>utovanje vremeplovom pokrećete na zadnjem </a:t>
            </a:r>
            <a:r>
              <a:rPr lang="hr-HR" sz="2600" b="1" dirty="0" smtClean="0">
                <a:solidFill>
                  <a:srgbClr val="C00000"/>
                </a:solidFill>
                <a:effectLst/>
                <a:ea typeface="Calibri" panose="020F0502020204030204" pitchFamily="34" charset="0"/>
                <a:cs typeface="Calibri" panose="020F0502020204030204" pitchFamily="34" charset="0"/>
              </a:rPr>
              <a:t>slajdu tako da</a:t>
            </a:r>
            <a:br>
              <a:rPr lang="hr-HR" sz="2600" b="1" dirty="0" smtClean="0">
                <a:solidFill>
                  <a:srgbClr val="C00000"/>
                </a:solidFill>
                <a:effectLst/>
                <a:ea typeface="Calibri" panose="020F0502020204030204" pitchFamily="34" charset="0"/>
                <a:cs typeface="Calibri" panose="020F0502020204030204" pitchFamily="34" charset="0"/>
              </a:rPr>
            </a:br>
            <a:r>
              <a:rPr lang="hr-HR" sz="2600" b="1" dirty="0" smtClean="0">
                <a:solidFill>
                  <a:srgbClr val="C00000"/>
                </a:solidFill>
                <a:effectLst/>
                <a:ea typeface="Calibri" panose="020F0502020204030204" pitchFamily="34" charset="0"/>
                <a:cs typeface="Calibri" panose="020F0502020204030204" pitchFamily="34" charset="0"/>
              </a:rPr>
              <a:t> odaberete kategoriju u kojoj rješavate ( 5.-6. r ili 7.-8. r)</a:t>
            </a:r>
            <a:endParaRPr lang="hr-HR" sz="1800" dirty="0">
              <a:effectLst/>
              <a:ea typeface="Calibri" panose="020F0502020204030204" pitchFamily="34" charset="0"/>
              <a:cs typeface="Times New Roman" panose="02020603050405020304" pitchFamily="18" charset="0"/>
            </a:endParaRPr>
          </a:p>
          <a:p>
            <a:pPr>
              <a:lnSpc>
                <a:spcPct val="107000"/>
              </a:lnSpc>
              <a:spcAft>
                <a:spcPts val="800"/>
              </a:spcAft>
            </a:pPr>
            <a:r>
              <a:rPr lang="hr-HR" sz="1800" b="1" dirty="0">
                <a:solidFill>
                  <a:srgbClr val="181717"/>
                </a:solidFill>
                <a:effectLst/>
                <a:ea typeface="Calibri" panose="020F0502020204030204" pitchFamily="34" charset="0"/>
                <a:cs typeface="Calibri" panose="020F0502020204030204" pitchFamily="34" charset="0"/>
              </a:rPr>
              <a:t> U prezentaciji kroz koju putujete su interaktivni elementi koji vas vode </a:t>
            </a:r>
            <a:r>
              <a:rPr lang="hr-HR" b="1" dirty="0">
                <a:solidFill>
                  <a:srgbClr val="181717"/>
                </a:solidFill>
                <a:ea typeface="Calibri" panose="020F0502020204030204" pitchFamily="34" charset="0"/>
                <a:cs typeface="Calibri" panose="020F0502020204030204" pitchFamily="34" charset="0"/>
              </a:rPr>
              <a:t>na razne izazove.</a:t>
            </a:r>
            <a:endParaRPr lang="hr-HR" sz="1800" dirty="0">
              <a:effectLst/>
              <a:ea typeface="Calibri" panose="020F0502020204030204" pitchFamily="34" charset="0"/>
              <a:cs typeface="Times New Roman" panose="02020603050405020304" pitchFamily="18" charset="0"/>
            </a:endParaRPr>
          </a:p>
          <a:p>
            <a:pPr>
              <a:lnSpc>
                <a:spcPct val="107000"/>
              </a:lnSpc>
              <a:spcAft>
                <a:spcPts val="800"/>
              </a:spcAft>
            </a:pPr>
            <a:r>
              <a:rPr lang="hr-HR" sz="1800" b="1" dirty="0">
                <a:solidFill>
                  <a:srgbClr val="181717"/>
                </a:solidFill>
                <a:effectLst/>
                <a:ea typeface="Calibri" panose="020F0502020204030204" pitchFamily="34" charset="0"/>
                <a:cs typeface="Calibri" panose="020F0502020204030204" pitchFamily="34" charset="0"/>
              </a:rPr>
              <a:t>Kada otvorite link s igrama otvara vam se novi prozor na računalu. Nakon završetka svake igre morate se vratiti u prozor s prezentacijom ( pazite da ga ne zatvorite jer ćete morati krenuti iz početka).</a:t>
            </a:r>
          </a:p>
          <a:p>
            <a:pPr>
              <a:lnSpc>
                <a:spcPct val="107000"/>
              </a:lnSpc>
              <a:spcAft>
                <a:spcPts val="800"/>
              </a:spcAft>
            </a:pPr>
            <a:r>
              <a:rPr lang="hr-HR" sz="1800" b="1" dirty="0">
                <a:solidFill>
                  <a:srgbClr val="181717"/>
                </a:solidFill>
                <a:effectLst/>
                <a:ea typeface="Calibri" panose="020F0502020204030204" pitchFamily="34" charset="0"/>
                <a:cs typeface="Calibri" panose="020F0502020204030204" pitchFamily="34" charset="0"/>
              </a:rPr>
              <a:t>Ukoliko iziđete iz prezentacije ili ne želite riješiti sve izazove odjednom, bitno je da zapamtite odgovore na ključna pitanja do one destinacije do koje ste došli. Nakon novog pokretanja prezentacije, dovoljno je točno odgovoriti na pitanja iz prijeđenih destinacija i možete nastaviti s novim izazovima.</a:t>
            </a:r>
          </a:p>
          <a:p>
            <a:pPr>
              <a:lnSpc>
                <a:spcPct val="107000"/>
              </a:lnSpc>
              <a:spcAft>
                <a:spcPts val="800"/>
              </a:spcAft>
            </a:pPr>
            <a:r>
              <a:rPr lang="hr-HR" sz="1800" b="1" dirty="0">
                <a:solidFill>
                  <a:srgbClr val="181717"/>
                </a:solidFill>
                <a:effectLst/>
                <a:ea typeface="Calibri" panose="020F0502020204030204" pitchFamily="34" charset="0"/>
                <a:cs typeface="Calibri" panose="020F0502020204030204" pitchFamily="34" charset="0"/>
              </a:rPr>
              <a:t>Svi vaši rezultati ostaju „zapamćeni”.</a:t>
            </a:r>
          </a:p>
          <a:p>
            <a:pPr>
              <a:lnSpc>
                <a:spcPct val="107000"/>
              </a:lnSpc>
              <a:spcAft>
                <a:spcPts val="800"/>
              </a:spcAft>
            </a:pPr>
            <a:r>
              <a:rPr lang="hr-HR" b="1" dirty="0">
                <a:solidFill>
                  <a:srgbClr val="181717"/>
                </a:solidFill>
                <a:ea typeface="Calibri" panose="020F0502020204030204" pitchFamily="34" charset="0"/>
                <a:cs typeface="Calibri" panose="020F0502020204030204" pitchFamily="34" charset="0"/>
              </a:rPr>
              <a:t>Na sljedećem slajdu </a:t>
            </a:r>
            <a:r>
              <a:rPr lang="hr-HR" sz="1800" b="1" dirty="0">
                <a:solidFill>
                  <a:srgbClr val="181717"/>
                </a:solidFill>
                <a:effectLst/>
                <a:ea typeface="Calibri" panose="020F0502020204030204" pitchFamily="34" charset="0"/>
                <a:cs typeface="Calibri" panose="020F0502020204030204" pitchFamily="34" charset="0"/>
              </a:rPr>
              <a:t>nalaze vam se linkovi za rang liste koje objedinjuju rezultate svih sudionika za svaku igricu pojedinačno.</a:t>
            </a:r>
          </a:p>
          <a:p>
            <a:pPr>
              <a:lnSpc>
                <a:spcPct val="107000"/>
              </a:lnSpc>
              <a:spcAft>
                <a:spcPts val="800"/>
              </a:spcAft>
            </a:pPr>
            <a:r>
              <a:rPr lang="hr-HR" b="1" dirty="0">
                <a:solidFill>
                  <a:srgbClr val="C00000"/>
                </a:solidFill>
                <a:ea typeface="Calibri" panose="020F0502020204030204" pitchFamily="34" charset="0"/>
                <a:cs typeface="Calibri" panose="020F0502020204030204" pitchFamily="34" charset="0"/>
              </a:rPr>
              <a:t>Preporuka: </a:t>
            </a:r>
            <a:r>
              <a:rPr lang="hr-HR" b="1" dirty="0">
                <a:solidFill>
                  <a:srgbClr val="181717"/>
                </a:solidFill>
                <a:ea typeface="Calibri" panose="020F0502020204030204" pitchFamily="34" charset="0"/>
                <a:cs typeface="Calibri" panose="020F0502020204030204" pitchFamily="34" charset="0"/>
              </a:rPr>
              <a:t>igre igrajte na računalu ili laptopu, na mobitelima i tabletima možda neće uvijek sve dobro raditi.</a:t>
            </a:r>
            <a:endParaRPr lang="hr-HR" dirty="0">
              <a:ea typeface="Calibri" panose="020F0502020204030204" pitchFamily="34" charset="0"/>
              <a:cs typeface="Times New Roman" panose="02020603050405020304" pitchFamily="18" charset="0"/>
            </a:endParaRPr>
          </a:p>
          <a:p>
            <a:pPr>
              <a:lnSpc>
                <a:spcPct val="107000"/>
              </a:lnSpc>
              <a:spcAft>
                <a:spcPts val="800"/>
              </a:spcAft>
            </a:pPr>
            <a:endParaRPr lang="hr-HR" sz="1800" dirty="0">
              <a:effectLst/>
              <a:ea typeface="Calibri" panose="020F0502020204030204" pitchFamily="34" charset="0"/>
              <a:cs typeface="Times New Roman" panose="02020603050405020304" pitchFamily="18" charset="0"/>
            </a:endParaRPr>
          </a:p>
          <a:p>
            <a:pPr>
              <a:lnSpc>
                <a:spcPct val="107000"/>
              </a:lnSpc>
              <a:spcAft>
                <a:spcPts val="800"/>
              </a:spcAft>
            </a:pPr>
            <a:endParaRPr lang="hr-HR"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hr-HR"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hr-HR" dirty="0"/>
          </a:p>
        </p:txBody>
      </p:sp>
      <p:pic>
        <p:nvPicPr>
          <p:cNvPr id="5" name="Slika 4">
            <a:extLst>
              <a:ext uri="{FF2B5EF4-FFF2-40B4-BE49-F238E27FC236}">
                <a16:creationId xmlns="" xmlns:a16="http://schemas.microsoft.com/office/drawing/2014/main" id="{4E933C13-1077-449A-AB9C-98B61F6CBDD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88801" y="578048"/>
            <a:ext cx="1642184" cy="1664276"/>
          </a:xfrm>
          <a:prstGeom prst="rect">
            <a:avLst/>
          </a:prstGeom>
        </p:spPr>
      </p:pic>
    </p:spTree>
    <p:extLst>
      <p:ext uri="{BB962C8B-B14F-4D97-AF65-F5344CB8AC3E}">
        <p14:creationId xmlns:p14="http://schemas.microsoft.com/office/powerpoint/2010/main" val="2659153020"/>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additive="base">
                                        <p:cTn id="2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additive="base">
                                        <p:cTn id="2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xmlns="" id="{53090432-48F3-425E-A1F7-D7F4E20B3C63}"/>
              </a:ext>
            </a:extLst>
          </p:cNvPr>
          <p:cNvSpPr>
            <a:spLocks noGrp="1"/>
          </p:cNvSpPr>
          <p:nvPr>
            <p:ph type="title"/>
          </p:nvPr>
        </p:nvSpPr>
        <p:spPr>
          <a:xfrm>
            <a:off x="2798782" y="298350"/>
            <a:ext cx="7968278" cy="906507"/>
          </a:xfrm>
        </p:spPr>
        <p:txBody>
          <a:bodyPr>
            <a:normAutofit/>
          </a:bodyPr>
          <a:lstStyle/>
          <a:p>
            <a:r>
              <a:rPr lang="hr-HR" sz="2400" b="1" cap="all" spc="-100" dirty="0">
                <a:solidFill>
                  <a:srgbClr val="C00000"/>
                </a:solidFill>
                <a:latin typeface="Kristen ITC" panose="03050502040202030202" pitchFamily="66" charset="0"/>
                <a:cs typeface="Calibri" panose="020F0502020204030204" pitchFamily="34" charset="0"/>
              </a:rPr>
              <a:t>Linkovi na rang liste </a:t>
            </a:r>
            <a:r>
              <a:rPr lang="hr-HR" sz="2400" b="1" cap="all" spc="-100" dirty="0" smtClean="0">
                <a:solidFill>
                  <a:srgbClr val="C00000"/>
                </a:solidFill>
                <a:latin typeface="Kristen ITC" panose="03050502040202030202" pitchFamily="66" charset="0"/>
                <a:cs typeface="Calibri" panose="020F0502020204030204" pitchFamily="34" charset="0"/>
              </a:rPr>
              <a:t>igrica  5.  </a:t>
            </a:r>
            <a:r>
              <a:rPr lang="hr-HR" sz="2400" b="1" spc="-100" dirty="0" smtClean="0">
                <a:solidFill>
                  <a:srgbClr val="C00000"/>
                </a:solidFill>
                <a:latin typeface="Kristen ITC" panose="03050502040202030202" pitchFamily="66" charset="0"/>
                <a:cs typeface="Calibri" panose="020F0502020204030204" pitchFamily="34" charset="0"/>
              </a:rPr>
              <a:t>i</a:t>
            </a:r>
            <a:r>
              <a:rPr lang="hr-HR" sz="2400" b="1" cap="all" spc="-100" dirty="0" smtClean="0">
                <a:solidFill>
                  <a:srgbClr val="C00000"/>
                </a:solidFill>
                <a:latin typeface="Kristen ITC" panose="03050502040202030202" pitchFamily="66" charset="0"/>
                <a:cs typeface="Calibri" panose="020F0502020204030204" pitchFamily="34" charset="0"/>
              </a:rPr>
              <a:t>  6. razred</a:t>
            </a:r>
            <a:endParaRPr lang="hr-HR" sz="2400" b="1" cap="all" spc="-100" dirty="0">
              <a:solidFill>
                <a:srgbClr val="C00000"/>
              </a:solidFill>
              <a:latin typeface="Kristen ITC" panose="03050502040202030202" pitchFamily="66" charset="0"/>
              <a:cs typeface="Calibri" panose="020F0502020204030204" pitchFamily="34" charset="0"/>
            </a:endParaRPr>
          </a:p>
        </p:txBody>
      </p:sp>
      <p:sp>
        <p:nvSpPr>
          <p:cNvPr id="3" name="Rezervirano mjesto sadržaja 2">
            <a:extLst>
              <a:ext uri="{FF2B5EF4-FFF2-40B4-BE49-F238E27FC236}">
                <a16:creationId xmlns:a16="http://schemas.microsoft.com/office/drawing/2014/main" xmlns="" id="{D11342B5-6662-498A-9409-4CF7FEBABD02}"/>
              </a:ext>
            </a:extLst>
          </p:cNvPr>
          <p:cNvSpPr>
            <a:spLocks noGrp="1"/>
          </p:cNvSpPr>
          <p:nvPr>
            <p:ph sz="half" idx="1"/>
          </p:nvPr>
        </p:nvSpPr>
        <p:spPr>
          <a:xfrm>
            <a:off x="1066800" y="1204857"/>
            <a:ext cx="4754880" cy="4647304"/>
          </a:xfrm>
        </p:spPr>
        <p:txBody>
          <a:bodyPr>
            <a:normAutofit fontScale="85000" lnSpcReduction="20000"/>
          </a:bodyPr>
          <a:lstStyle/>
          <a:p>
            <a:pPr marL="0" indent="0">
              <a:lnSpc>
                <a:spcPct val="107000"/>
              </a:lnSpc>
              <a:spcAft>
                <a:spcPts val="800"/>
              </a:spcAft>
              <a:buNone/>
            </a:pPr>
            <a:r>
              <a:rPr lang="hr-HR" sz="1800" b="1" dirty="0">
                <a:solidFill>
                  <a:srgbClr val="C00000"/>
                </a:solidFill>
                <a:effectLst/>
                <a:latin typeface="Calibri" panose="020F0502020204030204" pitchFamily="34" charset="0"/>
                <a:ea typeface="Calibri" panose="020F0502020204030204" pitchFamily="34" charset="0"/>
                <a:cs typeface="Calibri" panose="020F0502020204030204" pitchFamily="34" charset="0"/>
              </a:rPr>
              <a:t>UVODNA IGRA</a:t>
            </a:r>
          </a:p>
          <a:p>
            <a:pPr>
              <a:lnSpc>
                <a:spcPct val="107000"/>
              </a:lnSpc>
              <a:spcAft>
                <a:spcPts val="800"/>
              </a:spcAft>
            </a:pPr>
            <a:r>
              <a:rPr lang="hr-HR" sz="1800" b="1" dirty="0">
                <a:solidFill>
                  <a:srgbClr val="181717"/>
                </a:solidFill>
                <a:effectLst/>
                <a:latin typeface="Calibri" panose="020F0502020204030204" pitchFamily="34" charset="0"/>
                <a:ea typeface="Calibri" panose="020F0502020204030204" pitchFamily="34" charset="0"/>
                <a:cs typeface="Calibri" panose="020F0502020204030204" pitchFamily="34" charset="0"/>
              </a:rPr>
              <a:t> </a:t>
            </a:r>
            <a:r>
              <a:rPr lang="hr-HR" sz="18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xmlns="" val="tx"/>
                    </a:ext>
                  </a:extLst>
                </a:hlinkClick>
              </a:rPr>
              <a:t>Geometrijska </a:t>
            </a:r>
            <a:r>
              <a:rPr lang="hr-HR" sz="1800" b="1" dirty="0" err="1">
                <a:solidFill>
                  <a:srgbClr val="0070C0"/>
                </a:solidFill>
                <a:effectLst/>
                <a:latin typeface="Calibri" panose="020F0502020204030204" pitchFamily="34" charset="0"/>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xmlns="" val="tx"/>
                    </a:ext>
                  </a:extLst>
                </a:hlinkClick>
              </a:rPr>
              <a:t>osmosmjerka</a:t>
            </a:r>
            <a:endParaRPr lang="hr-HR" sz="18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hr-HR"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EGIPAT</a:t>
            </a:r>
          </a:p>
          <a:p>
            <a:pPr>
              <a:lnSpc>
                <a:spcPct val="107000"/>
              </a:lnSpc>
              <a:spcAft>
                <a:spcPts val="800"/>
              </a:spcAft>
            </a:pPr>
            <a:r>
              <a:rPr lang="hr-HR" sz="18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xmlns="" val="tx"/>
                    </a:ext>
                  </a:extLst>
                </a:hlinkClick>
              </a:rPr>
              <a:t>Asocijacije u slikama</a:t>
            </a:r>
            <a:endParaRPr lang="hr-HR" sz="18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hr-HR" sz="18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hlinkClick r:id="rId4">
                  <a:extLst>
                    <a:ext uri="{A12FA001-AC4F-418D-AE19-62706E023703}">
                      <ahyp:hlinkClr xmlns:ahyp="http://schemas.microsoft.com/office/drawing/2018/hyperlinkcolor" xmlns="" val="tx"/>
                    </a:ext>
                  </a:extLst>
                </a:hlinkClick>
              </a:rPr>
              <a:t>Dešifriraj egipatske brojeve</a:t>
            </a:r>
            <a:endParaRPr lang="hr-HR" sz="18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hr-HR" b="1" dirty="0">
                <a:solidFill>
                  <a:srgbClr val="C00000"/>
                </a:solidFill>
                <a:latin typeface="Calibri" panose="020F0502020204030204" pitchFamily="34" charset="0"/>
                <a:ea typeface="Calibri" panose="020F0502020204030204" pitchFamily="34" charset="0"/>
                <a:cs typeface="Times New Roman" panose="02020603050405020304" pitchFamily="18" charset="0"/>
              </a:rPr>
              <a:t>KINA</a:t>
            </a:r>
          </a:p>
          <a:p>
            <a:pPr>
              <a:lnSpc>
                <a:spcPct val="107000"/>
              </a:lnSpc>
              <a:spcAft>
                <a:spcPts val="800"/>
              </a:spcAft>
            </a:pPr>
            <a:r>
              <a:rPr lang="hr-HR" b="1" dirty="0">
                <a:solidFill>
                  <a:srgbClr val="0070C0"/>
                </a:solidFill>
                <a:latin typeface="Calibri" panose="020F0502020204030204" pitchFamily="34" charset="0"/>
                <a:ea typeface="Calibri" panose="020F0502020204030204" pitchFamily="34" charset="0"/>
                <a:cs typeface="Times New Roman" panose="02020603050405020304" pitchFamily="18" charset="0"/>
                <a:hlinkClick r:id="rId5">
                  <a:extLst>
                    <a:ext uri="{A12FA001-AC4F-418D-AE19-62706E023703}">
                      <ahyp:hlinkClr xmlns:ahyp="http://schemas.microsoft.com/office/drawing/2018/hyperlinkcolor" xmlns="" val="tx"/>
                    </a:ext>
                  </a:extLst>
                </a:hlinkClick>
              </a:rPr>
              <a:t>Upoznaj Kinu</a:t>
            </a:r>
            <a:endParaRPr lang="hr-HR" b="1" dirty="0">
              <a:solidFill>
                <a:srgbClr val="0070C0"/>
              </a:solidFill>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hr-HR" b="1" dirty="0">
                <a:solidFill>
                  <a:srgbClr val="0070C0"/>
                </a:solidFill>
                <a:latin typeface="Calibri" panose="020F0502020204030204" pitchFamily="34" charset="0"/>
                <a:ea typeface="Calibri" panose="020F0502020204030204" pitchFamily="34" charset="0"/>
                <a:cs typeface="Times New Roman" panose="02020603050405020304" pitchFamily="18" charset="0"/>
                <a:hlinkClick r:id="rId6">
                  <a:extLst>
                    <a:ext uri="{A12FA001-AC4F-418D-AE19-62706E023703}">
                      <ahyp:hlinkClr xmlns:ahyp="http://schemas.microsoft.com/office/drawing/2018/hyperlinkcolor" xmlns="" val="tx"/>
                    </a:ext>
                  </a:extLst>
                </a:hlinkClick>
              </a:rPr>
              <a:t>Kineske metode liječenja</a:t>
            </a:r>
            <a:r>
              <a:rPr lang="hr-HR" sz="18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hlinkClick r:id="rId6">
                  <a:extLst>
                    <a:ext uri="{A12FA001-AC4F-418D-AE19-62706E023703}">
                      <ahyp:hlinkClr xmlns:ahyp="http://schemas.microsoft.com/office/drawing/2018/hyperlinkcolor" xmlns="" val="tx"/>
                    </a:ext>
                  </a:extLst>
                </a:hlinkClick>
              </a:rPr>
              <a:t> </a:t>
            </a:r>
            <a:r>
              <a:rPr lang="hr-HR" sz="18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hlinkClick r:id="rId6">
                  <a:extLst>
                    <a:ext uri="{A12FA001-AC4F-418D-AE19-62706E023703}">
                      <ahyp:hlinkClr xmlns:ahyp="http://schemas.microsoft.com/office/drawing/2018/hyperlinkcolor" xmlns="" val="tx"/>
                    </a:ext>
                  </a:extLst>
                </a:hlinkClick>
              </a:rPr>
              <a:t> </a:t>
            </a:r>
            <a:endParaRPr lang="hr-HR" sz="18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hr-HR" b="1" dirty="0">
                <a:solidFill>
                  <a:srgbClr val="C00000"/>
                </a:solidFill>
                <a:latin typeface="Calibri" panose="020F0502020204030204" pitchFamily="34" charset="0"/>
                <a:ea typeface="Calibri" panose="020F0502020204030204" pitchFamily="34" charset="0"/>
                <a:cs typeface="Times New Roman" panose="02020603050405020304" pitchFamily="18" charset="0"/>
              </a:rPr>
              <a:t>AUSTRALIJA</a:t>
            </a:r>
          </a:p>
          <a:p>
            <a:pPr>
              <a:lnSpc>
                <a:spcPct val="107000"/>
              </a:lnSpc>
              <a:spcAft>
                <a:spcPts val="800"/>
              </a:spcAft>
            </a:pPr>
            <a:r>
              <a:rPr lang="hr-HR" sz="18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hlinkClick r:id="rId7">
                  <a:extLst>
                    <a:ext uri="{A12FA001-AC4F-418D-AE19-62706E023703}">
                      <ahyp:hlinkClr xmlns:ahyp="http://schemas.microsoft.com/office/drawing/2018/hyperlinkcolor" xmlns="" val="tx"/>
                    </a:ext>
                  </a:extLst>
                </a:hlinkClick>
              </a:rPr>
              <a:t>Upoznaj Australiju </a:t>
            </a:r>
            <a:endParaRPr lang="hr-HR" sz="18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hr-HR" b="1" dirty="0">
                <a:solidFill>
                  <a:srgbClr val="0070C0"/>
                </a:solidFill>
                <a:latin typeface="Calibri" panose="020F0502020204030204" pitchFamily="34" charset="0"/>
                <a:ea typeface="Calibri" panose="020F0502020204030204" pitchFamily="34" charset="0"/>
                <a:cs typeface="Times New Roman" panose="02020603050405020304" pitchFamily="18" charset="0"/>
                <a:hlinkClick r:id="rId8">
                  <a:extLst>
                    <a:ext uri="{A12FA001-AC4F-418D-AE19-62706E023703}">
                      <ahyp:hlinkClr xmlns:ahyp="http://schemas.microsoft.com/office/drawing/2018/hyperlinkcolor" xmlns="" val="tx"/>
                    </a:ext>
                  </a:extLst>
                </a:hlinkClick>
              </a:rPr>
              <a:t>Ljekovite biljke Australije</a:t>
            </a:r>
            <a:r>
              <a:rPr lang="hr-HR" sz="18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hlinkClick r:id="rId8">
                  <a:extLst>
                    <a:ext uri="{A12FA001-AC4F-418D-AE19-62706E023703}">
                      <ahyp:hlinkClr xmlns:ahyp="http://schemas.microsoft.com/office/drawing/2018/hyperlinkcolor" xmlns="" val="tx"/>
                    </a:ext>
                  </a:extLst>
                </a:hlinkClick>
              </a:rPr>
              <a:t> </a:t>
            </a:r>
            <a:endParaRPr lang="hr-HR" sz="18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hr-HR"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hr-HR" dirty="0"/>
          </a:p>
        </p:txBody>
      </p:sp>
      <p:sp>
        <p:nvSpPr>
          <p:cNvPr id="4" name="Rezervirano mjesto sadržaja 3">
            <a:extLst>
              <a:ext uri="{FF2B5EF4-FFF2-40B4-BE49-F238E27FC236}">
                <a16:creationId xmlns:a16="http://schemas.microsoft.com/office/drawing/2014/main" xmlns="" id="{2E98B024-9575-40E4-ADE0-1C95E72D5717}"/>
              </a:ext>
            </a:extLst>
          </p:cNvPr>
          <p:cNvSpPr>
            <a:spLocks noGrp="1"/>
          </p:cNvSpPr>
          <p:nvPr>
            <p:ph sz="half" idx="2"/>
          </p:nvPr>
        </p:nvSpPr>
        <p:spPr>
          <a:xfrm>
            <a:off x="6370320" y="1430767"/>
            <a:ext cx="4754880" cy="4421393"/>
          </a:xfrm>
        </p:spPr>
        <p:txBody>
          <a:bodyPr>
            <a:normAutofit fontScale="85000" lnSpcReduction="20000"/>
          </a:bodyPr>
          <a:lstStyle/>
          <a:p>
            <a:pPr marL="0" indent="0">
              <a:buNone/>
            </a:pPr>
            <a:r>
              <a:rPr lang="hr-HR" sz="1700" b="1" dirty="0">
                <a:solidFill>
                  <a:srgbClr val="C00000"/>
                </a:solidFill>
                <a:latin typeface="Calibri" panose="020F0502020204030204" pitchFamily="34" charset="0"/>
                <a:cs typeface="Times New Roman" panose="02020603050405020304" pitchFamily="18" charset="0"/>
              </a:rPr>
              <a:t>MEKSIKO</a:t>
            </a:r>
          </a:p>
          <a:p>
            <a:r>
              <a:rPr lang="hr-HR" sz="1800" b="1" dirty="0">
                <a:solidFill>
                  <a:srgbClr val="0070C0"/>
                </a:solidFill>
                <a:effectLst/>
                <a:latin typeface="Calibri" panose="020F0502020204030204" pitchFamily="34" charset="0"/>
                <a:ea typeface="Calibri" panose="020F0502020204030204" pitchFamily="34" charset="0"/>
                <a:hlinkClick r:id="rId9">
                  <a:extLst>
                    <a:ext uri="{A12FA001-AC4F-418D-AE19-62706E023703}">
                      <ahyp:hlinkClr xmlns:ahyp="http://schemas.microsoft.com/office/drawing/2018/hyperlinkcolor" xmlns="" val="tx"/>
                    </a:ext>
                  </a:extLst>
                </a:hlinkClick>
              </a:rPr>
              <a:t>Upoznaj Maje</a:t>
            </a:r>
            <a:endParaRPr lang="hr-HR" sz="1800" b="1" dirty="0">
              <a:solidFill>
                <a:srgbClr val="0070C0"/>
              </a:solidFill>
              <a:effectLst/>
              <a:latin typeface="Calibri" panose="020F0502020204030204" pitchFamily="34" charset="0"/>
              <a:ea typeface="Calibri" panose="020F0502020204030204" pitchFamily="34" charset="0"/>
            </a:endParaRPr>
          </a:p>
          <a:p>
            <a:r>
              <a:rPr lang="hr-HR" sz="1800" b="1" dirty="0">
                <a:solidFill>
                  <a:srgbClr val="0070C0"/>
                </a:solidFill>
                <a:effectLst/>
                <a:latin typeface="Calibri" panose="020F0502020204030204" pitchFamily="34" charset="0"/>
                <a:ea typeface="Calibri" panose="020F0502020204030204" pitchFamily="34" charset="0"/>
                <a:hlinkClick r:id="rId10">
                  <a:extLst>
                    <a:ext uri="{A12FA001-AC4F-418D-AE19-62706E023703}">
                      <ahyp:hlinkClr xmlns:ahyp="http://schemas.microsoft.com/office/drawing/2018/hyperlinkcolor" xmlns="" val="tx"/>
                    </a:ext>
                  </a:extLst>
                </a:hlinkClick>
              </a:rPr>
              <a:t>Majanski hijeroglifi</a:t>
            </a:r>
            <a:endParaRPr lang="hr-HR" sz="1800" b="1" dirty="0">
              <a:solidFill>
                <a:srgbClr val="0070C0"/>
              </a:solidFill>
              <a:effectLst/>
              <a:latin typeface="Calibri" panose="020F0502020204030204" pitchFamily="34" charset="0"/>
              <a:ea typeface="Calibri" panose="020F0502020204030204" pitchFamily="34" charset="0"/>
            </a:endParaRPr>
          </a:p>
          <a:p>
            <a:pPr marL="0" indent="0">
              <a:buNone/>
            </a:pPr>
            <a:endParaRPr lang="hr-HR" b="1" dirty="0">
              <a:solidFill>
                <a:srgbClr val="0070C0"/>
              </a:solidFill>
              <a:latin typeface="Calibri" panose="020F0502020204030204" pitchFamily="34" charset="0"/>
              <a:cs typeface="Times New Roman" panose="02020603050405020304" pitchFamily="18" charset="0"/>
            </a:endParaRPr>
          </a:p>
          <a:p>
            <a:pPr marL="0" indent="0">
              <a:buNone/>
            </a:pPr>
            <a:r>
              <a:rPr lang="hr-HR" sz="1700" b="1" dirty="0">
                <a:solidFill>
                  <a:srgbClr val="C00000"/>
                </a:solidFill>
                <a:latin typeface="Calibri" panose="020F0502020204030204" pitchFamily="34" charset="0"/>
                <a:cs typeface="Times New Roman" panose="02020603050405020304" pitchFamily="18" charset="0"/>
              </a:rPr>
              <a:t>SAD</a:t>
            </a:r>
          </a:p>
          <a:p>
            <a:r>
              <a:rPr lang="hr-HR" b="1" dirty="0">
                <a:solidFill>
                  <a:srgbClr val="0070C0"/>
                </a:solidFill>
                <a:latin typeface="Calibri" panose="020F0502020204030204" pitchFamily="34" charset="0"/>
                <a:ea typeface="Calibri" panose="020F0502020204030204" pitchFamily="34" charset="0"/>
                <a:cs typeface="Times New Roman" panose="02020603050405020304" pitchFamily="18" charset="0"/>
                <a:hlinkClick r:id="rId11">
                  <a:extLst>
                    <a:ext uri="{A12FA001-AC4F-418D-AE19-62706E023703}">
                      <ahyp:hlinkClr xmlns:ahyp="http://schemas.microsoft.com/office/drawing/2018/hyperlinkcolor" xmlns="" val="tx"/>
                    </a:ext>
                  </a:extLst>
                </a:hlinkClick>
              </a:rPr>
              <a:t>Plemena</a:t>
            </a:r>
            <a:r>
              <a:rPr lang="hr-HR" sz="18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hlinkClick r:id="rId11">
                  <a:extLst>
                    <a:ext uri="{A12FA001-AC4F-418D-AE19-62706E023703}">
                      <ahyp:hlinkClr xmlns:ahyp="http://schemas.microsoft.com/office/drawing/2018/hyperlinkcolor" xmlns="" val="tx"/>
                    </a:ext>
                  </a:extLst>
                </a:hlinkClick>
              </a:rPr>
              <a:t> Sjeverne Amerike</a:t>
            </a:r>
            <a:endParaRPr lang="hr-HR" sz="18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p>
            <a:r>
              <a:rPr lang="hr-HR" b="1" dirty="0">
                <a:solidFill>
                  <a:srgbClr val="0070C0"/>
                </a:solidFill>
                <a:latin typeface="Calibri" panose="020F0502020204030204" pitchFamily="34" charset="0"/>
                <a:cs typeface="Times New Roman" panose="02020603050405020304" pitchFamily="18" charset="0"/>
                <a:hlinkClick r:id="rId12">
                  <a:extLst>
                    <a:ext uri="{A12FA001-AC4F-418D-AE19-62706E023703}">
                      <ahyp:hlinkClr xmlns:ahyp="http://schemas.microsoft.com/office/drawing/2018/hyperlinkcolor" xmlns="" val="tx"/>
                    </a:ext>
                  </a:extLst>
                </a:hlinkClick>
              </a:rPr>
              <a:t>Indijanske metode liječenja</a:t>
            </a:r>
            <a:endParaRPr lang="hr-HR" b="1" dirty="0">
              <a:solidFill>
                <a:srgbClr val="0070C0"/>
              </a:solidFill>
              <a:latin typeface="Calibri" panose="020F0502020204030204" pitchFamily="34" charset="0"/>
              <a:cs typeface="Times New Roman" panose="02020603050405020304" pitchFamily="18" charset="0"/>
            </a:endParaRPr>
          </a:p>
          <a:p>
            <a:pPr marL="0" indent="0">
              <a:buNone/>
            </a:pPr>
            <a:endParaRPr lang="hr-HR" sz="1700" b="1" dirty="0">
              <a:solidFill>
                <a:srgbClr val="C00000"/>
              </a:solidFill>
              <a:latin typeface="Calibri" panose="020F0502020204030204" pitchFamily="34" charset="0"/>
              <a:cs typeface="Times New Roman" panose="02020603050405020304" pitchFamily="18" charset="0"/>
            </a:endParaRPr>
          </a:p>
          <a:p>
            <a:pPr marL="0" indent="0">
              <a:buNone/>
            </a:pPr>
            <a:r>
              <a:rPr lang="hr-HR" sz="1700" b="1" dirty="0">
                <a:solidFill>
                  <a:srgbClr val="C00000"/>
                </a:solidFill>
                <a:latin typeface="Calibri" panose="020F0502020204030204" pitchFamily="34" charset="0"/>
                <a:cs typeface="Times New Roman" panose="02020603050405020304" pitchFamily="18" charset="0"/>
              </a:rPr>
              <a:t>GRČKA</a:t>
            </a:r>
          </a:p>
          <a:p>
            <a:r>
              <a:rPr lang="hr-HR" sz="1800" b="1" dirty="0">
                <a:solidFill>
                  <a:srgbClr val="0070C0"/>
                </a:solidFill>
                <a:effectLst/>
                <a:latin typeface="Calibri" panose="020F0502020204030204" pitchFamily="34" charset="0"/>
                <a:ea typeface="Calibri" panose="020F0502020204030204" pitchFamily="34" charset="0"/>
                <a:hlinkClick r:id="rId13">
                  <a:extLst>
                    <a:ext uri="{A12FA001-AC4F-418D-AE19-62706E023703}">
                      <ahyp:hlinkClr xmlns:ahyp="http://schemas.microsoft.com/office/drawing/2018/hyperlinkcolor" xmlns="" val="tx"/>
                    </a:ext>
                  </a:extLst>
                </a:hlinkClick>
              </a:rPr>
              <a:t>Vremeplov u labirintu</a:t>
            </a:r>
            <a:endParaRPr lang="hr-HR" sz="1800" b="1" dirty="0">
              <a:solidFill>
                <a:srgbClr val="0070C0"/>
              </a:solidFill>
              <a:effectLst/>
              <a:latin typeface="Calibri" panose="020F0502020204030204" pitchFamily="34" charset="0"/>
              <a:ea typeface="Calibri" panose="020F0502020204030204" pitchFamily="34" charset="0"/>
            </a:endParaRPr>
          </a:p>
          <a:p>
            <a:r>
              <a:rPr lang="hr-HR" b="1" dirty="0">
                <a:solidFill>
                  <a:srgbClr val="0070C0"/>
                </a:solidFill>
                <a:latin typeface="Calibri" panose="020F0502020204030204" pitchFamily="34" charset="0"/>
                <a:ea typeface="Calibri" panose="020F0502020204030204" pitchFamily="34" charset="0"/>
                <a:hlinkClick r:id="rId14">
                  <a:extLst>
                    <a:ext uri="{A12FA001-AC4F-418D-AE19-62706E023703}">
                      <ahyp:hlinkClr xmlns:ahyp="http://schemas.microsoft.com/office/drawing/2018/hyperlinkcolor" xmlns="" val="tx"/>
                    </a:ext>
                  </a:extLst>
                </a:hlinkClick>
              </a:rPr>
              <a:t>Ljekovite biljke Grčke</a:t>
            </a:r>
            <a:endParaRPr lang="hr-HR" sz="1800" b="1" dirty="0">
              <a:solidFill>
                <a:srgbClr val="0070C0"/>
              </a:solidFill>
              <a:effectLst/>
              <a:latin typeface="Calibri" panose="020F0502020204030204" pitchFamily="34" charset="0"/>
              <a:ea typeface="Calibri" panose="020F0502020204030204" pitchFamily="34" charset="0"/>
            </a:endParaRPr>
          </a:p>
          <a:p>
            <a:pPr marL="0" indent="0">
              <a:buNone/>
            </a:pPr>
            <a:r>
              <a:rPr lang="hr-HR" sz="1800" dirty="0">
                <a:solidFill>
                  <a:srgbClr val="0070C0"/>
                </a:solidFill>
                <a:effectLst/>
                <a:latin typeface="Calibri" panose="020F0502020204030204" pitchFamily="34" charset="0"/>
                <a:ea typeface="Calibri" panose="020F0502020204030204" pitchFamily="34" charset="0"/>
              </a:rPr>
              <a:t> </a:t>
            </a:r>
          </a:p>
          <a:p>
            <a:pPr marL="0" indent="0">
              <a:buNone/>
            </a:pPr>
            <a:r>
              <a:rPr lang="hr-HR" b="1" dirty="0">
                <a:solidFill>
                  <a:srgbClr val="C00000"/>
                </a:solidFill>
                <a:latin typeface="Calibri" panose="020F0502020204030204" pitchFamily="34" charset="0"/>
                <a:ea typeface="Calibri" panose="020F0502020204030204" pitchFamily="34" charset="0"/>
              </a:rPr>
              <a:t>HRVATSKA</a:t>
            </a:r>
          </a:p>
          <a:p>
            <a:r>
              <a:rPr lang="hr-HR" b="1" dirty="0">
                <a:solidFill>
                  <a:srgbClr val="0070C0"/>
                </a:solidFill>
                <a:latin typeface="Calibri" panose="020F0502020204030204" pitchFamily="34" charset="0"/>
                <a:ea typeface="Calibri" panose="020F0502020204030204" pitchFamily="34" charset="0"/>
                <a:hlinkClick r:id="rId15">
                  <a:extLst>
                    <a:ext uri="{A12FA001-AC4F-418D-AE19-62706E023703}">
                      <ahyp:hlinkClr xmlns:ahyp="http://schemas.microsoft.com/office/drawing/2018/hyperlinkcolor" xmlns="" val="tx"/>
                    </a:ext>
                  </a:extLst>
                </a:hlinkClick>
              </a:rPr>
              <a:t>Ljekovito bilje Hrvatske</a:t>
            </a:r>
            <a:endParaRPr lang="hr-HR" b="1" dirty="0">
              <a:solidFill>
                <a:srgbClr val="0070C0"/>
              </a:solidFill>
              <a:latin typeface="Calibri" panose="020F0502020204030204" pitchFamily="34" charset="0"/>
              <a:ea typeface="Calibri" panose="020F0502020204030204" pitchFamily="34" charset="0"/>
            </a:endParaRPr>
          </a:p>
          <a:p>
            <a:r>
              <a:rPr lang="hr-HR" b="1" dirty="0">
                <a:solidFill>
                  <a:srgbClr val="0070C0"/>
                </a:solidFill>
                <a:latin typeface="Calibri" panose="020F0502020204030204" pitchFamily="34" charset="0"/>
                <a:ea typeface="Calibri" panose="020F0502020204030204" pitchFamily="34" charset="0"/>
                <a:hlinkClick r:id="rId16">
                  <a:extLst>
                    <a:ext uri="{A12FA001-AC4F-418D-AE19-62706E023703}">
                      <ahyp:hlinkClr xmlns:ahyp="http://schemas.microsoft.com/office/drawing/2018/hyperlinkcolor" xmlns="" val="tx"/>
                    </a:ext>
                  </a:extLst>
                </a:hlinkClick>
              </a:rPr>
              <a:t>Anagram</a:t>
            </a:r>
            <a:endParaRPr lang="hr-HR" b="1" dirty="0">
              <a:solidFill>
                <a:srgbClr val="0070C0"/>
              </a:solidFill>
              <a:latin typeface="Calibri" panose="020F0502020204030204" pitchFamily="34" charset="0"/>
              <a:ea typeface="Calibri" panose="020F0502020204030204" pitchFamily="34" charset="0"/>
            </a:endParaRPr>
          </a:p>
          <a:p>
            <a:pPr marL="0" indent="0">
              <a:buNone/>
            </a:pPr>
            <a:endParaRPr lang="hr-HR" sz="1800" b="1" dirty="0">
              <a:solidFill>
                <a:srgbClr val="C00000"/>
              </a:solidFill>
              <a:effectLst/>
              <a:latin typeface="Calibri" panose="020F0502020204030204" pitchFamily="34" charset="0"/>
              <a:ea typeface="Calibri" panose="020F0502020204030204" pitchFamily="34" charset="0"/>
            </a:endParaRPr>
          </a:p>
          <a:p>
            <a:pPr marL="0" indent="0">
              <a:buNone/>
            </a:pPr>
            <a:endParaRPr lang="hr-HR" sz="1700" b="1" dirty="0">
              <a:solidFill>
                <a:srgbClr val="C00000"/>
              </a:solidFill>
              <a:latin typeface="Calibri" panose="020F0502020204030204" pitchFamily="34" charset="0"/>
              <a:cs typeface="Times New Roman" panose="02020603050405020304" pitchFamily="18" charset="0"/>
            </a:endParaRPr>
          </a:p>
          <a:p>
            <a:pPr marL="0" indent="0">
              <a:buNone/>
            </a:pPr>
            <a:endParaRPr lang="hr-HR" sz="1700" b="1" dirty="0">
              <a:solidFill>
                <a:srgbClr val="C00000"/>
              </a:solidFill>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024113277"/>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 xmlns:a16="http://schemas.microsoft.com/office/drawing/2014/main" id="{53090432-48F3-425E-A1F7-D7F4E20B3C63}"/>
              </a:ext>
            </a:extLst>
          </p:cNvPr>
          <p:cNvSpPr>
            <a:spLocks noGrp="1"/>
          </p:cNvSpPr>
          <p:nvPr>
            <p:ph type="title"/>
          </p:nvPr>
        </p:nvSpPr>
        <p:spPr>
          <a:xfrm>
            <a:off x="2798782" y="298350"/>
            <a:ext cx="8174018" cy="906507"/>
          </a:xfrm>
        </p:spPr>
        <p:txBody>
          <a:bodyPr>
            <a:normAutofit/>
          </a:bodyPr>
          <a:lstStyle/>
          <a:p>
            <a:r>
              <a:rPr lang="hr-HR" sz="2400" b="1" cap="all" spc="-100" dirty="0">
                <a:solidFill>
                  <a:srgbClr val="C00000"/>
                </a:solidFill>
                <a:latin typeface="Kristen ITC" panose="03050502040202030202" pitchFamily="66" charset="0"/>
                <a:cs typeface="Calibri" panose="020F0502020204030204" pitchFamily="34" charset="0"/>
              </a:rPr>
              <a:t>Linkovi na rang liste </a:t>
            </a:r>
            <a:r>
              <a:rPr lang="hr-HR" sz="2400" b="1" cap="all" spc="-100" dirty="0" smtClean="0">
                <a:solidFill>
                  <a:srgbClr val="C00000"/>
                </a:solidFill>
                <a:latin typeface="Kristen ITC" panose="03050502040202030202" pitchFamily="66" charset="0"/>
                <a:cs typeface="Calibri" panose="020F0502020204030204" pitchFamily="34" charset="0"/>
              </a:rPr>
              <a:t>igrica 7. </a:t>
            </a:r>
            <a:r>
              <a:rPr lang="hr-HR" sz="2400" b="1" spc="-100" dirty="0" smtClean="0">
                <a:solidFill>
                  <a:srgbClr val="C00000"/>
                </a:solidFill>
                <a:latin typeface="Kristen ITC" panose="03050502040202030202" pitchFamily="66" charset="0"/>
                <a:cs typeface="Calibri" panose="020F0502020204030204" pitchFamily="34" charset="0"/>
              </a:rPr>
              <a:t>i </a:t>
            </a:r>
            <a:r>
              <a:rPr lang="hr-HR" sz="2400" b="1" cap="all" spc="-100" dirty="0">
                <a:solidFill>
                  <a:srgbClr val="C00000"/>
                </a:solidFill>
                <a:latin typeface="Kristen ITC" panose="03050502040202030202" pitchFamily="66" charset="0"/>
                <a:cs typeface="Calibri" panose="020F0502020204030204" pitchFamily="34" charset="0"/>
              </a:rPr>
              <a:t> </a:t>
            </a:r>
            <a:r>
              <a:rPr lang="hr-HR" sz="2400" b="1" cap="all" spc="-100" dirty="0" smtClean="0">
                <a:solidFill>
                  <a:srgbClr val="C00000"/>
                </a:solidFill>
                <a:latin typeface="Kristen ITC" panose="03050502040202030202" pitchFamily="66" charset="0"/>
                <a:cs typeface="Calibri" panose="020F0502020204030204" pitchFamily="34" charset="0"/>
              </a:rPr>
              <a:t>8. razred</a:t>
            </a:r>
            <a:endParaRPr lang="hr-HR" sz="2400" b="1" cap="all" spc="-100" dirty="0">
              <a:solidFill>
                <a:srgbClr val="C00000"/>
              </a:solidFill>
              <a:latin typeface="Kristen ITC" panose="03050502040202030202" pitchFamily="66" charset="0"/>
              <a:cs typeface="Calibri" panose="020F0502020204030204" pitchFamily="34" charset="0"/>
            </a:endParaRPr>
          </a:p>
        </p:txBody>
      </p:sp>
      <p:sp>
        <p:nvSpPr>
          <p:cNvPr id="3" name="Rezervirano mjesto sadržaja 2">
            <a:extLst>
              <a:ext uri="{FF2B5EF4-FFF2-40B4-BE49-F238E27FC236}">
                <a16:creationId xmlns="" xmlns:a16="http://schemas.microsoft.com/office/drawing/2014/main" id="{D11342B5-6662-498A-9409-4CF7FEBABD02}"/>
              </a:ext>
            </a:extLst>
          </p:cNvPr>
          <p:cNvSpPr>
            <a:spLocks noGrp="1"/>
          </p:cNvSpPr>
          <p:nvPr>
            <p:ph sz="half" idx="1"/>
          </p:nvPr>
        </p:nvSpPr>
        <p:spPr>
          <a:xfrm>
            <a:off x="1066800" y="1204857"/>
            <a:ext cx="4754880" cy="4647304"/>
          </a:xfrm>
        </p:spPr>
        <p:txBody>
          <a:bodyPr>
            <a:normAutofit fontScale="85000" lnSpcReduction="20000"/>
          </a:bodyPr>
          <a:lstStyle/>
          <a:p>
            <a:pPr marL="0" indent="0">
              <a:lnSpc>
                <a:spcPct val="107000"/>
              </a:lnSpc>
              <a:spcAft>
                <a:spcPts val="800"/>
              </a:spcAft>
              <a:buNone/>
            </a:pPr>
            <a:r>
              <a:rPr lang="hr-HR" sz="1800" b="1" dirty="0">
                <a:solidFill>
                  <a:srgbClr val="C00000"/>
                </a:solidFill>
                <a:effectLst/>
                <a:latin typeface="Calibri" panose="020F0502020204030204" pitchFamily="34" charset="0"/>
                <a:ea typeface="Calibri" panose="020F0502020204030204" pitchFamily="34" charset="0"/>
                <a:cs typeface="Calibri" panose="020F0502020204030204" pitchFamily="34" charset="0"/>
              </a:rPr>
              <a:t>UVODNA IGRA</a:t>
            </a:r>
          </a:p>
          <a:p>
            <a:pPr>
              <a:lnSpc>
                <a:spcPct val="107000"/>
              </a:lnSpc>
              <a:spcAft>
                <a:spcPts val="800"/>
              </a:spcAft>
            </a:pPr>
            <a:r>
              <a:rPr lang="hr-HR" sz="1800" b="1" dirty="0">
                <a:solidFill>
                  <a:srgbClr val="181717"/>
                </a:solidFill>
                <a:effectLst/>
                <a:latin typeface="Calibri" panose="020F0502020204030204" pitchFamily="34" charset="0"/>
                <a:ea typeface="Calibri" panose="020F0502020204030204" pitchFamily="34" charset="0"/>
                <a:cs typeface="Calibri" panose="020F0502020204030204" pitchFamily="34" charset="0"/>
              </a:rPr>
              <a:t> </a:t>
            </a:r>
            <a:r>
              <a:rPr lang="hr-HR" sz="18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hlinkClick r:id="rId2">
                  <a:extLst>
                    <a:ext uri="{A12FA001-AC4F-418D-AE19-62706E023703}">
                      <ahyp:hlinkClr xmlns="" xmlns:ahyp="http://schemas.microsoft.com/office/drawing/2018/hyperlinkcolor" val="tx"/>
                    </a:ext>
                  </a:extLst>
                </a:hlinkClick>
              </a:rPr>
              <a:t>Geometrijska </a:t>
            </a:r>
            <a:r>
              <a:rPr lang="hr-HR" sz="1800" b="1" dirty="0" err="1">
                <a:solidFill>
                  <a:srgbClr val="0070C0"/>
                </a:solidFill>
                <a:effectLst/>
                <a:latin typeface="Calibri" panose="020F0502020204030204" pitchFamily="34" charset="0"/>
                <a:ea typeface="Calibri" panose="020F0502020204030204" pitchFamily="34" charset="0"/>
                <a:cs typeface="Times New Roman" panose="02020603050405020304" pitchFamily="18" charset="0"/>
                <a:hlinkClick r:id="rId2">
                  <a:extLst>
                    <a:ext uri="{A12FA001-AC4F-418D-AE19-62706E023703}">
                      <ahyp:hlinkClr xmlns="" xmlns:ahyp="http://schemas.microsoft.com/office/drawing/2018/hyperlinkcolor" val="tx"/>
                    </a:ext>
                  </a:extLst>
                </a:hlinkClick>
              </a:rPr>
              <a:t>osmosmjerka</a:t>
            </a:r>
            <a:endParaRPr lang="hr-HR" sz="18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hr-HR"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EGIPAT</a:t>
            </a:r>
          </a:p>
          <a:p>
            <a:pPr>
              <a:lnSpc>
                <a:spcPct val="107000"/>
              </a:lnSpc>
              <a:spcAft>
                <a:spcPts val="800"/>
              </a:spcAft>
            </a:pPr>
            <a:r>
              <a:rPr lang="hr-HR" sz="18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 xmlns:ahyp="http://schemas.microsoft.com/office/drawing/2018/hyperlinkcolor" val="tx"/>
                    </a:ext>
                  </a:extLst>
                </a:hlinkClick>
              </a:rPr>
              <a:t>Asocijacije u slikama</a:t>
            </a:r>
            <a:endParaRPr lang="hr-HR" sz="18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hr-HR" sz="18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hlinkClick r:id="rId4">
                  <a:extLst>
                    <a:ext uri="{A12FA001-AC4F-418D-AE19-62706E023703}">
                      <ahyp:hlinkClr xmlns="" xmlns:ahyp="http://schemas.microsoft.com/office/drawing/2018/hyperlinkcolor" val="tx"/>
                    </a:ext>
                  </a:extLst>
                </a:hlinkClick>
              </a:rPr>
              <a:t>Dešifriraj egipatske brojeve</a:t>
            </a:r>
            <a:endParaRPr lang="hr-HR" sz="18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hr-HR" b="1" dirty="0">
                <a:solidFill>
                  <a:srgbClr val="C00000"/>
                </a:solidFill>
                <a:latin typeface="Calibri" panose="020F0502020204030204" pitchFamily="34" charset="0"/>
                <a:ea typeface="Calibri" panose="020F0502020204030204" pitchFamily="34" charset="0"/>
                <a:cs typeface="Times New Roman" panose="02020603050405020304" pitchFamily="18" charset="0"/>
              </a:rPr>
              <a:t>KINA</a:t>
            </a:r>
          </a:p>
          <a:p>
            <a:pPr>
              <a:lnSpc>
                <a:spcPct val="107000"/>
              </a:lnSpc>
              <a:spcAft>
                <a:spcPts val="800"/>
              </a:spcAft>
            </a:pPr>
            <a:r>
              <a:rPr lang="hr-HR" b="1" dirty="0">
                <a:solidFill>
                  <a:srgbClr val="0070C0"/>
                </a:solidFill>
                <a:latin typeface="Calibri" panose="020F0502020204030204" pitchFamily="34" charset="0"/>
                <a:ea typeface="Calibri" panose="020F0502020204030204" pitchFamily="34" charset="0"/>
                <a:cs typeface="Times New Roman" panose="02020603050405020304" pitchFamily="18" charset="0"/>
                <a:hlinkClick r:id="rId5">
                  <a:extLst>
                    <a:ext uri="{A12FA001-AC4F-418D-AE19-62706E023703}">
                      <ahyp:hlinkClr xmlns="" xmlns:ahyp="http://schemas.microsoft.com/office/drawing/2018/hyperlinkcolor" val="tx"/>
                    </a:ext>
                  </a:extLst>
                </a:hlinkClick>
              </a:rPr>
              <a:t>Upoznaj Kinu</a:t>
            </a:r>
            <a:endParaRPr lang="hr-HR" b="1" dirty="0">
              <a:solidFill>
                <a:srgbClr val="0070C0"/>
              </a:solidFill>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hr-HR" sz="18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hlinkClick r:id="rId6">
                  <a:extLst>
                    <a:ext uri="{A12FA001-AC4F-418D-AE19-62706E023703}">
                      <ahyp:hlinkClr xmlns="" xmlns:ahyp="http://schemas.microsoft.com/office/drawing/2018/hyperlinkcolor" val="tx"/>
                    </a:ext>
                  </a:extLst>
                </a:hlinkClick>
              </a:rPr>
              <a:t>Bijeg iz prašume </a:t>
            </a:r>
            <a:r>
              <a:rPr lang="hr-HR" sz="18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hlinkClick r:id="rId6">
                  <a:extLst>
                    <a:ext uri="{A12FA001-AC4F-418D-AE19-62706E023703}">
                      <ahyp:hlinkClr xmlns="" xmlns:ahyp="http://schemas.microsoft.com/office/drawing/2018/hyperlinkcolor" val="tx"/>
                    </a:ext>
                  </a:extLst>
                </a:hlinkClick>
              </a:rPr>
              <a:t> </a:t>
            </a:r>
            <a:endParaRPr lang="hr-HR" sz="18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hr-HR" b="1" dirty="0">
                <a:solidFill>
                  <a:srgbClr val="C00000"/>
                </a:solidFill>
                <a:latin typeface="Calibri" panose="020F0502020204030204" pitchFamily="34" charset="0"/>
                <a:ea typeface="Calibri" panose="020F0502020204030204" pitchFamily="34" charset="0"/>
                <a:cs typeface="Times New Roman" panose="02020603050405020304" pitchFamily="18" charset="0"/>
              </a:rPr>
              <a:t>AUSTRALIJA</a:t>
            </a:r>
          </a:p>
          <a:p>
            <a:pPr>
              <a:lnSpc>
                <a:spcPct val="107000"/>
              </a:lnSpc>
              <a:spcAft>
                <a:spcPts val="800"/>
              </a:spcAft>
            </a:pPr>
            <a:r>
              <a:rPr lang="hr-HR" sz="18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hlinkClick r:id="rId7">
                  <a:extLst>
                    <a:ext uri="{A12FA001-AC4F-418D-AE19-62706E023703}">
                      <ahyp:hlinkClr xmlns="" xmlns:ahyp="http://schemas.microsoft.com/office/drawing/2018/hyperlinkcolor" val="tx"/>
                    </a:ext>
                  </a:extLst>
                </a:hlinkClick>
              </a:rPr>
              <a:t>Upoznaj Australiju </a:t>
            </a:r>
            <a:endParaRPr lang="hr-HR" sz="18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hr-HR" sz="18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hlinkClick r:id="rId8">
                  <a:extLst>
                    <a:ext uri="{A12FA001-AC4F-418D-AE19-62706E023703}">
                      <ahyp:hlinkClr xmlns="" xmlns:ahyp="http://schemas.microsoft.com/office/drawing/2018/hyperlinkcolor" val="tx"/>
                    </a:ext>
                  </a:extLst>
                </a:hlinkClick>
              </a:rPr>
              <a:t>Zaigraj klokana</a:t>
            </a:r>
            <a:r>
              <a:rPr lang="hr-HR" sz="18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hlinkClick r:id="rId8">
                  <a:extLst>
                    <a:ext uri="{A12FA001-AC4F-418D-AE19-62706E023703}">
                      <ahyp:hlinkClr xmlns="" xmlns:ahyp="http://schemas.microsoft.com/office/drawing/2018/hyperlinkcolor" val="tx"/>
                    </a:ext>
                  </a:extLst>
                </a:hlinkClick>
              </a:rPr>
              <a:t> </a:t>
            </a:r>
            <a:endParaRPr lang="hr-HR" sz="18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hr-HR"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hr-HR" dirty="0"/>
          </a:p>
        </p:txBody>
      </p:sp>
      <p:sp>
        <p:nvSpPr>
          <p:cNvPr id="4" name="Rezervirano mjesto sadržaja 3">
            <a:extLst>
              <a:ext uri="{FF2B5EF4-FFF2-40B4-BE49-F238E27FC236}">
                <a16:creationId xmlns="" xmlns:a16="http://schemas.microsoft.com/office/drawing/2014/main" id="{2E98B024-9575-40E4-ADE0-1C95E72D5717}"/>
              </a:ext>
            </a:extLst>
          </p:cNvPr>
          <p:cNvSpPr>
            <a:spLocks noGrp="1"/>
          </p:cNvSpPr>
          <p:nvPr>
            <p:ph sz="half" idx="2"/>
          </p:nvPr>
        </p:nvSpPr>
        <p:spPr>
          <a:xfrm>
            <a:off x="6370320" y="1430767"/>
            <a:ext cx="4754880" cy="4421393"/>
          </a:xfrm>
        </p:spPr>
        <p:txBody>
          <a:bodyPr>
            <a:normAutofit fontScale="85000" lnSpcReduction="20000"/>
          </a:bodyPr>
          <a:lstStyle/>
          <a:p>
            <a:pPr marL="0" indent="0">
              <a:buNone/>
            </a:pPr>
            <a:r>
              <a:rPr lang="hr-HR" sz="1700" b="1" dirty="0">
                <a:solidFill>
                  <a:srgbClr val="C00000"/>
                </a:solidFill>
                <a:latin typeface="Calibri" panose="020F0502020204030204" pitchFamily="34" charset="0"/>
                <a:cs typeface="Times New Roman" panose="02020603050405020304" pitchFamily="18" charset="0"/>
              </a:rPr>
              <a:t>MEKSIKO</a:t>
            </a:r>
          </a:p>
          <a:p>
            <a:r>
              <a:rPr lang="hr-HR" b="1" dirty="0">
                <a:solidFill>
                  <a:srgbClr val="0070C0"/>
                </a:solidFill>
                <a:latin typeface="Calibri" panose="020F0502020204030204" pitchFamily="34" charset="0"/>
                <a:ea typeface="Calibri" panose="020F0502020204030204" pitchFamily="34" charset="0"/>
                <a:hlinkClick r:id="rId9">
                  <a:extLst>
                    <a:ext uri="{A12FA001-AC4F-418D-AE19-62706E023703}">
                      <ahyp:hlinkClr xmlns="" xmlns:ahyp="http://schemas.microsoft.com/office/drawing/2018/hyperlinkcolor" val="tx"/>
                    </a:ext>
                  </a:extLst>
                </a:hlinkClick>
              </a:rPr>
              <a:t>Stare civilizacije</a:t>
            </a:r>
            <a:r>
              <a:rPr lang="hr-HR" sz="1800" b="1" dirty="0">
                <a:solidFill>
                  <a:srgbClr val="0070C0"/>
                </a:solidFill>
                <a:effectLst/>
                <a:latin typeface="Calibri" panose="020F0502020204030204" pitchFamily="34" charset="0"/>
                <a:ea typeface="Calibri" panose="020F0502020204030204" pitchFamily="34" charset="0"/>
                <a:hlinkClick r:id="rId9">
                  <a:extLst>
                    <a:ext uri="{A12FA001-AC4F-418D-AE19-62706E023703}">
                      <ahyp:hlinkClr xmlns="" xmlns:ahyp="http://schemas.microsoft.com/office/drawing/2018/hyperlinkcolor" val="tx"/>
                    </a:ext>
                  </a:extLst>
                </a:hlinkClick>
              </a:rPr>
              <a:t> Srednje i Južne Amerike</a:t>
            </a:r>
            <a:endParaRPr lang="hr-HR" sz="1800" b="1" dirty="0">
              <a:solidFill>
                <a:srgbClr val="0070C0"/>
              </a:solidFill>
              <a:effectLst/>
              <a:latin typeface="Calibri" panose="020F0502020204030204" pitchFamily="34" charset="0"/>
              <a:ea typeface="Calibri" panose="020F0502020204030204" pitchFamily="34" charset="0"/>
            </a:endParaRPr>
          </a:p>
          <a:p>
            <a:r>
              <a:rPr lang="hr-HR" b="1" dirty="0">
                <a:solidFill>
                  <a:srgbClr val="0070C0"/>
                </a:solidFill>
                <a:latin typeface="Calibri" panose="020F0502020204030204" pitchFamily="34" charset="0"/>
                <a:ea typeface="Calibri" panose="020F0502020204030204" pitchFamily="34" charset="0"/>
                <a:hlinkClick r:id="rId10">
                  <a:extLst>
                    <a:ext uri="{A12FA001-AC4F-418D-AE19-62706E023703}">
                      <ahyp:hlinkClr xmlns="" xmlns:ahyp="http://schemas.microsoft.com/office/drawing/2018/hyperlinkcolor" val="tx"/>
                    </a:ext>
                  </a:extLst>
                </a:hlinkClick>
              </a:rPr>
              <a:t>Namirnice starih Maja</a:t>
            </a:r>
            <a:endParaRPr lang="hr-HR" sz="1800" b="1" dirty="0">
              <a:solidFill>
                <a:srgbClr val="0070C0"/>
              </a:solidFill>
              <a:effectLst/>
              <a:latin typeface="Calibri" panose="020F0502020204030204" pitchFamily="34" charset="0"/>
              <a:ea typeface="Calibri" panose="020F0502020204030204" pitchFamily="34" charset="0"/>
            </a:endParaRPr>
          </a:p>
          <a:p>
            <a:pPr marL="0" indent="0">
              <a:buNone/>
            </a:pPr>
            <a:endParaRPr lang="hr-HR" b="1" dirty="0">
              <a:solidFill>
                <a:srgbClr val="0070C0"/>
              </a:solidFill>
              <a:latin typeface="Calibri" panose="020F0502020204030204" pitchFamily="34" charset="0"/>
              <a:cs typeface="Times New Roman" panose="02020603050405020304" pitchFamily="18" charset="0"/>
            </a:endParaRPr>
          </a:p>
          <a:p>
            <a:pPr marL="0" indent="0">
              <a:buNone/>
            </a:pPr>
            <a:r>
              <a:rPr lang="hr-HR" sz="1700" b="1" dirty="0">
                <a:solidFill>
                  <a:srgbClr val="C00000"/>
                </a:solidFill>
                <a:latin typeface="Calibri" panose="020F0502020204030204" pitchFamily="34" charset="0"/>
                <a:cs typeface="Times New Roman" panose="02020603050405020304" pitchFamily="18" charset="0"/>
              </a:rPr>
              <a:t>SAD</a:t>
            </a:r>
          </a:p>
          <a:p>
            <a:r>
              <a:rPr lang="hr-HR" b="1" dirty="0">
                <a:solidFill>
                  <a:srgbClr val="0070C0"/>
                </a:solidFill>
                <a:latin typeface="Calibri" panose="020F0502020204030204" pitchFamily="34" charset="0"/>
                <a:ea typeface="Calibri" panose="020F0502020204030204" pitchFamily="34" charset="0"/>
                <a:cs typeface="Times New Roman" panose="02020603050405020304" pitchFamily="18" charset="0"/>
                <a:hlinkClick r:id="rId11">
                  <a:extLst>
                    <a:ext uri="{A12FA001-AC4F-418D-AE19-62706E023703}">
                      <ahyp:hlinkClr xmlns="" xmlns:ahyp="http://schemas.microsoft.com/office/drawing/2018/hyperlinkcolor" val="tx"/>
                    </a:ext>
                  </a:extLst>
                </a:hlinkClick>
              </a:rPr>
              <a:t>Plemena</a:t>
            </a:r>
            <a:r>
              <a:rPr lang="hr-HR" sz="18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hlinkClick r:id="rId11">
                  <a:extLst>
                    <a:ext uri="{A12FA001-AC4F-418D-AE19-62706E023703}">
                      <ahyp:hlinkClr xmlns="" xmlns:ahyp="http://schemas.microsoft.com/office/drawing/2018/hyperlinkcolor" val="tx"/>
                    </a:ext>
                  </a:extLst>
                </a:hlinkClick>
              </a:rPr>
              <a:t> Sjeverne Amerike</a:t>
            </a:r>
            <a:endParaRPr lang="hr-HR" sz="18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p>
            <a:r>
              <a:rPr lang="hr-HR" b="1" dirty="0">
                <a:solidFill>
                  <a:srgbClr val="0070C0"/>
                </a:solidFill>
                <a:latin typeface="Calibri" panose="020F0502020204030204" pitchFamily="34" charset="0"/>
                <a:cs typeface="Times New Roman" panose="02020603050405020304" pitchFamily="18" charset="0"/>
                <a:hlinkClick r:id="rId12">
                  <a:extLst>
                    <a:ext uri="{A12FA001-AC4F-418D-AE19-62706E023703}">
                      <ahyp:hlinkClr xmlns="" xmlns:ahyp="http://schemas.microsoft.com/office/drawing/2018/hyperlinkcolor" val="tx"/>
                    </a:ext>
                  </a:extLst>
                </a:hlinkClick>
              </a:rPr>
              <a:t>Nadmudri šamana </a:t>
            </a:r>
            <a:endParaRPr lang="hr-HR" b="1" dirty="0">
              <a:solidFill>
                <a:srgbClr val="0070C0"/>
              </a:solidFill>
              <a:latin typeface="Calibri" panose="020F0502020204030204" pitchFamily="34" charset="0"/>
              <a:cs typeface="Times New Roman" panose="02020603050405020304" pitchFamily="18" charset="0"/>
            </a:endParaRPr>
          </a:p>
          <a:p>
            <a:pPr marL="0" indent="0">
              <a:buNone/>
            </a:pPr>
            <a:endParaRPr lang="hr-HR" sz="1700" b="1" dirty="0">
              <a:solidFill>
                <a:srgbClr val="C00000"/>
              </a:solidFill>
              <a:latin typeface="Calibri" panose="020F0502020204030204" pitchFamily="34" charset="0"/>
              <a:cs typeface="Times New Roman" panose="02020603050405020304" pitchFamily="18" charset="0"/>
            </a:endParaRPr>
          </a:p>
          <a:p>
            <a:pPr marL="0" indent="0">
              <a:buNone/>
            </a:pPr>
            <a:r>
              <a:rPr lang="hr-HR" sz="1700" b="1" dirty="0">
                <a:solidFill>
                  <a:srgbClr val="C00000"/>
                </a:solidFill>
                <a:latin typeface="Calibri" panose="020F0502020204030204" pitchFamily="34" charset="0"/>
                <a:cs typeface="Times New Roman" panose="02020603050405020304" pitchFamily="18" charset="0"/>
              </a:rPr>
              <a:t>GRČKA</a:t>
            </a:r>
          </a:p>
          <a:p>
            <a:r>
              <a:rPr lang="hr-HR" sz="1800" b="1" dirty="0">
                <a:solidFill>
                  <a:srgbClr val="0070C0"/>
                </a:solidFill>
                <a:effectLst/>
                <a:latin typeface="Calibri" panose="020F0502020204030204" pitchFamily="34" charset="0"/>
                <a:ea typeface="Calibri" panose="020F0502020204030204" pitchFamily="34" charset="0"/>
                <a:hlinkClick r:id="rId13">
                  <a:extLst>
                    <a:ext uri="{A12FA001-AC4F-418D-AE19-62706E023703}">
                      <ahyp:hlinkClr xmlns="" xmlns:ahyp="http://schemas.microsoft.com/office/drawing/2018/hyperlinkcolor" val="tx"/>
                    </a:ext>
                  </a:extLst>
                </a:hlinkClick>
              </a:rPr>
              <a:t>Vremeplov u labirintu</a:t>
            </a:r>
            <a:endParaRPr lang="hr-HR" sz="1800" b="1" dirty="0">
              <a:solidFill>
                <a:srgbClr val="0070C0"/>
              </a:solidFill>
              <a:effectLst/>
              <a:latin typeface="Calibri" panose="020F0502020204030204" pitchFamily="34" charset="0"/>
              <a:ea typeface="Calibri" panose="020F0502020204030204" pitchFamily="34" charset="0"/>
            </a:endParaRPr>
          </a:p>
          <a:p>
            <a:r>
              <a:rPr lang="hr-HR" sz="1800" b="1" dirty="0">
                <a:solidFill>
                  <a:srgbClr val="0070C0"/>
                </a:solidFill>
                <a:effectLst/>
                <a:latin typeface="Calibri" panose="020F0502020204030204" pitchFamily="34" charset="0"/>
                <a:ea typeface="Calibri" panose="020F0502020204030204" pitchFamily="34" charset="0"/>
                <a:hlinkClick r:id="rId14">
                  <a:extLst>
                    <a:ext uri="{A12FA001-AC4F-418D-AE19-62706E023703}">
                      <ahyp:hlinkClr xmlns="" xmlns:ahyp="http://schemas.microsoft.com/office/drawing/2018/hyperlinkcolor" val="tx"/>
                    </a:ext>
                  </a:extLst>
                </a:hlinkClick>
              </a:rPr>
              <a:t>Bijeg iz Hada</a:t>
            </a:r>
            <a:endParaRPr lang="hr-HR" sz="1800" b="1" dirty="0">
              <a:solidFill>
                <a:srgbClr val="0070C0"/>
              </a:solidFill>
              <a:effectLst/>
              <a:latin typeface="Calibri" panose="020F0502020204030204" pitchFamily="34" charset="0"/>
              <a:ea typeface="Calibri" panose="020F0502020204030204" pitchFamily="34" charset="0"/>
            </a:endParaRPr>
          </a:p>
          <a:p>
            <a:pPr marL="0" indent="0">
              <a:buNone/>
            </a:pPr>
            <a:r>
              <a:rPr lang="hr-HR" sz="1800" dirty="0">
                <a:solidFill>
                  <a:srgbClr val="0070C0"/>
                </a:solidFill>
                <a:effectLst/>
                <a:latin typeface="Calibri" panose="020F0502020204030204" pitchFamily="34" charset="0"/>
                <a:ea typeface="Calibri" panose="020F0502020204030204" pitchFamily="34" charset="0"/>
              </a:rPr>
              <a:t> </a:t>
            </a:r>
          </a:p>
          <a:p>
            <a:pPr marL="0" indent="0">
              <a:buNone/>
            </a:pPr>
            <a:r>
              <a:rPr lang="hr-HR" b="1" dirty="0">
                <a:solidFill>
                  <a:srgbClr val="C00000"/>
                </a:solidFill>
                <a:latin typeface="Calibri" panose="020F0502020204030204" pitchFamily="34" charset="0"/>
                <a:ea typeface="Calibri" panose="020F0502020204030204" pitchFamily="34" charset="0"/>
              </a:rPr>
              <a:t>HRVATSKA</a:t>
            </a:r>
          </a:p>
          <a:p>
            <a:r>
              <a:rPr lang="hr-HR" b="1" dirty="0">
                <a:solidFill>
                  <a:srgbClr val="0070C0"/>
                </a:solidFill>
                <a:latin typeface="Calibri" panose="020F0502020204030204" pitchFamily="34" charset="0"/>
                <a:ea typeface="Calibri" panose="020F0502020204030204" pitchFamily="34" charset="0"/>
                <a:hlinkClick r:id="rId15">
                  <a:extLst>
                    <a:ext uri="{A12FA001-AC4F-418D-AE19-62706E023703}">
                      <ahyp:hlinkClr xmlns="" xmlns:ahyp="http://schemas.microsoft.com/office/drawing/2018/hyperlinkcolor" val="tx"/>
                    </a:ext>
                  </a:extLst>
                </a:hlinkClick>
              </a:rPr>
              <a:t>Ljekovito bilje Hrvatske</a:t>
            </a:r>
            <a:endParaRPr lang="hr-HR" b="1" dirty="0">
              <a:solidFill>
                <a:srgbClr val="0070C0"/>
              </a:solidFill>
              <a:latin typeface="Calibri" panose="020F0502020204030204" pitchFamily="34" charset="0"/>
              <a:ea typeface="Calibri" panose="020F0502020204030204" pitchFamily="34" charset="0"/>
            </a:endParaRPr>
          </a:p>
          <a:p>
            <a:r>
              <a:rPr lang="hr-HR" b="1" dirty="0">
                <a:solidFill>
                  <a:srgbClr val="0070C0"/>
                </a:solidFill>
                <a:latin typeface="Calibri" panose="020F0502020204030204" pitchFamily="34" charset="0"/>
                <a:ea typeface="Calibri" panose="020F0502020204030204" pitchFamily="34" charset="0"/>
                <a:hlinkClick r:id="rId16">
                  <a:extLst>
                    <a:ext uri="{A12FA001-AC4F-418D-AE19-62706E023703}">
                      <ahyp:hlinkClr xmlns="" xmlns:ahyp="http://schemas.microsoft.com/office/drawing/2018/hyperlinkcolor" val="tx"/>
                    </a:ext>
                  </a:extLst>
                </a:hlinkClick>
              </a:rPr>
              <a:t>Anagram</a:t>
            </a:r>
            <a:endParaRPr lang="hr-HR" b="1" dirty="0">
              <a:solidFill>
                <a:srgbClr val="0070C0"/>
              </a:solidFill>
              <a:latin typeface="Calibri" panose="020F0502020204030204" pitchFamily="34" charset="0"/>
              <a:ea typeface="Calibri" panose="020F0502020204030204" pitchFamily="34" charset="0"/>
            </a:endParaRPr>
          </a:p>
          <a:p>
            <a:pPr marL="0" indent="0">
              <a:buNone/>
            </a:pPr>
            <a:endParaRPr lang="hr-HR" sz="1800" b="1" dirty="0">
              <a:solidFill>
                <a:srgbClr val="C00000"/>
              </a:solidFill>
              <a:effectLst/>
              <a:latin typeface="Calibri" panose="020F0502020204030204" pitchFamily="34" charset="0"/>
              <a:ea typeface="Calibri" panose="020F0502020204030204" pitchFamily="34" charset="0"/>
            </a:endParaRPr>
          </a:p>
          <a:p>
            <a:pPr marL="0" indent="0">
              <a:buNone/>
            </a:pPr>
            <a:endParaRPr lang="hr-HR" sz="1700" b="1" dirty="0">
              <a:solidFill>
                <a:srgbClr val="C00000"/>
              </a:solidFill>
              <a:latin typeface="Calibri" panose="020F0502020204030204" pitchFamily="34" charset="0"/>
              <a:cs typeface="Times New Roman" panose="02020603050405020304" pitchFamily="18" charset="0"/>
            </a:endParaRPr>
          </a:p>
          <a:p>
            <a:pPr marL="0" indent="0">
              <a:buNone/>
            </a:pPr>
            <a:endParaRPr lang="hr-HR" sz="1700" b="1" dirty="0">
              <a:solidFill>
                <a:srgbClr val="C00000"/>
              </a:solidFill>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719936828"/>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Naslov 6">
            <a:extLst>
              <a:ext uri="{FF2B5EF4-FFF2-40B4-BE49-F238E27FC236}">
                <a16:creationId xmlns="" xmlns:a16="http://schemas.microsoft.com/office/drawing/2014/main" id="{17E3D459-0142-4276-91AF-B1A7AC6834D6}"/>
              </a:ext>
            </a:extLst>
          </p:cNvPr>
          <p:cNvSpPr>
            <a:spLocks noGrp="1"/>
          </p:cNvSpPr>
          <p:nvPr>
            <p:ph type="title"/>
          </p:nvPr>
        </p:nvSpPr>
        <p:spPr>
          <a:xfrm>
            <a:off x="894678" y="610496"/>
            <a:ext cx="10058400" cy="1371600"/>
          </a:xfrm>
        </p:spPr>
        <p:txBody>
          <a:bodyPr>
            <a:normAutofit/>
          </a:bodyPr>
          <a:lstStyle/>
          <a:p>
            <a:r>
              <a:rPr lang="hr-HR" sz="2400" b="1" spc="-100" dirty="0">
                <a:solidFill>
                  <a:srgbClr val="C00000"/>
                </a:solidFill>
                <a:latin typeface="Kristen ITC" panose="03050502040202030202" pitchFamily="66" charset="0"/>
                <a:cs typeface="Calibri" panose="020F0502020204030204" pitchFamily="34" charset="0"/>
              </a:rPr>
              <a:t>Dragi učenici,</a:t>
            </a:r>
          </a:p>
        </p:txBody>
      </p:sp>
      <p:sp>
        <p:nvSpPr>
          <p:cNvPr id="8" name="Rezervirano mjesto sadržaja 7">
            <a:extLst>
              <a:ext uri="{FF2B5EF4-FFF2-40B4-BE49-F238E27FC236}">
                <a16:creationId xmlns="" xmlns:a16="http://schemas.microsoft.com/office/drawing/2014/main" id="{71AAFB3A-31ED-40A4-9603-2287342F4A81}"/>
              </a:ext>
            </a:extLst>
          </p:cNvPr>
          <p:cNvSpPr>
            <a:spLocks noGrp="1"/>
          </p:cNvSpPr>
          <p:nvPr>
            <p:ph idx="1"/>
          </p:nvPr>
        </p:nvSpPr>
        <p:spPr>
          <a:xfrm>
            <a:off x="894678" y="2092053"/>
            <a:ext cx="10058400" cy="3931920"/>
          </a:xfrm>
        </p:spPr>
        <p:txBody>
          <a:bodyPr/>
          <a:lstStyle/>
          <a:p>
            <a:pPr marL="0" indent="0">
              <a:buNone/>
            </a:pPr>
            <a:r>
              <a:rPr lang="hr-HR" sz="2400" b="1" spc="-100" dirty="0">
                <a:solidFill>
                  <a:srgbClr val="C00000"/>
                </a:solidFill>
                <a:latin typeface="Kristen ITC" panose="03050502040202030202" pitchFamily="66" charset="0"/>
                <a:cs typeface="Calibri" panose="020F0502020204030204" pitchFamily="34" charset="0"/>
              </a:rPr>
              <a:t>uživajte u spoju matematike,</a:t>
            </a:r>
          </a:p>
          <a:p>
            <a:pPr marL="0" indent="0">
              <a:buNone/>
            </a:pPr>
            <a:r>
              <a:rPr lang="hr-HR" sz="2400" b="1" spc="-100" dirty="0">
                <a:solidFill>
                  <a:srgbClr val="C00000"/>
                </a:solidFill>
                <a:latin typeface="Kristen ITC" panose="03050502040202030202" pitchFamily="66" charset="0"/>
                <a:cs typeface="Calibri" panose="020F0502020204030204" pitchFamily="34" charset="0"/>
              </a:rPr>
              <a:t>povijesti i medicine. </a:t>
            </a:r>
          </a:p>
          <a:p>
            <a:pPr marL="0" indent="0">
              <a:buNone/>
            </a:pPr>
            <a:r>
              <a:rPr lang="hr-HR" sz="2400" b="1" spc="-100" dirty="0">
                <a:solidFill>
                  <a:srgbClr val="C00000"/>
                </a:solidFill>
                <a:latin typeface="Kristen ITC" panose="03050502040202030202" pitchFamily="66" charset="0"/>
                <a:cs typeface="Calibri" panose="020F0502020204030204" pitchFamily="34" charset="0"/>
              </a:rPr>
              <a:t>Budite odgovorni i </a:t>
            </a:r>
          </a:p>
          <a:p>
            <a:pPr marL="0" indent="0">
              <a:buNone/>
            </a:pPr>
            <a:r>
              <a:rPr lang="hr-HR" sz="2400" b="1" spc="-100" dirty="0">
                <a:solidFill>
                  <a:srgbClr val="C00000"/>
                </a:solidFill>
                <a:latin typeface="Kristen ITC" panose="03050502040202030202" pitchFamily="66" charset="0"/>
                <a:cs typeface="Calibri" panose="020F0502020204030204" pitchFamily="34" charset="0"/>
              </a:rPr>
              <a:t>čuvajte svoje i tuđe zdravlje</a:t>
            </a:r>
            <a:r>
              <a:rPr lang="hr-HR" sz="2400" b="1" cap="all" spc="-100" dirty="0">
                <a:solidFill>
                  <a:srgbClr val="C00000"/>
                </a:solidFill>
                <a:latin typeface="Kristen ITC" panose="03050502040202030202" pitchFamily="66" charset="0"/>
                <a:cs typeface="Calibri" panose="020F0502020204030204" pitchFamily="34" charset="0"/>
              </a:rPr>
              <a:t>. </a:t>
            </a:r>
          </a:p>
          <a:p>
            <a:endParaRPr lang="hr-HR" dirty="0"/>
          </a:p>
        </p:txBody>
      </p:sp>
      <p:pic>
        <p:nvPicPr>
          <p:cNvPr id="3" name="Slika 2">
            <a:extLst>
              <a:ext uri="{FF2B5EF4-FFF2-40B4-BE49-F238E27FC236}">
                <a16:creationId xmlns="" xmlns:a16="http://schemas.microsoft.com/office/drawing/2014/main" id="{6B2D3066-113B-4464-85E0-89697E6FBBC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89581" y="1030044"/>
            <a:ext cx="5650480" cy="4370293"/>
          </a:xfrm>
          <a:prstGeom prst="rect">
            <a:avLst/>
          </a:prstGeom>
        </p:spPr>
      </p:pic>
    </p:spTree>
    <p:extLst>
      <p:ext uri="{BB962C8B-B14F-4D97-AF65-F5344CB8AC3E}">
        <p14:creationId xmlns:p14="http://schemas.microsoft.com/office/powerpoint/2010/main" val="1607766676"/>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 xmlns:a16="http://schemas.microsoft.com/office/drawing/2014/main" id="{EFB3D5D4-43EE-495D-BF93-E16BEFB507F9}"/>
              </a:ext>
            </a:extLst>
          </p:cNvPr>
          <p:cNvSpPr>
            <a:spLocks noGrp="1"/>
          </p:cNvSpPr>
          <p:nvPr>
            <p:ph type="title"/>
          </p:nvPr>
        </p:nvSpPr>
        <p:spPr/>
        <p:txBody>
          <a:bodyPr>
            <a:normAutofit fontScale="90000"/>
          </a:bodyPr>
          <a:lstStyle/>
          <a:p>
            <a:r>
              <a:rPr lang="hr-HR" dirty="0"/>
              <a:t>A sada vremeplovom krenimo u našu avanturu…</a:t>
            </a:r>
          </a:p>
        </p:txBody>
      </p:sp>
      <p:pic>
        <p:nvPicPr>
          <p:cNvPr id="4" name="Rezervirano mjesto sadržaja 3">
            <a:extLst>
              <a:ext uri="{FF2B5EF4-FFF2-40B4-BE49-F238E27FC236}">
                <a16:creationId xmlns="" xmlns:a16="http://schemas.microsoft.com/office/drawing/2014/main" id="{8D149E2B-389C-4D60-BF92-AFAD07B0423F}"/>
              </a:ext>
            </a:extLst>
          </p:cNvPr>
          <p:cNvPicPr>
            <a:picLocks noGrp="1" noChangeAspect="1"/>
          </p:cNvPicPr>
          <p:nvPr>
            <p:ph idx="1"/>
          </p:nvPr>
        </p:nvPicPr>
        <p:blipFill>
          <a:blip r:embed="rId2"/>
          <a:stretch>
            <a:fillRect/>
          </a:stretch>
        </p:blipFill>
        <p:spPr>
          <a:xfrm>
            <a:off x="4303059" y="1865797"/>
            <a:ext cx="3279898" cy="3328669"/>
          </a:xfrm>
          <a:prstGeom prst="rect">
            <a:avLst/>
          </a:prstGeom>
        </p:spPr>
      </p:pic>
      <p:sp>
        <p:nvSpPr>
          <p:cNvPr id="5" name="TekstniOkvir 4">
            <a:extLst>
              <a:ext uri="{FF2B5EF4-FFF2-40B4-BE49-F238E27FC236}">
                <a16:creationId xmlns="" xmlns:a16="http://schemas.microsoft.com/office/drawing/2014/main" id="{0FA7CE18-790B-4739-AE2D-712E45AC0232}"/>
              </a:ext>
            </a:extLst>
          </p:cNvPr>
          <p:cNvSpPr txBox="1"/>
          <p:nvPr/>
        </p:nvSpPr>
        <p:spPr>
          <a:xfrm>
            <a:off x="9408907" y="5388875"/>
            <a:ext cx="2076226" cy="707886"/>
          </a:xfrm>
          <a:prstGeom prst="rect">
            <a:avLst/>
          </a:prstGeom>
          <a:noFill/>
        </p:spPr>
        <p:txBody>
          <a:bodyPr wrap="square" rtlCol="0">
            <a:spAutoFit/>
          </a:bodyPr>
          <a:lstStyle/>
          <a:p>
            <a:r>
              <a:rPr lang="hr-HR" sz="4000" dirty="0">
                <a:solidFill>
                  <a:srgbClr val="C00000"/>
                </a:solidFill>
              </a:rPr>
              <a:t>Sretno!</a:t>
            </a:r>
          </a:p>
        </p:txBody>
      </p:sp>
      <p:sp>
        <p:nvSpPr>
          <p:cNvPr id="7" name="TekstniOkvir 6">
            <a:extLst>
              <a:ext uri="{FF2B5EF4-FFF2-40B4-BE49-F238E27FC236}">
                <a16:creationId xmlns="" xmlns:a16="http://schemas.microsoft.com/office/drawing/2014/main" id="{6AE654A1-E041-4DC2-9B99-91F0C24A8F4E}"/>
              </a:ext>
            </a:extLst>
          </p:cNvPr>
          <p:cNvSpPr txBox="1"/>
          <p:nvPr/>
        </p:nvSpPr>
        <p:spPr>
          <a:xfrm>
            <a:off x="7784502" y="3288103"/>
            <a:ext cx="4239858" cy="923330"/>
          </a:xfrm>
          <a:prstGeom prst="rect">
            <a:avLst/>
          </a:prstGeom>
          <a:noFill/>
        </p:spPr>
        <p:txBody>
          <a:bodyPr wrap="square" rtlCol="0">
            <a:spAutoFit/>
          </a:bodyPr>
          <a:lstStyle/>
          <a:p>
            <a:r>
              <a:rPr lang="hr-HR" sz="5400" dirty="0" smtClean="0">
                <a:solidFill>
                  <a:srgbClr val="FF0000"/>
                </a:solidFill>
                <a:hlinkClick r:id="rId3">
                  <a:extLst>
                    <a:ext uri="{A12FA001-AC4F-418D-AE19-62706E023703}">
                      <ahyp:hlinkClr xmlns="" xmlns:ahyp="http://schemas.microsoft.com/office/drawing/2018/hyperlinkcolor" val="tx"/>
                    </a:ext>
                  </a:extLst>
                </a:hlinkClick>
              </a:rPr>
              <a:t>Start</a:t>
            </a:r>
            <a:r>
              <a:rPr lang="hr-HR" sz="5400" dirty="0" smtClean="0">
                <a:solidFill>
                  <a:srgbClr val="FF0000"/>
                </a:solidFill>
              </a:rPr>
              <a:t> 7. i 8.r</a:t>
            </a:r>
            <a:endParaRPr lang="hr-HR" sz="5400" dirty="0">
              <a:solidFill>
                <a:srgbClr val="FF0000"/>
              </a:solidFill>
            </a:endParaRPr>
          </a:p>
        </p:txBody>
      </p:sp>
      <p:sp>
        <p:nvSpPr>
          <p:cNvPr id="3" name="TekstniOkvir 2"/>
          <p:cNvSpPr txBox="1"/>
          <p:nvPr/>
        </p:nvSpPr>
        <p:spPr>
          <a:xfrm>
            <a:off x="7784502" y="2411730"/>
            <a:ext cx="3340698" cy="830997"/>
          </a:xfrm>
          <a:prstGeom prst="rect">
            <a:avLst/>
          </a:prstGeom>
          <a:noFill/>
        </p:spPr>
        <p:txBody>
          <a:bodyPr wrap="square" rtlCol="0">
            <a:spAutoFit/>
          </a:bodyPr>
          <a:lstStyle/>
          <a:p>
            <a:r>
              <a:rPr lang="hr-HR" sz="4800" dirty="0" smtClean="0">
                <a:hlinkClick r:id="rId4"/>
              </a:rPr>
              <a:t>Start </a:t>
            </a:r>
            <a:r>
              <a:rPr lang="hr-HR" sz="4800" dirty="0" smtClean="0"/>
              <a:t> </a:t>
            </a:r>
            <a:r>
              <a:rPr lang="hr-HR" sz="4800" dirty="0" smtClean="0">
                <a:solidFill>
                  <a:srgbClr val="FF0000"/>
                </a:solidFill>
              </a:rPr>
              <a:t>5. i 6. r</a:t>
            </a:r>
            <a:endParaRPr lang="hr-HR" sz="4800" dirty="0">
              <a:solidFill>
                <a:srgbClr val="FF0000"/>
              </a:solidFill>
            </a:endParaRPr>
          </a:p>
        </p:txBody>
      </p:sp>
    </p:spTree>
    <p:extLst>
      <p:ext uri="{BB962C8B-B14F-4D97-AF65-F5344CB8AC3E}">
        <p14:creationId xmlns:p14="http://schemas.microsoft.com/office/powerpoint/2010/main" val="3101775834"/>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pun">
  <a:themeElements>
    <a:clrScheme name="Sapun">
      <a:dk1>
        <a:sysClr val="windowText" lastClr="000000"/>
      </a:dk1>
      <a:lt1>
        <a:sysClr val="window" lastClr="FFFFFF"/>
      </a:lt1>
      <a:dk2>
        <a:srgbClr val="736059"/>
      </a:dk2>
      <a:lt2>
        <a:srgbClr val="E7E0C7"/>
      </a:lt2>
      <a:accent1>
        <a:srgbClr val="92B0C8"/>
      </a:accent1>
      <a:accent2>
        <a:srgbClr val="E37C3D"/>
      </a:accent2>
      <a:accent3>
        <a:srgbClr val="A5AB81"/>
      </a:accent3>
      <a:accent4>
        <a:srgbClr val="E9B635"/>
      </a:accent4>
      <a:accent5>
        <a:srgbClr val="7BA79D"/>
      </a:accent5>
      <a:accent6>
        <a:srgbClr val="968C8C"/>
      </a:accent6>
      <a:hlink>
        <a:srgbClr val="F7A115"/>
      </a:hlink>
      <a:folHlink>
        <a:srgbClr val="969696"/>
      </a:folHlink>
    </a:clrScheme>
    <a:fontScheme name="Sapun">
      <a:majorFont>
        <a:latin typeface="Garamond"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aramond"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pu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80000"/>
                <a:shade val="100000"/>
                <a:satMod val="300000"/>
              </a:schemeClr>
            </a:gs>
            <a:gs pos="100000">
              <a:schemeClr val="phClr">
                <a:tint val="100000"/>
                <a:shade val="30000"/>
                <a:satMod val="200000"/>
              </a:schemeClr>
            </a:gs>
          </a:gsLst>
          <a:path path="circle">
            <a:fillToRect l="50000" t="50000" r="50000" b="50000"/>
          </a:path>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3F20CFC1-E34F-405B-AA49-5BE0E194F1B3}"/>
    </a:ext>
  </a:extLst>
</a:theme>
</file>

<file path=docProps/app.xml><?xml version="1.0" encoding="utf-8"?>
<Properties xmlns="http://schemas.openxmlformats.org/officeDocument/2006/extended-properties" xmlns:vt="http://schemas.openxmlformats.org/officeDocument/2006/docPropsVTypes">
  <Template>Sapun</Template>
  <TotalTime>301</TotalTime>
  <Words>179</Words>
  <Application>Microsoft Office PowerPoint</Application>
  <PresentationFormat>Široki zaslon</PresentationFormat>
  <Paragraphs>83</Paragraphs>
  <Slides>7</Slides>
  <Notes>0</Notes>
  <HiddenSlides>0</HiddenSlides>
  <MMClips>0</MMClips>
  <ScaleCrop>false</ScaleCrop>
  <HeadingPairs>
    <vt:vector size="6" baseType="variant">
      <vt:variant>
        <vt:lpstr>Korišteni fontovi</vt:lpstr>
      </vt:variant>
      <vt:variant>
        <vt:i4>5</vt:i4>
      </vt:variant>
      <vt:variant>
        <vt:lpstr>Tema</vt:lpstr>
      </vt:variant>
      <vt:variant>
        <vt:i4>1</vt:i4>
      </vt:variant>
      <vt:variant>
        <vt:lpstr>Naslovi slajdova</vt:lpstr>
      </vt:variant>
      <vt:variant>
        <vt:i4>7</vt:i4>
      </vt:variant>
    </vt:vector>
  </HeadingPairs>
  <TitlesOfParts>
    <vt:vector size="13" baseType="lpstr">
      <vt:lpstr>Arial</vt:lpstr>
      <vt:lpstr>Calibri</vt:lpstr>
      <vt:lpstr>Garamond</vt:lpstr>
      <vt:lpstr>Kristen ITC</vt:lpstr>
      <vt:lpstr>Times New Roman</vt:lpstr>
      <vt:lpstr>Sapun</vt:lpstr>
      <vt:lpstr>MATEMATIČKIM VREMEPLOVOM DO ZDRAVLJA  </vt:lpstr>
      <vt:lpstr>Opis aktivnosti</vt:lpstr>
      <vt:lpstr>Upute  za  aktivnosti</vt:lpstr>
      <vt:lpstr>Linkovi na rang liste igrica  5.  i  6. razred</vt:lpstr>
      <vt:lpstr>Linkovi na rang liste igrica 7. i  8. razred</vt:lpstr>
      <vt:lpstr>Dragi učenici,</vt:lpstr>
      <vt:lpstr>A sada vremeplovom krenimo u našu avanturu…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MATEMATIČKIM VREMEPLOVOM DO ZDRAVLJA</dc:title>
  <dc:creator>Gabrijela</dc:creator>
  <cp:lastModifiedBy>Korisnik</cp:lastModifiedBy>
  <cp:revision>57</cp:revision>
  <dcterms:created xsi:type="dcterms:W3CDTF">2020-11-28T10:09:57Z</dcterms:created>
  <dcterms:modified xsi:type="dcterms:W3CDTF">2020-11-30T18:22:48Z</dcterms:modified>
</cp:coreProperties>
</file>