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39"/>
  </p:notesMasterIdLst>
  <p:sldIdLst>
    <p:sldId id="256" r:id="rId6"/>
    <p:sldId id="273" r:id="rId7"/>
    <p:sldId id="311" r:id="rId8"/>
    <p:sldId id="316" r:id="rId9"/>
    <p:sldId id="302" r:id="rId10"/>
    <p:sldId id="303" r:id="rId11"/>
    <p:sldId id="260" r:id="rId12"/>
    <p:sldId id="266" r:id="rId13"/>
    <p:sldId id="278" r:id="rId14"/>
    <p:sldId id="285" r:id="rId15"/>
    <p:sldId id="305" r:id="rId16"/>
    <p:sldId id="306" r:id="rId17"/>
    <p:sldId id="307" r:id="rId18"/>
    <p:sldId id="308" r:id="rId19"/>
    <p:sldId id="282" r:id="rId20"/>
    <p:sldId id="272" r:id="rId21"/>
    <p:sldId id="279" r:id="rId22"/>
    <p:sldId id="265" r:id="rId23"/>
    <p:sldId id="327" r:id="rId24"/>
    <p:sldId id="317" r:id="rId25"/>
    <p:sldId id="318" r:id="rId26"/>
    <p:sldId id="319" r:id="rId27"/>
    <p:sldId id="326" r:id="rId28"/>
    <p:sldId id="320" r:id="rId29"/>
    <p:sldId id="321" r:id="rId30"/>
    <p:sldId id="324" r:id="rId31"/>
    <p:sldId id="261" r:id="rId32"/>
    <p:sldId id="309" r:id="rId33"/>
    <p:sldId id="288" r:id="rId34"/>
    <p:sldId id="314" r:id="rId35"/>
    <p:sldId id="276" r:id="rId36"/>
    <p:sldId id="262" r:id="rId37"/>
    <p:sldId id="31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jera Barbir Alavanja" userId="99f0643d-ad36-4f8c-98a7-7f4f2c9454be" providerId="ADAL" clId="{E37A9040-17F9-4BA6-839F-4AE447C3B0A2}"/>
    <pc:docChg chg="modSld">
      <pc:chgData name="Vjera Barbir Alavanja" userId="99f0643d-ad36-4f8c-98a7-7f4f2c9454be" providerId="ADAL" clId="{E37A9040-17F9-4BA6-839F-4AE447C3B0A2}" dt="2020-02-02T21:45:43.001" v="0"/>
      <pc:docMkLst>
        <pc:docMk/>
      </pc:docMkLst>
      <pc:sldChg chg="modTransition">
        <pc:chgData name="Vjera Barbir Alavanja" userId="99f0643d-ad36-4f8c-98a7-7f4f2c9454be" providerId="ADAL" clId="{E37A9040-17F9-4BA6-839F-4AE447C3B0A2}" dt="2020-02-02T21:45:43.001" v="0"/>
        <pc:sldMkLst>
          <pc:docMk/>
          <pc:sldMk cId="1069964279" sldId="31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 smtClean="0"/>
            <a:t>238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16.12.2019 (u našu školu isporučeni </a:t>
          </a:r>
          <a:r>
            <a:rPr lang="hr-HR" sz="2200" b="1" dirty="0"/>
            <a:t>9.1.2020.)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  <dgm:t>
        <a:bodyPr/>
        <a:lstStyle/>
        <a:p>
          <a:endParaRPr lang="en-US"/>
        </a:p>
      </dgm:t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  <dgm:t>
        <a:bodyPr/>
        <a:lstStyle/>
        <a:p>
          <a:endParaRPr lang="en-US"/>
        </a:p>
      </dgm:t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  <dgm:t>
        <a:bodyPr/>
        <a:lstStyle/>
        <a:p>
          <a:endParaRPr lang="en-US"/>
        </a:p>
      </dgm:t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Nabava 91.641 tableta (našoj školi dodijeljeno </a:t>
          </a:r>
          <a:r>
            <a:rPr lang="hr-HR" sz="2400" b="1" kern="1200" dirty="0" smtClean="0"/>
            <a:t>238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Početak isporuke: 16.12.2019 (u našu školu isporučeni </a:t>
          </a:r>
          <a:r>
            <a:rPr lang="hr-HR" sz="2200" b="1" kern="1200" dirty="0"/>
            <a:t>9.1.2020.)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Svrha sastanaka je informirati učitelje i roditelje učenika </a:t>
            </a:r>
            <a:r>
              <a:rPr lang="hr-HR" i="1" dirty="0"/>
              <a:t>prvih, petih i sedmih </a:t>
            </a:r>
            <a:r>
              <a:rPr lang="hr-HR" dirty="0"/>
              <a:t>razreda osnovne škole o ključnim promjenama koje donosi </a:t>
            </a:r>
            <a:r>
              <a:rPr lang="hr-HR" dirty="0" err="1"/>
              <a:t>kurikulumski</a:t>
            </a:r>
            <a:r>
              <a:rPr lang="hr-HR" dirty="0"/>
              <a:t> pristup nastavi uz upotrebu tableta u školi i kod kuće, te na koji će se način to odraziti na učenike i školsku svakodnevicu.</a:t>
            </a:r>
          </a:p>
          <a:p>
            <a:r>
              <a:rPr lang="hr-HR" dirty="0"/>
              <a:t>Želimo učitelje i roditelje pobliže upoznati s:</a:t>
            </a:r>
          </a:p>
          <a:p>
            <a:pPr marL="457200" lvl="1" indent="0">
              <a:buNone/>
            </a:pPr>
            <a:r>
              <a:rPr lang="hr-HR" dirty="0"/>
              <a:t>- </a:t>
            </a:r>
            <a:r>
              <a:rPr lang="hr-HR" sz="2800" dirty="0"/>
              <a:t>načinom korištenja uređaja;</a:t>
            </a:r>
          </a:p>
          <a:p>
            <a:pPr marL="457200" lvl="1" indent="0">
              <a:buNone/>
            </a:pPr>
            <a:r>
              <a:rPr lang="hr-HR" sz="2800" dirty="0"/>
              <a:t>- postupcima u slučaju eventualnih oštećenja tableta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mogućnost korištenja </a:t>
            </a:r>
            <a:r>
              <a:rPr lang="hr-HR" b="1" dirty="0"/>
              <a:t>SIM kartica:</a:t>
            </a:r>
            <a:endParaRPr lang="hr-HR" sz="2800" dirty="0"/>
          </a:p>
          <a:p>
            <a:r>
              <a:rPr lang="hr-HR" dirty="0" err="1"/>
              <a:t>Teleoperateri</a:t>
            </a:r>
            <a:r>
              <a:rPr lang="hr-HR" dirty="0"/>
              <a:t> uz dostavljene SIM kartice daju detaljnije opise svojih ponuda, koje između ostalog uključuju: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2 GB podatkovnog prometa mjesečno tijekom 12 mjeseci bez naplate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Pristup bez naplate omogućen je internetskim stranicama s obrazovnim sadržajem izdavačkih kuća koje sudjeluju u obrazovnoj reformi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APN:</a:t>
            </a:r>
          </a:p>
          <a:p>
            <a:r>
              <a:rPr lang="hr-HR" dirty="0"/>
              <a:t>Korisničko ime – vaše AAI@Edu.hr korisničko ime (ime.prezime@skole.hr) </a:t>
            </a:r>
          </a:p>
          <a:p>
            <a:r>
              <a:rPr lang="hr-HR" dirty="0"/>
              <a:t>Lozinka – vaša AAI@Edu.hr lozinka (pazite na mala i velika slova) </a:t>
            </a:r>
          </a:p>
          <a:p>
            <a:r>
              <a:rPr lang="hr-HR" dirty="0"/>
              <a:t>Spremite promjene.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Ministarstvo znanosti i obrazovanja</a:t>
            </a:r>
            <a:r>
              <a:rPr lang="hr-HR" dirty="0"/>
              <a:t> nabavilo je tablete za učenike </a:t>
            </a:r>
            <a:r>
              <a:rPr lang="hr-HR" i="1" dirty="0"/>
              <a:t>prvih, petih i sedmih razreda u školskoj godini 2019./2020. </a:t>
            </a:r>
            <a:r>
              <a:rPr lang="hr-HR" dirty="0"/>
              <a:t>u sklopu </a:t>
            </a:r>
            <a:r>
              <a:rPr lang="hr-HR" b="1" dirty="0"/>
              <a:t>projekta Podrška provedbi Cjelovite </a:t>
            </a:r>
            <a:r>
              <a:rPr lang="hr-HR" b="1" dirty="0" err="1"/>
              <a:t>kurikularne</a:t>
            </a:r>
            <a:r>
              <a:rPr lang="hr-HR" b="1" dirty="0"/>
              <a:t> reforme Škola za život – faza II</a:t>
            </a:r>
          </a:p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vjera.barbir-alavanja@skole.hr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mailto:vjera.barbir-alavanja@skole.h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8083520" y="491966"/>
            <a:ext cx="3937954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7D18BD2-FF7A-41BB-B013-4CDC0D138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446" y="4943557"/>
            <a:ext cx="5729592" cy="191444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Prezentaciju pripremila: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Vjera Barbir Alavanja,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učiteljica Matematike i Informatike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OŠ dr. Ante Starčevića u Zagrebu</a:t>
            </a:r>
            <a:r>
              <a:rPr lang="hr-HR" sz="2800" b="1" dirty="0">
                <a:solidFill>
                  <a:schemeClr val="bg1"/>
                </a:solidFill>
                <a:latin typeface="+mn-lt"/>
                <a:cs typeface="Calibri Light"/>
              </a:rPr>
              <a:t> </a:t>
            </a:r>
            <a:r>
              <a:rPr lang="hr-H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34872"/>
              </p:ext>
            </p:extLst>
          </p:nvPr>
        </p:nvGraphicFramePr>
        <p:xfrm>
          <a:off x="5405862" y="841985"/>
          <a:ext cx="6019332" cy="5170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26129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449320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predinstaliran i predodabran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a/b/g/n/ac 2.4 GHz + 5 GHz,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(nano-sim)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43" b="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/>
              <a:t> Igla 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dirty="0"/>
              <a:t>*Napomena: kutija i sav sadržaj kutije mora biti vraćen prilikom vraćanja tableta!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111114" cy="4722496"/>
            <a:chOff x="0" y="0"/>
            <a:chExt cx="5111659" cy="4722897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7"/>
              <a:ext cx="2562613" cy="2363734"/>
            </a:xfrm>
            <a:prstGeom prst="rect">
              <a:avLst/>
            </a:prstGeom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62486"/>
              <a:ext cx="2542195" cy="2301280"/>
            </a:xfrm>
            <a:prstGeom prst="rect">
              <a:avLst/>
            </a:prstGeom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74451"/>
              <a:ext cx="2491682" cy="2348446"/>
            </a:xfrm>
            <a:prstGeom prst="rect">
              <a:avLst/>
            </a:prstGeom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571625"/>
            <a:ext cx="10512941" cy="4921250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</a:t>
            </a:r>
            <a:r>
              <a:rPr lang="hr-HR" altLang="sr-Latn-RS" dirty="0" smtClean="0">
                <a:highlight>
                  <a:srgbClr val="FFFF00"/>
                </a:highlight>
              </a:rPr>
              <a:t>1111</a:t>
            </a:r>
            <a:endParaRPr lang="hr-HR" altLang="sr-Latn-RS" dirty="0">
              <a:highlight>
                <a:srgbClr val="FFFF00"/>
              </a:highlight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b="1" dirty="0"/>
              <a:t>OBAVEZNO nakon prve prijave promijenite svoj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može sam promijeniti svoj PIN u postavkama uređaja.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promjenu </a:t>
            </a:r>
            <a:r>
              <a:rPr lang="hr-HR" altLang="sr-Latn-RS" dirty="0" err="1"/>
              <a:t>PINa</a:t>
            </a:r>
            <a:r>
              <a:rPr lang="hr-HR" altLang="sr-Latn-RS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Sigurnost &gt; Zaključavanje zaslona &gt; Ponovni unos PIN-a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koji </a:t>
            </a:r>
            <a:r>
              <a:rPr lang="hr-HR" b="1" dirty="0"/>
              <a:t>zaboravi PIN</a:t>
            </a:r>
            <a:r>
              <a:rPr lang="hr-HR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3" y="3039894"/>
            <a:ext cx="944962" cy="13717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82" y="883845"/>
            <a:ext cx="4062642" cy="529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- Tehničke specifikacije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Zaštita tableta i zaslona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Zaključivanje uređaja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Instalirane aplikacije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Spajanje 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se na </a:t>
            </a:r>
            <a:r>
              <a:rPr lang="en-US" dirty="0"/>
              <a:t>internet </a:t>
            </a:r>
            <a:r>
              <a:rPr lang="en-US" dirty="0" err="1"/>
              <a:t>povez</a:t>
            </a:r>
            <a:r>
              <a:rPr lang="hr-HR" dirty="0"/>
              <a:t>uju bežično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b="1" dirty="0" err="1"/>
              <a:t>mreže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b="1" dirty="0"/>
              <a:t>4G</a:t>
            </a:r>
            <a:r>
              <a:rPr lang="hr-HR" dirty="0"/>
              <a:t> </a:t>
            </a:r>
            <a:r>
              <a:rPr lang="en-US" b="1" dirty="0"/>
              <a:t>LTE </a:t>
            </a:r>
            <a:r>
              <a:rPr lang="en-US" b="1" dirty="0" err="1"/>
              <a:t>mreže</a:t>
            </a:r>
            <a:endParaRPr lang="hr-HR" b="1" dirty="0"/>
          </a:p>
          <a:p>
            <a:r>
              <a:rPr lang="hr-HR" dirty="0"/>
              <a:t>U školi se učenik povezuje na </a:t>
            </a:r>
            <a:r>
              <a:rPr lang="hr-HR" b="1" dirty="0" err="1"/>
              <a:t>eduroam</a:t>
            </a:r>
            <a:r>
              <a:rPr lang="hr-HR" b="1" dirty="0"/>
              <a:t> mrežu</a:t>
            </a:r>
            <a:endParaRPr lang="hr-HR" dirty="0"/>
          </a:p>
          <a:p>
            <a:pPr algn="just"/>
            <a:r>
              <a:rPr lang="hr-HR" dirty="0"/>
              <a:t>U sklopu projekta „Škola za život” svaki učenik koji je uključen u projekt dobiva na korištenje </a:t>
            </a:r>
            <a:r>
              <a:rPr lang="hr-HR" b="1" dirty="0"/>
              <a:t>SIM karticu </a:t>
            </a:r>
            <a:r>
              <a:rPr lang="hr-HR" dirty="0"/>
              <a:t>(od ponuđenih </a:t>
            </a:r>
            <a:r>
              <a:rPr lang="hr-HR" dirty="0" err="1"/>
              <a:t>teleoperatera</a:t>
            </a:r>
            <a:r>
              <a:rPr lang="hr-HR" dirty="0"/>
              <a:t>: A1, Hrvatski telekom ili Tele2) koja omogućava neograničen pristup obrazovnim sadržajima te 2 GB ostalog prometa na mjesečnoj razini. </a:t>
            </a:r>
          </a:p>
          <a:p>
            <a:pPr algn="just"/>
            <a:r>
              <a:rPr lang="hr-HR" dirty="0"/>
              <a:t>Za korištenje navedenih mogućnosti korisnik mora </a:t>
            </a:r>
            <a:r>
              <a:rPr lang="hr-HR" b="1" dirty="0"/>
              <a:t>imati jedinstveni elektronički identitet u sustavu </a:t>
            </a:r>
            <a:r>
              <a:rPr lang="hr-HR" b="1" dirty="0" err="1"/>
              <a:t>AAI@EduHr</a:t>
            </a:r>
            <a:r>
              <a:rPr lang="hr-HR" dirty="0"/>
              <a:t>, koji učenik dobiva u školi.</a:t>
            </a:r>
          </a:p>
          <a:p>
            <a:pPr algn="just"/>
            <a:r>
              <a:rPr lang="hr-HR" dirty="0"/>
              <a:t>U nastavku se nalazi popis internetskih domena koje neće trošiti promet od 2 GB te kojima će se moći pristupiti i nakon što potrošite mjesečnu tarifu od 2 GB uz uvjet da su prethodno podešene APN postavke.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/>
              <a:t># CARNET - skole.hr, e-skole.hr, carnet.hr, loomen.carnet.hr, sve usluge koje se nalaze na domeni edu.hr </a:t>
            </a:r>
          </a:p>
          <a:p>
            <a:r>
              <a:rPr lang="hr-HR"/>
              <a:t># Alfa d.d. - mozaweb.com, alfaportal.hr </a:t>
            </a:r>
          </a:p>
          <a:p>
            <a:r>
              <a:rPr lang="hr-HR"/>
              <a:t># Element d.o.o. - element.hr, ele-udzbenik.hr, e-udzbenik.hr, elematika.hr </a:t>
            </a:r>
          </a:p>
          <a:p>
            <a:r>
              <a:rPr lang="hr-HR"/>
              <a:t># Kršćanska sadašnjost - udzbenici.ks.hr </a:t>
            </a:r>
          </a:p>
          <a:p>
            <a:r>
              <a:rPr lang="hr-HR"/>
              <a:t># Udžbenik.hr - udzbenik.hr </a:t>
            </a:r>
          </a:p>
          <a:p>
            <a:r>
              <a:rPr lang="hr-HR"/>
              <a:t># Oxford - exp.ouponlinepractice.com </a:t>
            </a:r>
          </a:p>
          <a:p>
            <a:r>
              <a:rPr lang="hr-HR"/>
              <a:t># Hueber - hueber.de </a:t>
            </a:r>
          </a:p>
          <a:p>
            <a:r>
              <a:rPr lang="hr-HR"/>
              <a:t># Glas koncila - glas-koncila.hr </a:t>
            </a:r>
          </a:p>
          <a:p>
            <a:r>
              <a:rPr lang="hr-HR"/>
              <a:t># Profil Klett d.o.o. - profil-klett.hr </a:t>
            </a:r>
          </a:p>
          <a:p>
            <a:r>
              <a:rPr lang="hr-HR"/>
              <a:t># Alka script – mozaweb.com i mozabook.com </a:t>
            </a:r>
          </a:p>
          <a:p>
            <a:r>
              <a:rPr lang="hr-HR"/>
              <a:t># Školska knjiga - e-sfera.hr</a:t>
            </a:r>
            <a:endParaRPr lang="hr-HR" dirty="0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80" y="3006043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D34EA-86D6-4945-9811-2EF2A8E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Postavke pristupne točke (APN)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578F94-0E3F-4539-A9A1-4A8F754C9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394707" cy="4802187"/>
          </a:xfrm>
        </p:spPr>
        <p:txBody>
          <a:bodyPr>
            <a:noAutofit/>
          </a:bodyPr>
          <a:lstStyle/>
          <a:p>
            <a:r>
              <a:rPr lang="hr-HR" dirty="0"/>
              <a:t>Prije prvog povezivanja na Internet putem mobilne podatkovne mreže provjerite je li odabrana </a:t>
            </a:r>
            <a:r>
              <a:rPr lang="hr-HR" b="1" dirty="0"/>
              <a:t>pristupna točka (APN) </a:t>
            </a:r>
            <a:r>
              <a:rPr lang="hr-HR" dirty="0"/>
              <a:t>naziva </a:t>
            </a:r>
            <a:r>
              <a:rPr lang="hr-HR" i="1" dirty="0"/>
              <a:t>„Internet – Škola za život”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aktivaciju pristupne točke: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</a:t>
            </a:r>
            <a:r>
              <a:rPr lang="hr-HR" dirty="0"/>
              <a:t>Mreža i internet</a:t>
            </a:r>
            <a:r>
              <a:rPr lang="hr-HR" altLang="sr-Latn-RS" dirty="0"/>
              <a:t> &gt; </a:t>
            </a:r>
            <a:r>
              <a:rPr lang="hr-HR" dirty="0"/>
              <a:t>Mobilna mreže</a:t>
            </a:r>
            <a:r>
              <a:rPr lang="hr-HR" altLang="sr-Latn-RS" dirty="0"/>
              <a:t> &gt; Napredno &gt; </a:t>
            </a:r>
            <a:r>
              <a:rPr lang="hr-HR" dirty="0"/>
              <a:t>Pristupne točke </a:t>
            </a:r>
            <a:endParaRPr lang="hr-HR" altLang="sr-Latn-RS" dirty="0"/>
          </a:p>
          <a:p>
            <a:r>
              <a:rPr lang="hr-HR" dirty="0"/>
              <a:t>Ako nije označena </a:t>
            </a:r>
            <a:r>
              <a:rPr lang="hr-HR" b="1" dirty="0"/>
              <a:t>pristupna točka (APN)</a:t>
            </a:r>
            <a:r>
              <a:rPr lang="hr-HR" dirty="0"/>
              <a:t> </a:t>
            </a:r>
            <a:r>
              <a:rPr lang="hr-HR" i="1" dirty="0"/>
              <a:t>„Internet – Škola za život” </a:t>
            </a:r>
            <a:r>
              <a:rPr lang="hr-HR" dirty="0"/>
              <a:t>odaberite ju, budući da nenaplatne domene i 2 GB prometa možete koristiti samo ako koristite istu. </a:t>
            </a:r>
          </a:p>
          <a:p>
            <a:r>
              <a:rPr lang="hr-HR" dirty="0"/>
              <a:t>U slučaj da je APN ispravno odabran a ne možete se spojiti na internet otvorite postavke pristupne točke </a:t>
            </a:r>
            <a:r>
              <a:rPr lang="hr-HR" i="1" dirty="0"/>
              <a:t>„Internet – Škola za život” </a:t>
            </a:r>
            <a:r>
              <a:rPr lang="hr-HR" dirty="0"/>
              <a:t>te provjerite jeste li dobro upisali korisničko ime i lozinku</a:t>
            </a:r>
          </a:p>
        </p:txBody>
      </p:sp>
    </p:spTree>
    <p:extLst>
      <p:ext uri="{BB962C8B-B14F-4D97-AF65-F5344CB8AC3E}">
        <p14:creationId xmlns:p14="http://schemas.microsoft.com/office/powerpoint/2010/main" val="86916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046587"/>
              </p:ext>
            </p:extLst>
          </p:nvPr>
        </p:nvGraphicFramePr>
        <p:xfrm>
          <a:off x="4171950" y="537211"/>
          <a:ext cx="7623810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668000" cy="4508231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ea typeface="+mn-lt"/>
                <a:cs typeface="+mn-lt"/>
              </a:rPr>
              <a:t>Dinamiku korištenja tableta definirat će svaki učitelj ovisno o planiranom nastavnom procesu</a:t>
            </a:r>
            <a:r>
              <a:rPr lang="hr-HR" dirty="0"/>
              <a:t> kako bi učenici pomoću tableta ostvarili odgojno-obrazovne ishode. </a:t>
            </a:r>
          </a:p>
          <a:p>
            <a:pPr algn="just"/>
            <a:r>
              <a:rPr lang="hr-HR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r>
              <a:rPr lang="hr-HR" altLang="sr-Latn-RS" dirty="0"/>
              <a:t>Učenik treba:</a:t>
            </a:r>
          </a:p>
          <a:p>
            <a:pPr lvl="1" algn="just"/>
            <a:r>
              <a:rPr lang="hr-HR" altLang="sr-Latn-RS" dirty="0"/>
              <a:t>u školu dolazi s tabletom </a:t>
            </a:r>
            <a:r>
              <a:rPr lang="hr-HR" altLang="sr-Latn-RS" b="1" dirty="0"/>
              <a:t>napunjene baterije </a:t>
            </a:r>
            <a:r>
              <a:rPr lang="hr-HR" altLang="sr-Latn-RS" dirty="0"/>
              <a:t>kako bi ga mogao nesmetano koristiti na nastavi</a:t>
            </a:r>
          </a:p>
          <a:p>
            <a:pPr lvl="1" algn="just"/>
            <a:r>
              <a:rPr lang="hr-HR" altLang="sr-Latn-RS" dirty="0"/>
              <a:t>voditi brigu o čuvanju tableta i ne ostavljati ga bez nadzora</a:t>
            </a:r>
          </a:p>
          <a:p>
            <a:pPr lvl="1" algn="just"/>
            <a:r>
              <a:rPr lang="hr-HR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</a:t>
            </a:r>
          </a:p>
          <a:p>
            <a:r>
              <a:rPr lang="hr-HR" dirty="0" smtClean="0"/>
              <a:t>Osobe </a:t>
            </a:r>
            <a:r>
              <a:rPr lang="hr-HR" b="1" dirty="0"/>
              <a:t>zadužena za administriranje tableta u OŠ </a:t>
            </a:r>
            <a:r>
              <a:rPr lang="hr-HR" b="1" dirty="0" smtClean="0"/>
              <a:t>Ravne njive Neslanovac:</a:t>
            </a:r>
          </a:p>
          <a:p>
            <a:pPr lvl="1"/>
            <a:r>
              <a:rPr lang="hr-HR" b="1" dirty="0" smtClean="0"/>
              <a:t>Ante Lončar – Haidi Mimica Tudor – Sanja Šafradin</a:t>
            </a:r>
            <a:endParaRPr lang="hr-HR" b="1" dirty="0"/>
          </a:p>
          <a:p>
            <a:r>
              <a:rPr lang="hr-HR" dirty="0"/>
              <a:t>u 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dirty="0"/>
              <a:t>ISKLJUČIVO putem e-maila: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haidi.mimica-tudor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@</a:t>
            </a:r>
            <a:r>
              <a:rPr lang="hr-HR" dirty="0" smtClean="0">
                <a:hlinkClick r:id="rId2"/>
              </a:rPr>
              <a:t>skole.hr</a:t>
            </a:r>
            <a:r>
              <a:rPr lang="hr-HR" dirty="0" smtClean="0"/>
              <a:t> </a:t>
            </a:r>
            <a:endParaRPr lang="hr-HR" dirty="0"/>
          </a:p>
          <a:p>
            <a:pPr marL="457200" lvl="1" indent="0">
              <a:buNone/>
            </a:pPr>
            <a:r>
              <a:rPr lang="hr-HR" dirty="0"/>
              <a:t>navodeći u naslovu poruke tekst: 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na otvorenom, naprijed, kuća&#10;&#10;Opis je automatski generiran">
            <a:extLst>
              <a:ext uri="{FF2B5EF4-FFF2-40B4-BE49-F238E27FC236}">
                <a16:creationId xmlns:a16="http://schemas.microsoft.com/office/drawing/2014/main" id="{803036E4-2CC7-467D-95E5-DBD943390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7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8A4A3-B404-4C54-AE43-4909EAAB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19" y="1396500"/>
            <a:ext cx="3657600" cy="1591319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6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 err="1"/>
              <a:t>Zahvaljujem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pažnji</a:t>
            </a:r>
            <a:r>
              <a:rPr lang="en-US" sz="5400" dirty="0"/>
              <a:t>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6DC548-2A28-4869-BDEB-F53B7F543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452606"/>
            <a:ext cx="3657600" cy="18602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Vjera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Barbir</a:t>
            </a:r>
            <a:r>
              <a:rPr lang="en-US" sz="2000" dirty="0">
                <a:solidFill>
                  <a:schemeClr val="tx2"/>
                </a:solidFill>
              </a:rPr>
              <a:t> Alavanja,</a:t>
            </a:r>
            <a:endParaRPr lang="hr-HR" sz="2000" dirty="0">
              <a:solidFill>
                <a:schemeClr val="tx2"/>
              </a:solidFill>
            </a:endParaRPr>
          </a:p>
          <a:p>
            <a:r>
              <a:rPr lang="hr-HR" sz="2000" dirty="0">
                <a:solidFill>
                  <a:schemeClr val="tx2"/>
                </a:solidFill>
              </a:rPr>
              <a:t>administrator tableta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4"/>
              </a:rPr>
              <a:t>vjera.barbir-alavanja@skole.hr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6A6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569D27F8-8B20-48ED-A10A-C4E404A9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5748519"/>
            <a:ext cx="1482434" cy="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tiskani udžbenik </a:t>
            </a: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vs. d</a:t>
            </a: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igitalni udžbenik </a:t>
            </a:r>
            <a:endParaRPr lang="hr-HR" altLang="sr-Latn-R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2EB62353-5F9F-4D48-AA81-5AB5D9AF9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9264" y="2410691"/>
            <a:ext cx="2946521" cy="359525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Digitalni udžbenik prati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tiskani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</a:rPr>
              <a:t>dio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 i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nteraktivne sadržaje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(video,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demonstracije)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omogućava igranje kvizova s trenutnom povratnom informacijom</a:t>
            </a:r>
            <a:endParaRPr lang="hr-HR" spc="-45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4D8061-8163-4250-B3A1-26AC210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8" y="1929776"/>
            <a:ext cx="3889585" cy="44443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70AA20-6EB5-49ED-901B-2D9A192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5" y="1929776"/>
            <a:ext cx="4353080" cy="44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bilježnica  vs. digitalna bilježnica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2049">
            <a:extLst>
              <a:ext uri="{FF2B5EF4-FFF2-40B4-BE49-F238E27FC236}">
                <a16:creationId xmlns:a16="http://schemas.microsoft.com/office/drawing/2014/main" id="{3B57C17E-4153-4A19-BB5B-310F7BCA1DDC}"/>
              </a:ext>
            </a:extLst>
          </p:cNvPr>
          <p:cNvGrpSpPr/>
          <p:nvPr/>
        </p:nvGrpSpPr>
        <p:grpSpPr>
          <a:xfrm>
            <a:off x="674440" y="2163329"/>
            <a:ext cx="4043034" cy="3831727"/>
            <a:chOff x="0" y="0"/>
            <a:chExt cx="3355425" cy="2580645"/>
          </a:xfrm>
        </p:grpSpPr>
        <p:sp>
          <p:nvSpPr>
            <p:cNvPr id="9" name="Shape 3003">
              <a:extLst>
                <a:ext uri="{FF2B5EF4-FFF2-40B4-BE49-F238E27FC236}">
                  <a16:creationId xmlns:a16="http://schemas.microsoft.com/office/drawing/2014/main" id="{BEC35B36-3C01-491A-AA3F-BCF682A82C7D}"/>
                </a:ext>
              </a:extLst>
            </p:cNvPr>
            <p:cNvSpPr/>
            <p:nvPr/>
          </p:nvSpPr>
          <p:spPr>
            <a:xfrm>
              <a:off x="809596" y="0"/>
              <a:ext cx="372859" cy="45826"/>
            </a:xfrm>
            <a:custGeom>
              <a:avLst/>
              <a:gdLst/>
              <a:ahLst/>
              <a:cxnLst/>
              <a:rect l="0" t="0" r="0" b="0"/>
              <a:pathLst>
                <a:path w="372859" h="45826">
                  <a:moveTo>
                    <a:pt x="0" y="0"/>
                  </a:moveTo>
                  <a:lnTo>
                    <a:pt x="372859" y="0"/>
                  </a:lnTo>
                  <a:lnTo>
                    <a:pt x="372859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5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Shape 3004">
              <a:extLst>
                <a:ext uri="{FF2B5EF4-FFF2-40B4-BE49-F238E27FC236}">
                  <a16:creationId xmlns:a16="http://schemas.microsoft.com/office/drawing/2014/main" id="{78D81607-503B-4221-8A01-94CC0FCBC576}"/>
                </a:ext>
              </a:extLst>
            </p:cNvPr>
            <p:cNvSpPr/>
            <p:nvPr/>
          </p:nvSpPr>
          <p:spPr>
            <a:xfrm>
              <a:off x="436692" y="0"/>
              <a:ext cx="376012" cy="45826"/>
            </a:xfrm>
            <a:custGeom>
              <a:avLst/>
              <a:gdLst/>
              <a:ahLst/>
              <a:cxnLst/>
              <a:rect l="0" t="0" r="0" b="0"/>
              <a:pathLst>
                <a:path w="376012" h="45826">
                  <a:moveTo>
                    <a:pt x="0" y="0"/>
                  </a:moveTo>
                  <a:lnTo>
                    <a:pt x="376012" y="0"/>
                  </a:lnTo>
                  <a:lnTo>
                    <a:pt x="376012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99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43">
              <a:extLst>
                <a:ext uri="{FF2B5EF4-FFF2-40B4-BE49-F238E27FC236}">
                  <a16:creationId xmlns:a16="http://schemas.microsoft.com/office/drawing/2014/main" id="{134D8CEC-A852-42E4-9489-BCE059B140B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544"/>
              <a:ext cx="3355425" cy="2246100"/>
            </a:xfrm>
            <a:prstGeom prst="rect">
              <a:avLst/>
            </a:prstGeom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D7EDE1A-C077-4585-9E8E-DD8D207B0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535" y="2495903"/>
            <a:ext cx="6735129" cy="3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78992"/>
            <a:ext cx="11069782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b="1" dirty="0"/>
              <a:t>MZO</a:t>
            </a:r>
            <a:r>
              <a:rPr lang="hr-HR" dirty="0"/>
              <a:t> je nabavilo tablete za učenike </a:t>
            </a:r>
            <a:r>
              <a:rPr lang="hr-HR" i="1" dirty="0"/>
              <a:t>prvih, petih i sedmih razreda u </a:t>
            </a:r>
            <a:r>
              <a:rPr lang="hr-HR" i="1" dirty="0" err="1"/>
              <a:t>šk.god</a:t>
            </a:r>
            <a:r>
              <a:rPr lang="hr-HR" i="1" dirty="0"/>
              <a:t>. 2019./2020. </a:t>
            </a:r>
            <a:r>
              <a:rPr lang="hr-HR" dirty="0"/>
              <a:t>u sklopu </a:t>
            </a:r>
            <a:r>
              <a:rPr lang="hr-HR" b="1" dirty="0"/>
              <a:t>projekta CKR II – „Škola  za  život”</a:t>
            </a:r>
          </a:p>
          <a:p>
            <a:r>
              <a:rPr lang="hr-HR" b="1" dirty="0"/>
              <a:t>Ravnatelj </a:t>
            </a:r>
            <a:r>
              <a:rPr lang="hr-HR" dirty="0"/>
              <a:t>odlučuje o distribuciji i </a:t>
            </a:r>
            <a:r>
              <a:rPr lang="hr-HR" b="1" dirty="0"/>
              <a:t>načinu zaduživanja tableta u školi</a:t>
            </a:r>
          </a:p>
          <a:p>
            <a:r>
              <a:rPr lang="hr-HR" b="1" dirty="0"/>
              <a:t>Za učenike petih i sedmih razreda </a:t>
            </a:r>
            <a:r>
              <a:rPr lang="hr-HR" dirty="0"/>
              <a:t>planirano je individualno korištenje tableta te ih učenici mogu koristiti i u školi i kod kuće. </a:t>
            </a:r>
          </a:p>
          <a:p>
            <a:r>
              <a:rPr lang="hr-HR" dirty="0">
                <a:ea typeface="+mn-lt"/>
                <a:cs typeface="+mn-lt"/>
              </a:rPr>
              <a:t>Škola će za ovu školsku godinu </a:t>
            </a:r>
            <a:r>
              <a:rPr lang="hr-HR" b="1" dirty="0">
                <a:ea typeface="+mn-lt"/>
                <a:cs typeface="+mn-lt"/>
              </a:rPr>
              <a:t>dati na korištenje </a:t>
            </a:r>
            <a:r>
              <a:rPr lang="hr-HR" dirty="0">
                <a:ea typeface="+mn-lt"/>
                <a:cs typeface="+mn-lt"/>
              </a:rPr>
              <a:t>tablete </a:t>
            </a:r>
            <a:r>
              <a:rPr lang="hr-HR" b="1" dirty="0">
                <a:ea typeface="+mn-lt"/>
                <a:cs typeface="+mn-lt"/>
              </a:rPr>
              <a:t>učenicima 5. i 7. razreda </a:t>
            </a:r>
            <a:r>
              <a:rPr lang="hr-HR" dirty="0">
                <a:ea typeface="+mn-lt"/>
                <a:cs typeface="+mn-lt"/>
              </a:rPr>
              <a:t>koji će ih </a:t>
            </a:r>
            <a:r>
              <a:rPr lang="hr-HR" b="1" dirty="0">
                <a:ea typeface="+mn-lt"/>
                <a:cs typeface="+mn-lt"/>
              </a:rPr>
              <a:t>koristiti više godina</a:t>
            </a:r>
            <a:r>
              <a:rPr lang="hr-HR" dirty="0">
                <a:ea typeface="+mn-lt"/>
                <a:cs typeface="+mn-lt"/>
              </a:rPr>
              <a:t> odnosno </a:t>
            </a:r>
            <a:r>
              <a:rPr lang="hr-HR" b="1" dirty="0">
                <a:ea typeface="+mn-lt"/>
                <a:cs typeface="+mn-lt"/>
              </a:rPr>
              <a:t>do kraja njihovog osnovnog obrazovanja</a:t>
            </a:r>
            <a:r>
              <a:rPr lang="hr-HR" dirty="0">
                <a:ea typeface="+mn-lt"/>
                <a:cs typeface="+mn-lt"/>
              </a:rPr>
              <a:t>. </a:t>
            </a:r>
          </a:p>
          <a:p>
            <a:r>
              <a:rPr lang="hr-HR" dirty="0"/>
              <a:t>Tableti koji su planirani za učenike prvih razreda ostaju u školi i koristi će ih na nastavi </a:t>
            </a:r>
            <a:r>
              <a:rPr lang="hr-HR" b="1" dirty="0">
                <a:ea typeface="+mn-lt"/>
                <a:cs typeface="+mn-lt"/>
              </a:rPr>
              <a:t>učenici od 1. do 4. razreda osnovne škole</a:t>
            </a:r>
            <a:r>
              <a:rPr lang="hr-HR" dirty="0">
                <a:ea typeface="+mn-lt"/>
                <a:cs typeface="+mn-lt"/>
              </a:rPr>
              <a:t> pod nadzorom učitelja, najčešće u grupnom radu </a:t>
            </a:r>
            <a:r>
              <a:rPr lang="hr-HR" b="1" dirty="0">
                <a:ea typeface="+mn-lt"/>
                <a:cs typeface="+mn-lt"/>
              </a:rPr>
              <a:t>u omjeru 4 učenika na 1 tablet</a:t>
            </a:r>
            <a:r>
              <a:rPr lang="hr-HR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9" y="85886"/>
            <a:ext cx="2114203" cy="1321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32" y="410529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9900"/>
            <a:ext cx="10763250" cy="4932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škole</a:t>
            </a:r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dobavljačem</a:t>
            </a:r>
          </a:p>
          <a:p>
            <a:pPr algn="just"/>
            <a:r>
              <a:rPr lang="hr-HR" b="1" dirty="0"/>
              <a:t>Roditelji </a:t>
            </a:r>
            <a:r>
              <a:rPr lang="hr-HR" dirty="0"/>
              <a:t>prilikom preuzimanja tableta 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školi. </a:t>
            </a:r>
          </a:p>
          <a:p>
            <a:pPr algn="just"/>
            <a:r>
              <a:rPr lang="hr-HR" dirty="0"/>
              <a:t>U slučaju da uređaj bude uništen, oštećen ili izgubljen, roditelji se obvezuju nadoknaditi štetu koju Ravnatelj škole određuje ako oštećenja na tabletu nisu garancijom predviđena</a:t>
            </a:r>
          </a:p>
          <a:p>
            <a:r>
              <a:rPr lang="hr-HR" b="1" dirty="0"/>
              <a:t>Maloprodajna cijena </a:t>
            </a:r>
            <a:r>
              <a:rPr lang="hr-HR" dirty="0"/>
              <a:t>ovoga tableta (podatak dobiven u  računovodstvu škole) iznosi 1104,00 kuna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272922" y="4015353"/>
            <a:ext cx="255490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Sadržaj: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Zaštita tableta i zaslona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Zaključivanje uređaja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Instalirane aplikacije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Spajanje na Internet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180721" y="628906"/>
            <a:ext cx="273930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3300" b="1" dirty="0"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6F569-0BF5-45B3-96A0-317CF7A9C2D1}">
  <ds:schemaRefs>
    <ds:schemaRef ds:uri="http://purl.org/dc/dcmitype/"/>
    <ds:schemaRef ds:uri="http://purl.org/dc/elements/1.1/"/>
    <ds:schemaRef ds:uri="http://purl.org/dc/terms/"/>
    <ds:schemaRef ds:uri="6c570e8d-7079-4bb6-a7be-5bd290c56ee3"/>
    <ds:schemaRef ds:uri="d559c2da-56df-4bfe-ab38-dd24cbafd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1663</Words>
  <Application>Microsoft Office PowerPoint</Application>
  <PresentationFormat>Widescreen</PresentationFormat>
  <Paragraphs>291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Impact</vt:lpstr>
      <vt:lpstr>Trebuchet MS</vt:lpstr>
      <vt:lpstr>Office Theme</vt:lpstr>
      <vt:lpstr>Tema sustava Office</vt:lpstr>
      <vt:lpstr>Prezentaciju pripremila: Vjera Barbir Alavanja, učiteljica Matematike i Informatike OŠ dr. Ante Starčevića u Zagrebu  </vt:lpstr>
      <vt:lpstr>Sadržaj:</vt:lpstr>
      <vt:lpstr>OPĆENITO O PROJEKTU Podrška provedbi Cjelovite kurikularne reforme Škola za život – faza II </vt:lpstr>
      <vt:lpstr>PowerPoint Presentation</vt:lpstr>
      <vt:lpstr>tiskani udžbenik vs. digitalni udžbenik </vt:lpstr>
      <vt:lpstr>bilježnica  vs. digitalna bilježnica</vt:lpstr>
      <vt:lpstr>Zaduživanje tableta</vt:lpstr>
      <vt:lpstr>Postupci u slučaju gubitka ili oštećenja tableta</vt:lpstr>
      <vt:lpstr>PowerPoint Presentation</vt:lpstr>
      <vt:lpstr>Tehničke specifikacije tablet računala</vt:lpstr>
      <vt:lpstr>PowerPoint Presentation</vt:lpstr>
      <vt:lpstr>PowerPoint Presentation</vt:lpstr>
      <vt:lpstr>PowerPoint Presentation</vt:lpstr>
      <vt:lpstr>Sadržaj kutije:</vt:lpstr>
      <vt:lpstr>PowerPoint Presentation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Presentation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Postavke pristupne točke (APN) </vt:lpstr>
      <vt:lpstr>PowerPoint Presentation</vt:lpstr>
      <vt:lpstr>Savjeti za kvalitetno korištenje tableta</vt:lpstr>
      <vt:lpstr>Administrator tableta</vt:lpstr>
      <vt:lpstr>Zahvaljujem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Prezentaciju pripremila: Vjera Barbir Alavanja, učiteljica Matematike i Informatike OŠ dr. Ante Starčevića u Zagrebu</dc:title>
  <dc:creator>Vjera Barbir Alavanja</dc:creator>
  <cp:keywords>Škola_za_život;tablet;administrator_tableta</cp:keywords>
  <cp:lastModifiedBy>Haidi</cp:lastModifiedBy>
  <cp:revision>2</cp:revision>
  <dcterms:created xsi:type="dcterms:W3CDTF">2020-02-02T21:04:09Z</dcterms:created>
  <dcterms:modified xsi:type="dcterms:W3CDTF">2020-03-12T20:53:37Z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