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sldIdLst>
    <p:sldId id="257" r:id="rId2"/>
    <p:sldId id="258" r:id="rId3"/>
    <p:sldId id="27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6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8" r:id="rId22"/>
    <p:sldId id="271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B7175-D4C8-4206-9FE3-437B100C2A33}" type="datetimeFigureOut">
              <a:rPr lang="hr-HR" smtClean="0"/>
              <a:t>30.1.2023.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22EFF-C365-4CFB-8720-07F91413BF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5594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B4F8C-1ACF-492F-B089-9E0511CD8541}" type="slidenum">
              <a:rPr lang="hr-HR" smtClean="0"/>
              <a:pPr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3864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B4F8C-1ACF-492F-B089-9E0511CD8541}" type="slidenum">
              <a:rPr lang="hr-HR" smtClean="0"/>
              <a:pPr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9520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569F-FA3E-4D4B-9056-30FEA3D2AAFA}" type="datetimeFigureOut">
              <a:rPr lang="hr-HR" smtClean="0"/>
              <a:t>30.1.2023.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B9F7-8246-4F05-854F-670B5F49D3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4832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569F-FA3E-4D4B-9056-30FEA3D2AAFA}" type="datetimeFigureOut">
              <a:rPr lang="hr-HR" smtClean="0"/>
              <a:t>30.1.2023.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B9F7-8246-4F05-854F-670B5F49D3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5789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569F-FA3E-4D4B-9056-30FEA3D2AAFA}" type="datetimeFigureOut">
              <a:rPr lang="hr-HR" smtClean="0"/>
              <a:t>30.1.2023.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B9F7-8246-4F05-854F-670B5F49D3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2156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569F-FA3E-4D4B-9056-30FEA3D2AAFA}" type="datetimeFigureOut">
              <a:rPr lang="hr-HR" smtClean="0"/>
              <a:t>30.1.2023.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B9F7-8246-4F05-854F-670B5F49D3AB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9057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569F-FA3E-4D4B-9056-30FEA3D2AAFA}" type="datetimeFigureOut">
              <a:rPr lang="hr-HR" smtClean="0"/>
              <a:t>30.1.2023.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B9F7-8246-4F05-854F-670B5F49D3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5124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569F-FA3E-4D4B-9056-30FEA3D2AAFA}" type="datetimeFigureOut">
              <a:rPr lang="hr-HR" smtClean="0"/>
              <a:t>30.1.2023.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B9F7-8246-4F05-854F-670B5F49D3AB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9112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569F-FA3E-4D4B-9056-30FEA3D2AAFA}" type="datetimeFigureOut">
              <a:rPr lang="hr-HR" smtClean="0"/>
              <a:t>30.1.2023.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B9F7-8246-4F05-854F-670B5F49D3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132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569F-FA3E-4D4B-9056-30FEA3D2AAFA}" type="datetimeFigureOut">
              <a:rPr lang="hr-HR" smtClean="0"/>
              <a:t>30.1.2023.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B9F7-8246-4F05-854F-670B5F49D3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4751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569F-FA3E-4D4B-9056-30FEA3D2AAFA}" type="datetimeFigureOut">
              <a:rPr lang="hr-HR" smtClean="0"/>
              <a:t>30.1.2023.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B9F7-8246-4F05-854F-670B5F49D3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2081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569F-FA3E-4D4B-9056-30FEA3D2AAFA}" type="datetimeFigureOut">
              <a:rPr lang="hr-HR" smtClean="0"/>
              <a:t>30.1.2023.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B9F7-8246-4F05-854F-670B5F49D3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3535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569F-FA3E-4D4B-9056-30FEA3D2AAFA}" type="datetimeFigureOut">
              <a:rPr lang="hr-HR" smtClean="0"/>
              <a:t>30.1.2023.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B9F7-8246-4F05-854F-670B5F49D3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9534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569F-FA3E-4D4B-9056-30FEA3D2AAFA}" type="datetimeFigureOut">
              <a:rPr lang="hr-HR" smtClean="0"/>
              <a:t>30.1.2023.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B9F7-8246-4F05-854F-670B5F49D3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489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569F-FA3E-4D4B-9056-30FEA3D2AAFA}" type="datetimeFigureOut">
              <a:rPr lang="hr-HR" smtClean="0"/>
              <a:t>30.1.2023.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B9F7-8246-4F05-854F-670B5F49D3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5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569F-FA3E-4D4B-9056-30FEA3D2AAFA}" type="datetimeFigureOut">
              <a:rPr lang="hr-HR" smtClean="0"/>
              <a:t>30.1.2023.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B9F7-8246-4F05-854F-670B5F49D3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581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569F-FA3E-4D4B-9056-30FEA3D2AAFA}" type="datetimeFigureOut">
              <a:rPr lang="hr-HR" smtClean="0"/>
              <a:t>30.1.2023.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B9F7-8246-4F05-854F-670B5F49D3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0859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569F-FA3E-4D4B-9056-30FEA3D2AAFA}" type="datetimeFigureOut">
              <a:rPr lang="hr-HR" smtClean="0"/>
              <a:t>30.1.2023.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B9F7-8246-4F05-854F-670B5F49D3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5668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569F-FA3E-4D4B-9056-30FEA3D2AAFA}" type="datetimeFigureOut">
              <a:rPr lang="hr-HR" smtClean="0"/>
              <a:t>30.1.2023.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B9F7-8246-4F05-854F-670B5F49D3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4121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301569F-FA3E-4D4B-9056-30FEA3D2AAFA}" type="datetimeFigureOut">
              <a:rPr lang="hr-HR" smtClean="0"/>
              <a:t>30.1.2023.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F2EB9F7-8246-4F05-854F-670B5F49D3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26781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eb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C1mjRh6STv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A415909-9C52-4BC9-9BDC-5F0D8DBE8E0C}"/>
              </a:ext>
            </a:extLst>
          </p:cNvPr>
          <p:cNvSpPr txBox="1"/>
          <p:nvPr/>
        </p:nvSpPr>
        <p:spPr>
          <a:xfrm>
            <a:off x="3220279" y="247646"/>
            <a:ext cx="5695122" cy="152349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hr-HR" sz="1050" dirty="0"/>
          </a:p>
          <a:p>
            <a:pPr algn="ctr"/>
            <a:r>
              <a:rPr lang="hr-H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ELEKTRIČNA TROŠILA U KUĆANSTVIMA</a:t>
            </a:r>
            <a:endParaRPr lang="hr-HR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0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538D5B-85B5-4689-88A2-865E2DA35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99" t="8285" r="10870" b="10520"/>
          <a:stretch/>
        </p:blipFill>
        <p:spPr>
          <a:xfrm rot="16200000">
            <a:off x="-466725" y="952496"/>
            <a:ext cx="4210053" cy="2800353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DB7A658-20B0-4504-9F55-21C19B95D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648" y="4109127"/>
            <a:ext cx="2733407" cy="2727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A86BECFF-E2FE-4059-A6CB-F5B54ECD1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480" y="1942149"/>
            <a:ext cx="1885963" cy="2640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DAD579D-A0F5-427E-96CE-FE0D22D82B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2413" y="1863523"/>
            <a:ext cx="3382988" cy="2245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750084C0-A685-419D-8DDA-9136862C64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761" y="4582497"/>
            <a:ext cx="3331675" cy="2118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355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109537"/>
            <a:ext cx="5905500" cy="3857625"/>
          </a:xfrm>
          <a:prstGeom prst="rect">
            <a:avLst/>
          </a:prstGeom>
        </p:spPr>
      </p:pic>
      <p:sp>
        <p:nvSpPr>
          <p:cNvPr id="3" name="TextBox 7">
            <a:extLst>
              <a:ext uri="{FF2B5EF4-FFF2-40B4-BE49-F238E27FC236}">
                <a16:creationId xmlns:a16="http://schemas.microsoft.com/office/drawing/2014/main" id="{4A415909-9C52-4BC9-9BDC-5F0D8DBE8E0C}"/>
              </a:ext>
            </a:extLst>
          </p:cNvPr>
          <p:cNvSpPr txBox="1"/>
          <p:nvPr/>
        </p:nvSpPr>
        <p:spPr>
          <a:xfrm>
            <a:off x="0" y="5265970"/>
            <a:ext cx="8439150" cy="101566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Kod indukcije se lonac ili tava zagrijavaju, dok ploča za kuhanje ostaje hladna i sigurna na dodir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4A415909-9C52-4BC9-9BDC-5F0D8DBE8E0C}"/>
              </a:ext>
            </a:extLst>
          </p:cNvPr>
          <p:cNvSpPr txBox="1"/>
          <p:nvPr/>
        </p:nvSpPr>
        <p:spPr>
          <a:xfrm>
            <a:off x="0" y="4248150"/>
            <a:ext cx="8982074" cy="74635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INDUKCIJSKA PLOČA</a:t>
            </a:r>
            <a:endParaRPr lang="hr-H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050" dirty="0"/>
          </a:p>
        </p:txBody>
      </p:sp>
    </p:spTree>
    <p:extLst>
      <p:ext uri="{BB962C8B-B14F-4D97-AF65-F5344CB8AC3E}">
        <p14:creationId xmlns:p14="http://schemas.microsoft.com/office/powerpoint/2010/main" val="187175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4A415909-9C52-4BC9-9BDC-5F0D8DBE8E0C}"/>
              </a:ext>
            </a:extLst>
          </p:cNvPr>
          <p:cNvSpPr txBox="1"/>
          <p:nvPr/>
        </p:nvSpPr>
        <p:spPr>
          <a:xfrm>
            <a:off x="0" y="123825"/>
            <a:ext cx="8982074" cy="27161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ELEKTRIČNI ŠTEDNJAK –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Termoregulator</a:t>
            </a:r>
            <a:endParaRPr lang="hr-HR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Uzemljenje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piroliza</a:t>
            </a:r>
            <a:endParaRPr lang="hr-HR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05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3"/>
          <a:stretch/>
        </p:blipFill>
        <p:spPr>
          <a:xfrm>
            <a:off x="223837" y="2944108"/>
            <a:ext cx="4038345" cy="3666241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" t="14899" b="12607"/>
          <a:stretch/>
        </p:blipFill>
        <p:spPr>
          <a:xfrm>
            <a:off x="4491037" y="3028950"/>
            <a:ext cx="426087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1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4A415909-9C52-4BC9-9BDC-5F0D8DBE8E0C}"/>
              </a:ext>
            </a:extLst>
          </p:cNvPr>
          <p:cNvSpPr txBox="1"/>
          <p:nvPr/>
        </p:nvSpPr>
        <p:spPr>
          <a:xfrm>
            <a:off x="0" y="123825"/>
            <a:ext cx="8982074" cy="15696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ELEKTTRIČNI BOJLER</a:t>
            </a:r>
          </a:p>
          <a:p>
            <a:r>
              <a:rPr lang="hr-H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Niskotlačni</a:t>
            </a:r>
          </a:p>
          <a:p>
            <a:r>
              <a:rPr lang="hr-H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visokotlačni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" y="1762125"/>
            <a:ext cx="3376613" cy="450650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924" y="1910351"/>
            <a:ext cx="4581525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9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622" y="1872625"/>
            <a:ext cx="2044127" cy="4558332"/>
          </a:xfrm>
          <a:prstGeom prst="rect">
            <a:avLst/>
          </a:prstGeom>
        </p:spPr>
      </p:pic>
      <p:sp>
        <p:nvSpPr>
          <p:cNvPr id="2" name="Naslov 1"/>
          <p:cNvSpPr txBox="1">
            <a:spLocks/>
          </p:cNvSpPr>
          <p:nvPr/>
        </p:nvSpPr>
        <p:spPr>
          <a:xfrm>
            <a:off x="1438539" y="279433"/>
            <a:ext cx="5904656" cy="868958"/>
          </a:xfrm>
          <a:prstGeom prst="rect">
            <a:avLst/>
          </a:prstGeom>
          <a:solidFill>
            <a:srgbClr val="816D6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i="1" dirty="0" smtClean="0">
                <a:solidFill>
                  <a:prstClr val="white"/>
                </a:solidFill>
              </a:rPr>
              <a:t>Električni bojler</a:t>
            </a:r>
            <a:endParaRPr lang="hr-HR" sz="4800" dirty="0">
              <a:solidFill>
                <a:prstClr val="white"/>
              </a:solidFill>
            </a:endParaRPr>
          </a:p>
        </p:txBody>
      </p:sp>
      <p:sp>
        <p:nvSpPr>
          <p:cNvPr id="16" name="Rezervirano mjesto sadržaja 2"/>
          <p:cNvSpPr txBox="1">
            <a:spLocks/>
          </p:cNvSpPr>
          <p:nvPr/>
        </p:nvSpPr>
        <p:spPr>
          <a:xfrm>
            <a:off x="201427" y="1251903"/>
            <a:ext cx="3047008" cy="3565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2575" indent="-9525" algn="l"/>
            <a:r>
              <a:rPr lang="hr-HR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Električni bojler </a:t>
            </a:r>
            <a:r>
              <a:rPr lang="hr-HR" sz="24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uređaj za zagrijavanje vode.</a:t>
            </a:r>
          </a:p>
          <a:p>
            <a:pPr marL="282575" indent="-9525" algn="l"/>
            <a:endParaRPr lang="hr-HR" sz="2400" i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2575" indent="-9525" algn="l"/>
            <a:r>
              <a:rPr lang="hr-HR" sz="24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Osnovni dijelovi bojlera su:</a:t>
            </a:r>
          </a:p>
          <a:p>
            <a:pPr marL="282575" indent="-9525" algn="l"/>
            <a:endParaRPr lang="hr-HR" sz="2400" i="1" dirty="0" smtClean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6" name="Ravni poveznik sa strelicom 5"/>
          <p:cNvCxnSpPr/>
          <p:nvPr/>
        </p:nvCxnSpPr>
        <p:spPr>
          <a:xfrm flipV="1">
            <a:off x="4094541" y="5952644"/>
            <a:ext cx="1082587" cy="74202"/>
          </a:xfrm>
          <a:prstGeom prst="straightConnector1">
            <a:avLst/>
          </a:prstGeom>
          <a:ln w="57150">
            <a:solidFill>
              <a:srgbClr val="816D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niOkvir 6"/>
          <p:cNvSpPr txBox="1"/>
          <p:nvPr/>
        </p:nvSpPr>
        <p:spPr>
          <a:xfrm>
            <a:off x="1840173" y="557357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FF00"/>
                </a:solidFill>
              </a:rPr>
              <a:t>ODVODNA CIJEV ZA TOPLU VODU</a:t>
            </a:r>
            <a:endParaRPr lang="hr-HR" b="1" dirty="0">
              <a:solidFill>
                <a:srgbClr val="FFFF00"/>
              </a:solidFill>
            </a:endParaRPr>
          </a:p>
        </p:txBody>
      </p:sp>
      <p:cxnSp>
        <p:nvCxnSpPr>
          <p:cNvPr id="8" name="Ravni poveznik sa strelicom 7"/>
          <p:cNvCxnSpPr/>
          <p:nvPr/>
        </p:nvCxnSpPr>
        <p:spPr>
          <a:xfrm flipH="1" flipV="1">
            <a:off x="6064058" y="4278060"/>
            <a:ext cx="973370" cy="360040"/>
          </a:xfrm>
          <a:prstGeom prst="straightConnector1">
            <a:avLst/>
          </a:prstGeom>
          <a:ln w="57150">
            <a:solidFill>
              <a:srgbClr val="816D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niOkvir 8"/>
          <p:cNvSpPr txBox="1"/>
          <p:nvPr/>
        </p:nvSpPr>
        <p:spPr>
          <a:xfrm>
            <a:off x="6635348" y="4632827"/>
            <a:ext cx="1175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C000"/>
                </a:solidFill>
              </a:rPr>
              <a:t>GRIJAČ</a:t>
            </a:r>
            <a:endParaRPr lang="hr-HR" b="1" dirty="0">
              <a:solidFill>
                <a:srgbClr val="FFC000"/>
              </a:solidFill>
            </a:endParaRPr>
          </a:p>
        </p:txBody>
      </p:sp>
      <p:cxnSp>
        <p:nvCxnSpPr>
          <p:cNvPr id="10" name="Ravni poveznik sa strelicom 9"/>
          <p:cNvCxnSpPr/>
          <p:nvPr/>
        </p:nvCxnSpPr>
        <p:spPr>
          <a:xfrm flipH="1" flipV="1">
            <a:off x="6006933" y="3309904"/>
            <a:ext cx="1040488" cy="146343"/>
          </a:xfrm>
          <a:prstGeom prst="straightConnector1">
            <a:avLst/>
          </a:prstGeom>
          <a:ln w="57150">
            <a:solidFill>
              <a:srgbClr val="816D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niOkvir 10"/>
          <p:cNvSpPr txBox="1"/>
          <p:nvPr/>
        </p:nvSpPr>
        <p:spPr>
          <a:xfrm>
            <a:off x="6845920" y="3543988"/>
            <a:ext cx="1929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C000"/>
                </a:solidFill>
              </a:rPr>
              <a:t>SPREMNIK ZA VODU</a:t>
            </a:r>
            <a:endParaRPr lang="hr-HR" b="1" dirty="0">
              <a:solidFill>
                <a:srgbClr val="FFC000"/>
              </a:solidFill>
            </a:endParaRPr>
          </a:p>
        </p:txBody>
      </p:sp>
      <p:cxnSp>
        <p:nvCxnSpPr>
          <p:cNvPr id="12" name="Ravni poveznik sa strelicom 11"/>
          <p:cNvCxnSpPr/>
          <p:nvPr/>
        </p:nvCxnSpPr>
        <p:spPr>
          <a:xfrm flipH="1">
            <a:off x="6221806" y="2063849"/>
            <a:ext cx="859024" cy="55235"/>
          </a:xfrm>
          <a:prstGeom prst="straightConnector1">
            <a:avLst/>
          </a:prstGeom>
          <a:ln w="57150">
            <a:solidFill>
              <a:srgbClr val="816D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niOkvir 12"/>
          <p:cNvSpPr txBox="1"/>
          <p:nvPr/>
        </p:nvSpPr>
        <p:spPr>
          <a:xfrm>
            <a:off x="6762313" y="2107719"/>
            <a:ext cx="1610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C000"/>
                </a:solidFill>
              </a:rPr>
              <a:t>METALNO KUČIŠTE</a:t>
            </a:r>
            <a:endParaRPr lang="hr-HR" b="1" dirty="0">
              <a:solidFill>
                <a:srgbClr val="FFC000"/>
              </a:solidFill>
            </a:endParaRPr>
          </a:p>
        </p:txBody>
      </p:sp>
      <p:cxnSp>
        <p:nvCxnSpPr>
          <p:cNvPr id="18" name="Ravni poveznik sa strelicom 17"/>
          <p:cNvCxnSpPr/>
          <p:nvPr/>
        </p:nvCxnSpPr>
        <p:spPr>
          <a:xfrm flipH="1">
            <a:off x="6127600" y="5443858"/>
            <a:ext cx="1095424" cy="200821"/>
          </a:xfrm>
          <a:prstGeom prst="straightConnector1">
            <a:avLst/>
          </a:prstGeom>
          <a:ln w="57150">
            <a:solidFill>
              <a:srgbClr val="816D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niOkvir 18"/>
          <p:cNvSpPr txBox="1"/>
          <p:nvPr/>
        </p:nvSpPr>
        <p:spPr>
          <a:xfrm>
            <a:off x="7333089" y="5187907"/>
            <a:ext cx="1553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C000"/>
                </a:solidFill>
              </a:rPr>
              <a:t>TERMOSTAT</a:t>
            </a:r>
            <a:endParaRPr lang="hr-HR" dirty="0">
              <a:solidFill>
                <a:srgbClr val="FFC000"/>
              </a:solidFill>
            </a:endParaRPr>
          </a:p>
        </p:txBody>
      </p:sp>
      <p:sp>
        <p:nvSpPr>
          <p:cNvPr id="24" name="TekstniOkvir 23"/>
          <p:cNvSpPr txBox="1"/>
          <p:nvPr/>
        </p:nvSpPr>
        <p:spPr>
          <a:xfrm>
            <a:off x="6911752" y="579367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C000"/>
                </a:solidFill>
              </a:rPr>
              <a:t>DOVODNA CIJEV ZA HLADNU VODU</a:t>
            </a:r>
            <a:endParaRPr lang="hr-HR" b="1" dirty="0">
              <a:solidFill>
                <a:srgbClr val="FFC000"/>
              </a:solidFill>
            </a:endParaRPr>
          </a:p>
        </p:txBody>
      </p:sp>
      <p:cxnSp>
        <p:nvCxnSpPr>
          <p:cNvPr id="33" name="Ravni poveznik sa strelicom 32"/>
          <p:cNvCxnSpPr/>
          <p:nvPr/>
        </p:nvCxnSpPr>
        <p:spPr>
          <a:xfrm flipH="1" flipV="1">
            <a:off x="6002993" y="6026846"/>
            <a:ext cx="987808" cy="101844"/>
          </a:xfrm>
          <a:prstGeom prst="straightConnector1">
            <a:avLst/>
          </a:prstGeom>
          <a:ln w="57150">
            <a:solidFill>
              <a:srgbClr val="816D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42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9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4" y="144943"/>
            <a:ext cx="8505825" cy="638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7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4A415909-9C52-4BC9-9BDC-5F0D8DBE8E0C}"/>
              </a:ext>
            </a:extLst>
          </p:cNvPr>
          <p:cNvSpPr txBox="1"/>
          <p:nvPr/>
        </p:nvSpPr>
        <p:spPr>
          <a:xfrm>
            <a:off x="152400" y="161925"/>
            <a:ext cx="5257800" cy="74635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ELEKTRIČNO GLAČALO</a:t>
            </a:r>
          </a:p>
          <a:p>
            <a:endParaRPr lang="hr-HR" sz="105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1" y="1051159"/>
            <a:ext cx="531495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6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24041" y="326983"/>
            <a:ext cx="7232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>
                <a:solidFill>
                  <a:srgbClr val="FFFF00"/>
                </a:solidFill>
                <a:hlinkClick r:id="rId2"/>
              </a:rPr>
              <a:t>https://youtu.be/C1mjRh6STvg</a:t>
            </a:r>
            <a:endParaRPr lang="hr-HR" sz="2800" dirty="0" smtClean="0">
              <a:solidFill>
                <a:srgbClr val="FFFF00"/>
              </a:solidFill>
            </a:endParaRPr>
          </a:p>
          <a:p>
            <a:endParaRPr lang="hr-HR" sz="2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07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niOkvir 8"/>
          <p:cNvSpPr txBox="1"/>
          <p:nvPr/>
        </p:nvSpPr>
        <p:spPr>
          <a:xfrm>
            <a:off x="391173" y="895357"/>
            <a:ext cx="31195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 smtClean="0">
                <a:solidFill>
                  <a:srgbClr val="FFFF00"/>
                </a:solidFill>
              </a:rPr>
              <a:t>Rashladni uređaj hladnjaka sastoji se od: </a:t>
            </a:r>
            <a:r>
              <a:rPr lang="hr-HR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kompresora s elektromotorom, kondenzatora, kapilarne cjevčice, isparivača i termostata</a:t>
            </a:r>
            <a:r>
              <a:rPr lang="hr-HR" sz="2800" b="1" i="1" dirty="0" smtClean="0">
                <a:solidFill>
                  <a:srgbClr val="816D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hr-HR" sz="28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2777" y="1083223"/>
            <a:ext cx="4933056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" name="Ravni poveznik sa strelicom 2"/>
          <p:cNvCxnSpPr/>
          <p:nvPr/>
        </p:nvCxnSpPr>
        <p:spPr>
          <a:xfrm flipV="1">
            <a:off x="4767217" y="4936522"/>
            <a:ext cx="1584176" cy="720080"/>
          </a:xfrm>
          <a:prstGeom prst="straightConnector1">
            <a:avLst/>
          </a:prstGeom>
          <a:ln w="57150">
            <a:solidFill>
              <a:srgbClr val="816D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niOkvir 4"/>
          <p:cNvSpPr txBox="1"/>
          <p:nvPr/>
        </p:nvSpPr>
        <p:spPr>
          <a:xfrm>
            <a:off x="4572000" y="5656602"/>
            <a:ext cx="2589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accent6"/>
                </a:solidFill>
              </a:rPr>
              <a:t>KOMPRESOR S ELEKTROMOTOROM</a:t>
            </a:r>
            <a:endParaRPr lang="hr-HR" b="1" dirty="0">
              <a:solidFill>
                <a:schemeClr val="accent6"/>
              </a:solidFill>
            </a:endParaRPr>
          </a:p>
        </p:txBody>
      </p:sp>
      <p:cxnSp>
        <p:nvCxnSpPr>
          <p:cNvPr id="10" name="Ravni poveznik sa strelicom 9"/>
          <p:cNvCxnSpPr/>
          <p:nvPr/>
        </p:nvCxnSpPr>
        <p:spPr>
          <a:xfrm flipH="1" flipV="1">
            <a:off x="7208730" y="5256490"/>
            <a:ext cx="973369" cy="360040"/>
          </a:xfrm>
          <a:prstGeom prst="straightConnector1">
            <a:avLst/>
          </a:prstGeom>
          <a:ln w="57150">
            <a:solidFill>
              <a:srgbClr val="816D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niOkvir 10"/>
          <p:cNvSpPr txBox="1"/>
          <p:nvPr/>
        </p:nvSpPr>
        <p:spPr>
          <a:xfrm>
            <a:off x="7556666" y="566124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accent6"/>
                </a:solidFill>
              </a:rPr>
              <a:t>TERMOSTAT</a:t>
            </a:r>
            <a:endParaRPr lang="hr-HR" b="1" dirty="0">
              <a:solidFill>
                <a:schemeClr val="accent6"/>
              </a:solidFill>
            </a:endParaRPr>
          </a:p>
        </p:txBody>
      </p:sp>
      <p:cxnSp>
        <p:nvCxnSpPr>
          <p:cNvPr id="15" name="Ravni poveznik sa strelicom 14"/>
          <p:cNvCxnSpPr/>
          <p:nvPr/>
        </p:nvCxnSpPr>
        <p:spPr>
          <a:xfrm flipH="1" flipV="1">
            <a:off x="7447320" y="3750420"/>
            <a:ext cx="973369" cy="360040"/>
          </a:xfrm>
          <a:prstGeom prst="straightConnector1">
            <a:avLst/>
          </a:prstGeom>
          <a:ln w="57150">
            <a:solidFill>
              <a:srgbClr val="816D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niOkvir 15"/>
          <p:cNvSpPr txBox="1"/>
          <p:nvPr/>
        </p:nvSpPr>
        <p:spPr>
          <a:xfrm>
            <a:off x="7304565" y="409892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accent6"/>
                </a:solidFill>
              </a:rPr>
              <a:t>KONDENZATOR</a:t>
            </a:r>
            <a:endParaRPr lang="hr-HR" b="1" dirty="0">
              <a:solidFill>
                <a:schemeClr val="accent6"/>
              </a:solidFill>
            </a:endParaRPr>
          </a:p>
        </p:txBody>
      </p:sp>
      <p:cxnSp>
        <p:nvCxnSpPr>
          <p:cNvPr id="17" name="Ravni poveznik sa strelicom 16"/>
          <p:cNvCxnSpPr/>
          <p:nvPr/>
        </p:nvCxnSpPr>
        <p:spPr>
          <a:xfrm flipH="1" flipV="1">
            <a:off x="7337974" y="1872114"/>
            <a:ext cx="973369" cy="360040"/>
          </a:xfrm>
          <a:prstGeom prst="straightConnector1">
            <a:avLst/>
          </a:prstGeom>
          <a:ln w="57150">
            <a:solidFill>
              <a:srgbClr val="816D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niOkvir 17"/>
          <p:cNvSpPr txBox="1"/>
          <p:nvPr/>
        </p:nvSpPr>
        <p:spPr>
          <a:xfrm>
            <a:off x="7455884" y="1451969"/>
            <a:ext cx="1534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accent6"/>
                </a:solidFill>
              </a:rPr>
              <a:t>ISPARIVAČ</a:t>
            </a:r>
            <a:endParaRPr lang="hr-HR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0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11" grpId="0"/>
      <p:bldP spid="16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ka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0198" y="1347824"/>
            <a:ext cx="4027222" cy="5285293"/>
          </a:xfrm>
          <a:prstGeom prst="rect">
            <a:avLst/>
          </a:prstGeom>
        </p:spPr>
      </p:pic>
      <p:cxnSp>
        <p:nvCxnSpPr>
          <p:cNvPr id="3" name="Ravni poveznik sa strelicom 2"/>
          <p:cNvCxnSpPr/>
          <p:nvPr/>
        </p:nvCxnSpPr>
        <p:spPr>
          <a:xfrm flipV="1">
            <a:off x="1867311" y="5857731"/>
            <a:ext cx="1586897" cy="684947"/>
          </a:xfrm>
          <a:prstGeom prst="straightConnector1">
            <a:avLst/>
          </a:prstGeom>
          <a:ln w="57150">
            <a:solidFill>
              <a:srgbClr val="816D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sa strelicom 14"/>
          <p:cNvCxnSpPr/>
          <p:nvPr/>
        </p:nvCxnSpPr>
        <p:spPr>
          <a:xfrm>
            <a:off x="1187624" y="3802262"/>
            <a:ext cx="1510884" cy="32931"/>
          </a:xfrm>
          <a:prstGeom prst="straightConnector1">
            <a:avLst/>
          </a:prstGeom>
          <a:ln w="57150">
            <a:solidFill>
              <a:srgbClr val="816D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sa strelicom 16"/>
          <p:cNvCxnSpPr/>
          <p:nvPr/>
        </p:nvCxnSpPr>
        <p:spPr>
          <a:xfrm flipH="1" flipV="1">
            <a:off x="4666099" y="4584164"/>
            <a:ext cx="1589989" cy="72008"/>
          </a:xfrm>
          <a:prstGeom prst="straightConnector1">
            <a:avLst/>
          </a:prstGeom>
          <a:ln w="57150">
            <a:solidFill>
              <a:srgbClr val="816D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Naslov 1"/>
          <p:cNvSpPr txBox="1">
            <a:spLocks/>
          </p:cNvSpPr>
          <p:nvPr/>
        </p:nvSpPr>
        <p:spPr>
          <a:xfrm>
            <a:off x="1576051" y="273483"/>
            <a:ext cx="5904656" cy="868958"/>
          </a:xfrm>
          <a:prstGeom prst="rect">
            <a:avLst/>
          </a:prstGeom>
          <a:solidFill>
            <a:srgbClr val="816D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i="1" dirty="0" smtClean="0">
                <a:solidFill>
                  <a:srgbClr val="FFC000"/>
                </a:solidFill>
              </a:rPr>
              <a:t>Način rada hladnjaka</a:t>
            </a:r>
            <a:endParaRPr lang="hr-HR" sz="4800" dirty="0">
              <a:solidFill>
                <a:srgbClr val="FFC000"/>
              </a:solidFill>
            </a:endParaRPr>
          </a:p>
        </p:txBody>
      </p:sp>
      <p:sp>
        <p:nvSpPr>
          <p:cNvPr id="14" name="Zaobljeni pravokutnik 13"/>
          <p:cNvSpPr/>
          <p:nvPr/>
        </p:nvSpPr>
        <p:spPr>
          <a:xfrm>
            <a:off x="266700" y="4064439"/>
            <a:ext cx="2315781" cy="2021288"/>
          </a:xfrm>
          <a:prstGeom prst="roundRect">
            <a:avLst/>
          </a:prstGeom>
          <a:ln w="57150">
            <a:solidFill>
              <a:srgbClr val="816D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600" dirty="0" smtClean="0">
                <a:solidFill>
                  <a:srgbClr val="816D60"/>
                </a:solidFill>
              </a:rPr>
              <a:t>Elektromotor</a:t>
            </a:r>
            <a:r>
              <a:rPr lang="hr-HR" sz="1600" b="1" dirty="0" smtClean="0">
                <a:solidFill>
                  <a:srgbClr val="816D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1600" dirty="0" smtClean="0">
                <a:solidFill>
                  <a:srgbClr val="816D60"/>
                </a:solidFill>
              </a:rPr>
              <a:t>pokreće</a:t>
            </a:r>
            <a:r>
              <a:rPr lang="hr-HR" sz="1600" b="1" dirty="0" smtClean="0">
                <a:solidFill>
                  <a:srgbClr val="816D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kompresor </a:t>
            </a:r>
            <a:r>
              <a:rPr lang="hr-HR" sz="1600" dirty="0" smtClean="0">
                <a:solidFill>
                  <a:srgbClr val="816D60"/>
                </a:solidFill>
              </a:rPr>
              <a:t>koji potiskuje i tjera na kruženje sredstva za hlađenje u hladnjaku.</a:t>
            </a:r>
            <a:endParaRPr lang="hr-HR" sz="1600" dirty="0" smtClean="0"/>
          </a:p>
        </p:txBody>
      </p:sp>
      <p:sp>
        <p:nvSpPr>
          <p:cNvPr id="19" name="Zaobljeni pravokutnik 18"/>
          <p:cNvSpPr/>
          <p:nvPr/>
        </p:nvSpPr>
        <p:spPr>
          <a:xfrm>
            <a:off x="179511" y="1309693"/>
            <a:ext cx="2325563" cy="2402129"/>
          </a:xfrm>
          <a:prstGeom prst="roundRect">
            <a:avLst/>
          </a:prstGeom>
          <a:ln w="57150">
            <a:solidFill>
              <a:srgbClr val="816D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rgbClr val="816D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Kondenzator </a:t>
            </a:r>
            <a:r>
              <a:rPr lang="hr-HR" sz="1600" dirty="0" smtClean="0">
                <a:solidFill>
                  <a:srgbClr val="816D60"/>
                </a:solidFill>
              </a:rPr>
              <a:t>je sistem cijevi na stražnjoj strani hladnjaka odakle se strujanjem zraka odvodi toplina sa sredstva za hlađenje u okolni prostor.</a:t>
            </a:r>
            <a:endParaRPr lang="hr-HR" sz="1600" dirty="0" smtClean="0"/>
          </a:p>
        </p:txBody>
      </p:sp>
      <p:sp>
        <p:nvSpPr>
          <p:cNvPr id="21" name="Zaobljeni pravokutnik 20"/>
          <p:cNvSpPr/>
          <p:nvPr/>
        </p:nvSpPr>
        <p:spPr>
          <a:xfrm>
            <a:off x="6544602" y="3711822"/>
            <a:ext cx="1976315" cy="2342691"/>
          </a:xfrm>
          <a:prstGeom prst="roundRect">
            <a:avLst/>
          </a:prstGeom>
          <a:ln w="57150">
            <a:solidFill>
              <a:srgbClr val="816D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rgbClr val="816D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Isparivač </a:t>
            </a:r>
            <a:r>
              <a:rPr lang="hr-HR" sz="1600" dirty="0" smtClean="0">
                <a:solidFill>
                  <a:srgbClr val="816D60"/>
                </a:solidFill>
              </a:rPr>
              <a:t>je sistem cijevi unutar hladnjaka koji omogućuje širenje i isparavanje sredstva za hlađenje.</a:t>
            </a:r>
            <a:endParaRPr lang="hr-HR" sz="1600" dirty="0" smtClean="0"/>
          </a:p>
        </p:txBody>
      </p:sp>
    </p:spTree>
    <p:extLst>
      <p:ext uri="{BB962C8B-B14F-4D97-AF65-F5344CB8AC3E}">
        <p14:creationId xmlns:p14="http://schemas.microsoft.com/office/powerpoint/2010/main" val="355500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2395761" y="333028"/>
            <a:ext cx="5904656" cy="868958"/>
          </a:xfrm>
          <a:prstGeom prst="rect">
            <a:avLst/>
          </a:prstGeom>
          <a:solidFill>
            <a:srgbClr val="816D6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i="1" dirty="0" smtClean="0">
                <a:solidFill>
                  <a:srgbClr val="FFFF00"/>
                </a:solidFill>
              </a:rPr>
              <a:t>Termostat</a:t>
            </a:r>
            <a:endParaRPr lang="hr-HR" sz="4800" dirty="0">
              <a:solidFill>
                <a:srgbClr val="FFFF0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544" y="49486"/>
            <a:ext cx="2221132" cy="15877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zervirano mjesto sadržaja 2"/>
          <p:cNvSpPr txBox="1">
            <a:spLocks/>
          </p:cNvSpPr>
          <p:nvPr/>
        </p:nvSpPr>
        <p:spPr>
          <a:xfrm>
            <a:off x="199517" y="1809378"/>
            <a:ext cx="4392488" cy="3240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2575" indent="-9525" algn="l"/>
            <a:r>
              <a:rPr lang="hr-H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Termostat </a:t>
            </a:r>
            <a:r>
              <a:rPr lang="hr-HR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regulira temperaturu u hladnjaku uključivanjem i isključivanjem elektromotora kompresora, odnosno rashladnog procesa.</a:t>
            </a:r>
          </a:p>
          <a:p>
            <a:pPr marL="282575" indent="-9525" algn="l"/>
            <a:endParaRPr lang="hr-HR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2575" indent="-9525" algn="l"/>
            <a:r>
              <a:rPr lang="hr-HR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čuvanje hrane u hladnjaku tijekom kraćeg vremenskog roka potrebna je temperatura od </a:t>
            </a:r>
            <a:r>
              <a:rPr lang="hr-H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3⁰C do 5⁰C.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887" y="2924944"/>
            <a:ext cx="3893553" cy="259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59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BFCD9F-6579-4869-9C4A-D8CEB1A41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64" y="717892"/>
            <a:ext cx="8694820" cy="5329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777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587177" y="3566542"/>
            <a:ext cx="7992888" cy="2880320"/>
          </a:xfrm>
          <a:prstGeom prst="rect">
            <a:avLst/>
          </a:prstGeom>
          <a:solidFill>
            <a:srgbClr val="816D6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2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Savjeti za pravilno korištenje hladnjaka: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hr-HR" sz="20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Postaviti hladnjak na što hladnije mjesto i odmaknuti ga od zida i dijelova namještaja.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hr-HR" sz="20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Vrata hladnjaka otvarati samo po potrebi i zatvarati ih što prije.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hr-HR" sz="20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Hranu ohladiti na sobnu temperaturu prije odlaganja u hladnjak.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hr-HR" sz="20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Ukoliko hladnjak ne posjeduje sistem protiv zaleđivanja, potrebno ga je povremeno odleđivati.</a:t>
            </a:r>
            <a:endParaRPr lang="hr-HR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1457"/>
            <a:ext cx="2412267" cy="3216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651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/>
          <p:cNvSpPr txBox="1">
            <a:spLocks/>
          </p:cNvSpPr>
          <p:nvPr/>
        </p:nvSpPr>
        <p:spPr>
          <a:xfrm>
            <a:off x="824998" y="332656"/>
            <a:ext cx="6629908" cy="1454410"/>
          </a:xfrm>
          <a:prstGeom prst="rect">
            <a:avLst/>
          </a:prstGeom>
          <a:ln>
            <a:solidFill>
              <a:srgbClr val="816D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i="1" dirty="0" smtClean="0">
                <a:solidFill>
                  <a:srgbClr val="816D60"/>
                </a:solidFill>
              </a:rPr>
              <a:t>Što predstavlja oznaka na hladnjaku?</a:t>
            </a:r>
            <a:endParaRPr lang="hr-HR" dirty="0">
              <a:solidFill>
                <a:srgbClr val="816D60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5736" y="2276872"/>
            <a:ext cx="3744416" cy="3672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386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49" y="161925"/>
            <a:ext cx="4752975" cy="608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7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3825"/>
            <a:ext cx="5086350" cy="653415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324" y="123824"/>
            <a:ext cx="3467099" cy="346709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72" y="3657600"/>
            <a:ext cx="3200401" cy="310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64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1" y="158196"/>
            <a:ext cx="8734424" cy="403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92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155518"/>
            <a:ext cx="8639175" cy="442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88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4A415909-9C52-4BC9-9BDC-5F0D8DBE8E0C}"/>
              </a:ext>
            </a:extLst>
          </p:cNvPr>
          <p:cNvSpPr txBox="1"/>
          <p:nvPr/>
        </p:nvSpPr>
        <p:spPr>
          <a:xfrm>
            <a:off x="1439103" y="333375"/>
            <a:ext cx="6438071" cy="96949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hr-HR" sz="1050" dirty="0"/>
          </a:p>
          <a:p>
            <a:pPr algn="ctr"/>
            <a:r>
              <a:rPr lang="hr-HR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MJERE SIGURNOSTI !!!!</a:t>
            </a:r>
            <a:endParaRPr lang="hr-HR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050" dirty="0"/>
          </a:p>
        </p:txBody>
      </p:sp>
    </p:spTree>
    <p:extLst>
      <p:ext uri="{BB962C8B-B14F-4D97-AF65-F5344CB8AC3E}">
        <p14:creationId xmlns:p14="http://schemas.microsoft.com/office/powerpoint/2010/main" val="373235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/>
          <p:cNvSpPr txBox="1">
            <a:spLocks/>
          </p:cNvSpPr>
          <p:nvPr/>
        </p:nvSpPr>
        <p:spPr>
          <a:xfrm>
            <a:off x="824998" y="332656"/>
            <a:ext cx="6629908" cy="1454410"/>
          </a:xfrm>
          <a:prstGeom prst="rect">
            <a:avLst/>
          </a:prstGeom>
          <a:ln>
            <a:solidFill>
              <a:srgbClr val="816D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i="1" dirty="0" smtClean="0">
                <a:solidFill>
                  <a:srgbClr val="816D60"/>
                </a:solidFill>
              </a:rPr>
              <a:t>Što se događa s električnom energijom u trošilima?</a:t>
            </a:r>
            <a:endParaRPr lang="hr-HR" dirty="0">
              <a:solidFill>
                <a:srgbClr val="816D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2780928"/>
            <a:ext cx="2826144" cy="18767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7864" y="2752573"/>
            <a:ext cx="2789906" cy="194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3954" y="2752573"/>
            <a:ext cx="2087748" cy="194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kstniOkvir 2"/>
          <p:cNvSpPr txBox="1"/>
          <p:nvPr/>
        </p:nvSpPr>
        <p:spPr>
          <a:xfrm>
            <a:off x="702825" y="5517232"/>
            <a:ext cx="2569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ELEKTRIČNA </a:t>
            </a:r>
          </a:p>
          <a:p>
            <a:pPr algn="ctr"/>
            <a:r>
              <a:rPr lang="hr-HR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ENERGIJA</a:t>
            </a:r>
            <a:endParaRPr lang="hr-HR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trelica udesno 7"/>
          <p:cNvSpPr/>
          <p:nvPr/>
        </p:nvSpPr>
        <p:spPr>
          <a:xfrm>
            <a:off x="3264170" y="5507906"/>
            <a:ext cx="1800200" cy="57606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kstniOkvir 8"/>
          <p:cNvSpPr txBox="1"/>
          <p:nvPr/>
        </p:nvSpPr>
        <p:spPr>
          <a:xfrm>
            <a:off x="5180764" y="5517232"/>
            <a:ext cx="3170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NEKI DRUGI OBLIK ENERGIJE</a:t>
            </a:r>
            <a:endParaRPr lang="hr-HR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50742" y="4731565"/>
            <a:ext cx="3170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TOPLINSKA</a:t>
            </a:r>
            <a:endParaRPr lang="hr-HR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3157348" y="4805849"/>
            <a:ext cx="3170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SVJETLOSNA I TOPLINSKA</a:t>
            </a:r>
            <a:endParaRPr lang="hr-HR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5722359" y="4805849"/>
            <a:ext cx="3170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MEHANIČKA</a:t>
            </a:r>
            <a:endParaRPr lang="hr-HR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005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475" y="642180"/>
            <a:ext cx="6143625" cy="3454102"/>
          </a:xfrm>
          <a:prstGeom prst="rect">
            <a:avLst/>
          </a:prstGeom>
        </p:spPr>
      </p:pic>
      <p:sp>
        <p:nvSpPr>
          <p:cNvPr id="3" name="TextBox 7">
            <a:extLst>
              <a:ext uri="{FF2B5EF4-FFF2-40B4-BE49-F238E27FC236}">
                <a16:creationId xmlns:a16="http://schemas.microsoft.com/office/drawing/2014/main" id="{4A415909-9C52-4BC9-9BDC-5F0D8DBE8E0C}"/>
              </a:ext>
            </a:extLst>
          </p:cNvPr>
          <p:cNvSpPr txBox="1"/>
          <p:nvPr/>
        </p:nvSpPr>
        <p:spPr>
          <a:xfrm>
            <a:off x="1496253" y="0"/>
            <a:ext cx="6438071" cy="96949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hr-HR" sz="1050" dirty="0"/>
          </a:p>
          <a:p>
            <a:pPr algn="ctr"/>
            <a:r>
              <a:rPr lang="hr-H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RASVJETNA  TIJELA</a:t>
            </a:r>
            <a:endParaRPr lang="hr-HR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050" dirty="0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4A415909-9C52-4BC9-9BDC-5F0D8DBE8E0C}"/>
              </a:ext>
            </a:extLst>
          </p:cNvPr>
          <p:cNvSpPr txBox="1"/>
          <p:nvPr/>
        </p:nvSpPr>
        <p:spPr>
          <a:xfrm>
            <a:off x="30403" y="4207851"/>
            <a:ext cx="9113597" cy="74635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ŽARULJA SA ŽARNOM NITI (korisnost je 5%)</a:t>
            </a:r>
            <a:endParaRPr lang="hr-H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050" dirty="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4A415909-9C52-4BC9-9BDC-5F0D8DBE8E0C}"/>
              </a:ext>
            </a:extLst>
          </p:cNvPr>
          <p:cNvSpPr txBox="1"/>
          <p:nvPr/>
        </p:nvSpPr>
        <p:spPr>
          <a:xfrm>
            <a:off x="30403" y="5065778"/>
            <a:ext cx="8532572" cy="58477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Žarna nit		toplinska energija + svjetlost</a:t>
            </a:r>
            <a:endParaRPr lang="hr-H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Ravni poveznik sa strelicom 6"/>
          <p:cNvCxnSpPr/>
          <p:nvPr/>
        </p:nvCxnSpPr>
        <p:spPr>
          <a:xfrm>
            <a:off x="1876424" y="5358165"/>
            <a:ext cx="648000" cy="0"/>
          </a:xfrm>
          <a:prstGeom prst="straightConnector1">
            <a:avLst/>
          </a:prstGeom>
          <a:ln w="57150"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A415909-9C52-4BC9-9BDC-5F0D8DBE8E0C}"/>
              </a:ext>
            </a:extLst>
          </p:cNvPr>
          <p:cNvSpPr txBox="1"/>
          <p:nvPr/>
        </p:nvSpPr>
        <p:spPr>
          <a:xfrm>
            <a:off x="30403" y="5742886"/>
            <a:ext cx="8532572" cy="107721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Kućište kruškoliko, ispunjena zrakopraznim prostorom, vakumirana i čuva žarnu nit.</a:t>
            </a:r>
            <a:endParaRPr lang="hr-H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39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4A415909-9C52-4BC9-9BDC-5F0D8DBE8E0C}"/>
              </a:ext>
            </a:extLst>
          </p:cNvPr>
          <p:cNvSpPr txBox="1"/>
          <p:nvPr/>
        </p:nvSpPr>
        <p:spPr>
          <a:xfrm>
            <a:off x="30403" y="0"/>
            <a:ext cx="9113597" cy="74635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HALOGENA ŽARULJA  (korisnost je 10%)</a:t>
            </a:r>
            <a:endParaRPr lang="hr-H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05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6675" y="917808"/>
            <a:ext cx="4152900" cy="381000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5" y="746357"/>
            <a:ext cx="4133850" cy="4152901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180974" y="5013558"/>
            <a:ext cx="86487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alogena žarulja funkcionira na </a:t>
            </a:r>
            <a:r>
              <a:rPr lang="hr-HR" sz="2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dosta višim temperaturama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od klasične žarulje, </a:t>
            </a:r>
            <a:r>
              <a:rPr lang="hr-HR" sz="2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dajući više svjetla 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kao i nešto višu temperaturu bijelog svjetla</a:t>
            </a:r>
            <a:r>
              <a:rPr lang="hr-HR" sz="2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uz produljeni vijek trajanja.</a:t>
            </a:r>
            <a:endParaRPr lang="hr-HR" sz="2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12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>
            <a:extLst>
              <a:ext uri="{FF2B5EF4-FFF2-40B4-BE49-F238E27FC236}">
                <a16:creationId xmlns:a16="http://schemas.microsoft.com/office/drawing/2014/main" id="{4A415909-9C52-4BC9-9BDC-5F0D8DBE8E0C}"/>
              </a:ext>
            </a:extLst>
          </p:cNvPr>
          <p:cNvSpPr txBox="1"/>
          <p:nvPr/>
        </p:nvSpPr>
        <p:spPr>
          <a:xfrm>
            <a:off x="0" y="123825"/>
            <a:ext cx="8982074" cy="74635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FLUORESCENTNE CIJEVI – traju 20 puta duže</a:t>
            </a:r>
            <a:endParaRPr lang="hr-H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05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1311502"/>
            <a:ext cx="3981451" cy="4352926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4324350" y="1209675"/>
            <a:ext cx="45053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Fluorescentna cijev je električno rasvjetno tijelo koje svjetlost stvara </a:t>
            </a:r>
            <a:r>
              <a:rPr lang="hr-HR" sz="3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isijavanjem nevidljivog zračenja razrijeđenog plina na fluorescentni premaz unutar cijevi </a:t>
            </a:r>
            <a:r>
              <a:rPr lang="hr-H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pri prolasku električne struje.</a:t>
            </a:r>
            <a:endParaRPr lang="hr-H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10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>
            <a:extLst>
              <a:ext uri="{FF2B5EF4-FFF2-40B4-BE49-F238E27FC236}">
                <a16:creationId xmlns:a16="http://schemas.microsoft.com/office/drawing/2014/main" id="{4A415909-9C52-4BC9-9BDC-5F0D8DBE8E0C}"/>
              </a:ext>
            </a:extLst>
          </p:cNvPr>
          <p:cNvSpPr txBox="1"/>
          <p:nvPr/>
        </p:nvSpPr>
        <p:spPr>
          <a:xfrm>
            <a:off x="144704" y="114300"/>
            <a:ext cx="4332046" cy="74635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 RASVJETA</a:t>
            </a:r>
            <a:endParaRPr lang="hr-H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05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22" y="860658"/>
            <a:ext cx="3236670" cy="3236670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4714876" y="114300"/>
            <a:ext cx="40005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Najkvalitetniji i najekonomičniji izvor svjetlosti.</a:t>
            </a:r>
          </a:p>
          <a:p>
            <a:r>
              <a:rPr lang="hr-HR" sz="30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 (</a:t>
            </a:r>
            <a:r>
              <a:rPr lang="hr-HR" sz="3000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light-emitting</a:t>
            </a:r>
            <a:r>
              <a:rPr lang="hr-HR" sz="30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diode</a:t>
            </a:r>
            <a:r>
              <a:rPr lang="hr-HR" sz="3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30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hr-H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diode daju svjetlost okolini.</a:t>
            </a:r>
            <a:endParaRPr lang="hr-H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5" t="7300" r="11648"/>
          <a:stretch/>
        </p:blipFill>
        <p:spPr>
          <a:xfrm rot="5400000">
            <a:off x="986752" y="3893314"/>
            <a:ext cx="1990725" cy="306946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10" y="3149183"/>
            <a:ext cx="4745832" cy="355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58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4A415909-9C52-4BC9-9BDC-5F0D8DBE8E0C}"/>
              </a:ext>
            </a:extLst>
          </p:cNvPr>
          <p:cNvSpPr txBox="1"/>
          <p:nvPr/>
        </p:nvSpPr>
        <p:spPr>
          <a:xfrm>
            <a:off x="0" y="123825"/>
            <a:ext cx="8982074" cy="123880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ELEKTROTPLINSKI UREĐAJI – preko toplinske žice električnu energiju pretvaraju u toplinsku.</a:t>
            </a:r>
            <a:endParaRPr lang="hr-H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050" dirty="0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4A415909-9C52-4BC9-9BDC-5F0D8DBE8E0C}"/>
              </a:ext>
            </a:extLst>
          </p:cNvPr>
          <p:cNvSpPr txBox="1"/>
          <p:nvPr/>
        </p:nvSpPr>
        <p:spPr>
          <a:xfrm>
            <a:off x="0" y="1362626"/>
            <a:ext cx="8982074" cy="123880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Grijači – </a:t>
            </a:r>
            <a:r>
              <a:rPr lang="hr-H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r-HR" sz="3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cekas</a:t>
            </a:r>
            <a:r>
              <a:rPr lang="hr-H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legura </a:t>
            </a:r>
            <a:r>
              <a:rPr lang="hr-H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željeza, </a:t>
            </a:r>
            <a:r>
              <a:rPr lang="hr-H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aluminija</a:t>
            </a:r>
            <a:r>
              <a:rPr lang="hr-H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kroma i nikla sa vatrostalnim keramičkim izolatorom</a:t>
            </a:r>
            <a:endParaRPr lang="hr-H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05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2601427"/>
            <a:ext cx="8162925" cy="419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0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>
            <a:extLst>
              <a:ext uri="{FF2B5EF4-FFF2-40B4-BE49-F238E27FC236}">
                <a16:creationId xmlns:a16="http://schemas.microsoft.com/office/drawing/2014/main" id="{4A415909-9C52-4BC9-9BDC-5F0D8DBE8E0C}"/>
              </a:ext>
            </a:extLst>
          </p:cNvPr>
          <p:cNvSpPr txBox="1"/>
          <p:nvPr/>
        </p:nvSpPr>
        <p:spPr>
          <a:xfrm>
            <a:off x="0" y="123825"/>
            <a:ext cx="8982074" cy="74635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ELEKTRIČNI ŠTEDNJAK – monofazni ili trofazni</a:t>
            </a:r>
            <a:endParaRPr lang="hr-H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05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0" t="2143" r="14657" b="4047"/>
          <a:stretch/>
        </p:blipFill>
        <p:spPr>
          <a:xfrm>
            <a:off x="171450" y="962026"/>
            <a:ext cx="2857500" cy="375285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0" y="962026"/>
            <a:ext cx="5191125" cy="3752850"/>
          </a:xfrm>
          <a:prstGeom prst="rect">
            <a:avLst/>
          </a:prstGeom>
        </p:spPr>
      </p:pic>
      <p:sp>
        <p:nvSpPr>
          <p:cNvPr id="8" name="Pravokutnik 7"/>
          <p:cNvSpPr/>
          <p:nvPr/>
        </p:nvSpPr>
        <p:spPr>
          <a:xfrm>
            <a:off x="495301" y="4806719"/>
            <a:ext cx="253364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Grijače ploče</a:t>
            </a:r>
          </a:p>
        </p:txBody>
      </p:sp>
      <p:sp>
        <p:nvSpPr>
          <p:cNvPr id="9" name="Pravokutnik 8"/>
          <p:cNvSpPr/>
          <p:nvPr/>
        </p:nvSpPr>
        <p:spPr>
          <a:xfrm>
            <a:off x="3476626" y="4806719"/>
            <a:ext cx="48672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Stakleno keramičke ploče </a:t>
            </a:r>
          </a:p>
        </p:txBody>
      </p:sp>
    </p:spTree>
    <p:extLst>
      <p:ext uri="{BB962C8B-B14F-4D97-AF65-F5344CB8AC3E}">
        <p14:creationId xmlns:p14="http://schemas.microsoft.com/office/powerpoint/2010/main" val="285719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ječak">
  <a:themeElements>
    <a:clrScheme name="Isječa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Isječ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sječa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291</TotalTime>
  <Words>427</Words>
  <Application>Microsoft Office PowerPoint</Application>
  <PresentationFormat>Prikaz na zaslonu (4:3)</PresentationFormat>
  <Paragraphs>71</Paragraphs>
  <Slides>26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26</vt:i4>
      </vt:variant>
    </vt:vector>
  </HeadingPairs>
  <TitlesOfParts>
    <vt:vector size="33" baseType="lpstr">
      <vt:lpstr>Arial</vt:lpstr>
      <vt:lpstr>Calibri</vt:lpstr>
      <vt:lpstr>Century Gothic</vt:lpstr>
      <vt:lpstr>Courier New</vt:lpstr>
      <vt:lpstr>Wingdings</vt:lpstr>
      <vt:lpstr>Wingdings 3</vt:lpstr>
      <vt:lpstr>Isječak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Windows korisnik</dc:creator>
  <cp:lastModifiedBy>Windows korisnik</cp:lastModifiedBy>
  <cp:revision>40</cp:revision>
  <dcterms:created xsi:type="dcterms:W3CDTF">2023-01-22T16:53:44Z</dcterms:created>
  <dcterms:modified xsi:type="dcterms:W3CDTF">2023-01-30T10:02:47Z</dcterms:modified>
</cp:coreProperties>
</file>