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05A0-0110-4830-8D79-366742EF1979}" type="datetimeFigureOut">
              <a:rPr lang="hr-HR" smtClean="0"/>
              <a:t>2.2.2022.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BA200-7855-47C2-BF6C-DB037CB7AA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93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24FA7-02EC-4ED8-B48C-78781A6D0C49}" type="slidenum">
              <a:rPr lang="es-ES" altLang="sr-Latn-RS"/>
              <a:pPr/>
              <a:t>1</a:t>
            </a:fld>
            <a:endParaRPr lang="es-ES" altLang="sr-Latn-R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  <p:extLst>
      <p:ext uri="{BB962C8B-B14F-4D97-AF65-F5344CB8AC3E}">
        <p14:creationId xmlns:p14="http://schemas.microsoft.com/office/powerpoint/2010/main" val="342112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B4F8C-1ACF-492F-B089-9E0511CD854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52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5AEF-7F88-4B14-9DA3-6C670533AE6A}" type="datetimeFigureOut">
              <a:rPr lang="hr-HR" smtClean="0"/>
              <a:t>2.2.2022.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99C3-1474-4B66-8756-663878A4A3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543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5AEF-7F88-4B14-9DA3-6C670533AE6A}" type="datetimeFigureOut">
              <a:rPr lang="hr-HR" smtClean="0"/>
              <a:t>2.2.2022.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99C3-1474-4B66-8756-663878A4A3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357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5AEF-7F88-4B14-9DA3-6C670533AE6A}" type="datetimeFigureOut">
              <a:rPr lang="hr-HR" smtClean="0"/>
              <a:t>2.2.2022.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99C3-1474-4B66-8756-663878A4A3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516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784B3-A99A-4322-A05E-3485FFC47A42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44E5B-528B-4B79-A5EE-0F81A86FAEE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8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784B3-A99A-4322-A05E-3485FFC47A42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44E5B-528B-4B79-A5EE-0F81A86FAEE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784B3-A99A-4322-A05E-3485FFC47A42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44E5B-528B-4B79-A5EE-0F81A86FAEE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784B3-A99A-4322-A05E-3485FFC47A42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44E5B-528B-4B79-A5EE-0F81A86FAEE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2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784B3-A99A-4322-A05E-3485FFC47A42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44E5B-528B-4B79-A5EE-0F81A86FAEE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39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784B3-A99A-4322-A05E-3485FFC47A42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44E5B-528B-4B79-A5EE-0F81A86FAEE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3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784B3-A99A-4322-A05E-3485FFC47A42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44E5B-528B-4B79-A5EE-0F81A86FAEE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7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784B3-A99A-4322-A05E-3485FFC47A42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44E5B-528B-4B79-A5EE-0F81A86FAEE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64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5AEF-7F88-4B14-9DA3-6C670533AE6A}" type="datetimeFigureOut">
              <a:rPr lang="hr-HR" smtClean="0"/>
              <a:t>2.2.2022.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99C3-1474-4B66-8756-663878A4A3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420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784B3-A99A-4322-A05E-3485FFC47A42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44E5B-528B-4B79-A5EE-0F81A86FAEE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86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784B3-A99A-4322-A05E-3485FFC47A42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44E5B-528B-4B79-A5EE-0F81A86FAEE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20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784B3-A99A-4322-A05E-3485FFC47A42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44E5B-528B-4B79-A5EE-0F81A86FAEE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0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5AEF-7F88-4B14-9DA3-6C670533AE6A}" type="datetimeFigureOut">
              <a:rPr lang="hr-HR" smtClean="0"/>
              <a:t>2.2.2022.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99C3-1474-4B66-8756-663878A4A3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750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5AEF-7F88-4B14-9DA3-6C670533AE6A}" type="datetimeFigureOut">
              <a:rPr lang="hr-HR" smtClean="0"/>
              <a:t>2.2.2022.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99C3-1474-4B66-8756-663878A4A3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71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5AEF-7F88-4B14-9DA3-6C670533AE6A}" type="datetimeFigureOut">
              <a:rPr lang="hr-HR" smtClean="0"/>
              <a:t>2.2.2022.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99C3-1474-4B66-8756-663878A4A3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410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5AEF-7F88-4B14-9DA3-6C670533AE6A}" type="datetimeFigureOut">
              <a:rPr lang="hr-HR" smtClean="0"/>
              <a:t>2.2.2022.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99C3-1474-4B66-8756-663878A4A3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784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5AEF-7F88-4B14-9DA3-6C670533AE6A}" type="datetimeFigureOut">
              <a:rPr lang="hr-HR" smtClean="0"/>
              <a:t>2.2.2022.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99C3-1474-4B66-8756-663878A4A3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934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5AEF-7F88-4B14-9DA3-6C670533AE6A}" type="datetimeFigureOut">
              <a:rPr lang="hr-HR" smtClean="0"/>
              <a:t>2.2.2022.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99C3-1474-4B66-8756-663878A4A3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723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5AEF-7F88-4B14-9DA3-6C670533AE6A}" type="datetimeFigureOut">
              <a:rPr lang="hr-HR" smtClean="0"/>
              <a:t>2.2.2022.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99C3-1474-4B66-8756-663878A4A3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339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C5AEF-7F88-4B14-9DA3-6C670533AE6A}" type="datetimeFigureOut">
              <a:rPr lang="hr-HR" smtClean="0"/>
              <a:t>2.2.2022.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C99C3-1474-4B66-8756-663878A4A3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33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A784B3-A99A-4322-A05E-3485FFC47A42}" type="datetimeFigureOut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2.2.2022.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44E5B-528B-4B79-A5EE-0F81A86FAEE1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12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02AEC-B5A9-49F5-AC46-80411D60F4F3}" type="slidenum">
              <a:rPr lang="es-ES" altLang="sr-Latn-RS"/>
              <a:pPr/>
              <a:t>1</a:t>
            </a:fld>
            <a:endParaRPr lang="es-ES" altLang="sr-Latn-RS"/>
          </a:p>
        </p:txBody>
      </p:sp>
      <p:pic>
        <p:nvPicPr>
          <p:cNvPr id="2053" name="Picture 5" descr="596464torre_eiffel_1024x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98721" y="0"/>
            <a:ext cx="8354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FFC000"/>
                </a:solidFill>
              </a:rPr>
              <a:t>		</a:t>
            </a:r>
            <a:r>
              <a:rPr lang="hr-HR" sz="4800" b="1" dirty="0" smtClean="0">
                <a:solidFill>
                  <a:srgbClr val="FFC000"/>
                </a:solidFill>
              </a:rPr>
              <a:t>SVOJSTVA 	METALA</a:t>
            </a:r>
            <a:endParaRPr lang="hr-HR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5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/>
          </p:cNvSpPr>
          <p:nvPr/>
        </p:nvSpPr>
        <p:spPr>
          <a:xfrm>
            <a:off x="0" y="291355"/>
            <a:ext cx="8353425" cy="2261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algn="l"/>
            <a:r>
              <a:rPr lang="hr-H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Rostfraj (nehrđajući čelik)</a:t>
            </a:r>
            <a:r>
              <a:rPr lang="hr-H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18/10 </a:t>
            </a:r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legura:</a:t>
            </a:r>
          </a:p>
          <a:p>
            <a:pPr marL="547687" indent="-457200" algn="l">
              <a:buFont typeface="Courier New" panose="02070309020205020404" pitchFamily="49" charset="0"/>
              <a:buChar char="o"/>
            </a:pPr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 željeza</a:t>
            </a:r>
          </a:p>
          <a:p>
            <a:pPr marL="547687" indent="-457200" algn="l">
              <a:buFont typeface="Courier New" panose="02070309020205020404" pitchFamily="49" charset="0"/>
              <a:buChar char="o"/>
            </a:pPr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 kroma</a:t>
            </a:r>
          </a:p>
          <a:p>
            <a:pPr marL="547687" indent="-457200" algn="l">
              <a:buFont typeface="Courier New" panose="02070309020205020404" pitchFamily="49" charset="0"/>
              <a:buChar char="o"/>
            </a:pPr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nikla</a:t>
            </a:r>
            <a:endParaRPr lang="hr-H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7687" indent="-457200" algn="l">
              <a:buFont typeface="Courier New" panose="02070309020205020404" pitchFamily="49" charset="0"/>
              <a:buChar char="o"/>
            </a:pPr>
            <a:endParaRPr lang="hr-H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978" r="12043" b="20216"/>
          <a:stretch/>
        </p:blipFill>
        <p:spPr>
          <a:xfrm>
            <a:off x="447675" y="2695575"/>
            <a:ext cx="3314700" cy="29146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0834" r="8765" b="15416"/>
          <a:stretch/>
        </p:blipFill>
        <p:spPr>
          <a:xfrm>
            <a:off x="4981576" y="1733550"/>
            <a:ext cx="29337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/>
          </p:cNvSpPr>
          <p:nvPr/>
        </p:nvSpPr>
        <p:spPr>
          <a:xfrm>
            <a:off x="0" y="291356"/>
            <a:ext cx="8353425" cy="1280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algn="l"/>
            <a:r>
              <a:rPr lang="hr-H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Mesing je </a:t>
            </a:r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legura bakra i cinka i ma više od 50</a:t>
            </a:r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bakra.</a:t>
            </a:r>
          </a:p>
          <a:p>
            <a:pPr marL="547687" indent="-457200" algn="l">
              <a:buFont typeface="Courier New" panose="02070309020205020404" pitchFamily="49" charset="0"/>
              <a:buChar char="o"/>
            </a:pPr>
            <a:endParaRPr lang="hr-H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314450"/>
            <a:ext cx="3810000" cy="20955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1038225"/>
            <a:ext cx="4305300" cy="43053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6" y="3705226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/>
          </p:cNvSpPr>
          <p:nvPr/>
        </p:nvSpPr>
        <p:spPr>
          <a:xfrm>
            <a:off x="0" y="291355"/>
            <a:ext cx="8353425" cy="1908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algn="l"/>
            <a:r>
              <a:rPr lang="hr-H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Mesing je </a:t>
            </a:r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legura bakra i kositra.</a:t>
            </a:r>
          </a:p>
          <a:p>
            <a:pPr marL="90487" algn="l"/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Stajanjem  na zraku bronca stvara zeleni lak koji je štiti od korozije.</a:t>
            </a:r>
          </a:p>
          <a:p>
            <a:pPr marL="90487" algn="l"/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veliku tvrdoću pa se upotrebljava za strojne dijelove.</a:t>
            </a:r>
          </a:p>
          <a:p>
            <a:pPr marL="90487" algn="l"/>
            <a:endParaRPr lang="hr-H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7687" indent="-457200" algn="l">
              <a:buFont typeface="Courier New" panose="02070309020205020404" pitchFamily="49" charset="0"/>
              <a:buChar char="o"/>
            </a:pPr>
            <a:endParaRPr lang="hr-H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200274"/>
            <a:ext cx="5127100" cy="362902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8" y="2509838"/>
            <a:ext cx="3195638" cy="31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/>
          </p:cNvSpPr>
          <p:nvPr/>
        </p:nvSpPr>
        <p:spPr>
          <a:xfrm>
            <a:off x="0" y="291355"/>
            <a:ext cx="8353425" cy="1908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algn="l"/>
            <a:r>
              <a:rPr lang="hr-HR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Duraluminij</a:t>
            </a:r>
            <a:r>
              <a:rPr lang="hr-H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legura visoke čvrstoće i male mase.</a:t>
            </a:r>
          </a:p>
          <a:p>
            <a:pPr marL="90487" algn="l"/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Sastoji se od:</a:t>
            </a:r>
            <a:endParaRPr lang="hr-HR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7687" indent="-457200" algn="l">
              <a:buFont typeface="Courier New" panose="02070309020205020404" pitchFamily="49" charset="0"/>
              <a:buChar char="o"/>
            </a:pPr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luminija</a:t>
            </a:r>
          </a:p>
          <a:p>
            <a:pPr marL="547687" indent="-457200" algn="l">
              <a:buFont typeface="Courier New" panose="02070309020205020404" pitchFamily="49" charset="0"/>
              <a:buChar char="o"/>
            </a:pPr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akra</a:t>
            </a:r>
          </a:p>
          <a:p>
            <a:pPr marL="547687" indent="-457200" algn="l">
              <a:buFont typeface="Courier New" panose="02070309020205020404" pitchFamily="49" charset="0"/>
              <a:buChar char="o"/>
            </a:pPr>
            <a:r>
              <a:rPr lang="hr-H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agnezija</a:t>
            </a:r>
          </a:p>
          <a:p>
            <a:pPr marL="547687" indent="-457200" algn="l">
              <a:buFont typeface="Courier New" panose="02070309020205020404" pitchFamily="49" charset="0"/>
              <a:buChar char="o"/>
            </a:pPr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mangana</a:t>
            </a:r>
          </a:p>
          <a:p>
            <a:pPr marL="90487" algn="l"/>
            <a:endParaRPr lang="hr-H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7687" indent="-457200" algn="l">
              <a:buFont typeface="Courier New" panose="02070309020205020404" pitchFamily="49" charset="0"/>
              <a:buChar char="o"/>
            </a:pPr>
            <a:endParaRPr lang="hr-H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4400" y="2438521"/>
            <a:ext cx="5143500" cy="236801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200273"/>
            <a:ext cx="5429250" cy="45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157573" y="404664"/>
            <a:ext cx="5904656" cy="8689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4800" b="1" i="1" dirty="0" smtClean="0">
                <a:solidFill>
                  <a:schemeClr val="bg1"/>
                </a:solidFill>
              </a:rPr>
              <a:t>Svojstva metala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6" name="Oblačić sa strelicom gore 5"/>
          <p:cNvSpPr/>
          <p:nvPr/>
        </p:nvSpPr>
        <p:spPr>
          <a:xfrm>
            <a:off x="539552" y="1916832"/>
            <a:ext cx="1641371" cy="1066693"/>
          </a:xfrm>
          <a:prstGeom prst="upArrowCallou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Mehanička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lačić sa strelicom gore 6"/>
          <p:cNvSpPr/>
          <p:nvPr/>
        </p:nvSpPr>
        <p:spPr>
          <a:xfrm>
            <a:off x="2647813" y="1928429"/>
            <a:ext cx="1631965" cy="1055096"/>
          </a:xfrm>
          <a:prstGeom prst="upArrowCallou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Fizikalna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blačić sa strelicom gore 8"/>
          <p:cNvSpPr/>
          <p:nvPr/>
        </p:nvSpPr>
        <p:spPr>
          <a:xfrm>
            <a:off x="4611551" y="1928429"/>
            <a:ext cx="1635825" cy="1093332"/>
          </a:xfrm>
          <a:prstGeom prst="upArrowCallou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Kemijska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lačić sa strelicom gore 10"/>
          <p:cNvSpPr/>
          <p:nvPr/>
        </p:nvSpPr>
        <p:spPr>
          <a:xfrm>
            <a:off x="6682042" y="1932835"/>
            <a:ext cx="1467590" cy="1088926"/>
          </a:xfrm>
          <a:prstGeom prst="upArrowCallou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Tehnološka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95250" y="3626735"/>
            <a:ext cx="200368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Čvrstoća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Tvrdoća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Žilavost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Elastičnost</a:t>
            </a:r>
          </a:p>
          <a:p>
            <a:endParaRPr lang="hr-HR" sz="24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2381250" y="3623733"/>
            <a:ext cx="1834896" cy="2215991"/>
          </a:xfrm>
          <a:prstGeom prst="rect">
            <a:avLst/>
          </a:prstGeom>
          <a:ln>
            <a:solidFill>
              <a:srgbClr val="DD37A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Gustoća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Električna vodljivost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Toplinska vodljivost</a:t>
            </a:r>
          </a:p>
          <a:p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4364189" y="3613638"/>
            <a:ext cx="2130547" cy="29238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Optička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Otpornost na kiseline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Otpornost na koroziju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/>
              <a:t>Otpornost na hrđanje</a:t>
            </a:r>
          </a:p>
          <a:p>
            <a:endParaRPr lang="hr-HR" sz="1600" dirty="0" smtClean="0"/>
          </a:p>
        </p:txBody>
      </p:sp>
      <p:sp>
        <p:nvSpPr>
          <p:cNvPr id="15" name="TekstniOkvir 14"/>
          <p:cNvSpPr txBox="1"/>
          <p:nvPr/>
        </p:nvSpPr>
        <p:spPr>
          <a:xfrm>
            <a:off x="6693667" y="3613638"/>
            <a:ext cx="2136008" cy="267765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/>
              <a:t>Sposobnost: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Kovanja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Valjanja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Lijevanja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Zavarivanja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Obrade rezanjem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930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928790" y="980728"/>
            <a:ext cx="6171602" cy="868958"/>
          </a:xfrm>
          <a:prstGeom prst="rect">
            <a:avLst/>
          </a:prstGeom>
          <a:solidFill>
            <a:srgbClr val="816D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4800" b="1" i="1" dirty="0" smtClean="0">
                <a:solidFill>
                  <a:schemeClr val="bg1"/>
                </a:solidFill>
              </a:rPr>
              <a:t>Mehanička svojstva: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536521" y="2204864"/>
            <a:ext cx="5580813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algn="l"/>
            <a:r>
              <a:rPr lang="hr-HR" b="1" i="1" dirty="0" smtClean="0">
                <a:solidFill>
                  <a:srgbClr val="C00000"/>
                </a:solidFill>
              </a:rPr>
              <a:t>Čvrstoća </a:t>
            </a:r>
            <a:r>
              <a:rPr lang="hr-HR" b="1" i="1" dirty="0" smtClean="0">
                <a:solidFill>
                  <a:srgbClr val="816D60"/>
                </a:solidFill>
              </a:rPr>
              <a:t>– </a:t>
            </a:r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svojstvo metala da pruža otpor djelovanju opterećenja, npr. na rastezanje.</a:t>
            </a:r>
          </a:p>
          <a:p>
            <a:pPr marL="90487" algn="l"/>
            <a:r>
              <a:rPr lang="hr-HR" b="1" i="1" dirty="0" smtClean="0">
                <a:solidFill>
                  <a:srgbClr val="C00000"/>
                </a:solidFill>
              </a:rPr>
              <a:t>Tvrdoća</a:t>
            </a: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otpornost koju pruža površina</a:t>
            </a: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metala prodiranju nekog znatno tvrđeg tijela. </a:t>
            </a:r>
          </a:p>
          <a:p>
            <a:pPr marL="90487" algn="l"/>
            <a:r>
              <a:rPr lang="hr-HR" b="1" i="1" dirty="0" smtClean="0">
                <a:solidFill>
                  <a:srgbClr val="C00000"/>
                </a:solidFill>
              </a:rPr>
              <a:t>Žilavost</a:t>
            </a:r>
            <a:r>
              <a:rPr lang="hr-HR" b="1" i="1" dirty="0" smtClean="0">
                <a:solidFill>
                  <a:srgbClr val="816D60"/>
                </a:solidFill>
              </a:rPr>
              <a:t>  </a:t>
            </a:r>
            <a:r>
              <a:rPr lang="hr-HR" b="1" i="1" dirty="0">
                <a:solidFill>
                  <a:srgbClr val="816D60"/>
                </a:solidFill>
              </a:rPr>
              <a:t>– </a:t>
            </a:r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otpornost metala na lom uslijed djelovanja opterećenja, npr. na savijanje.</a:t>
            </a:r>
          </a:p>
          <a:p>
            <a:pPr marL="90487" algn="l"/>
            <a:r>
              <a:rPr lang="hr-HR" b="1" i="1" dirty="0" smtClean="0">
                <a:solidFill>
                  <a:srgbClr val="C00000"/>
                </a:solidFill>
              </a:rPr>
              <a:t>Elastičnost</a:t>
            </a: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svojstvo metala da se nakon savijanja vraća u prvobitno stanje.</a:t>
            </a:r>
          </a:p>
          <a:p>
            <a:pPr marL="90487" algn="l"/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0487" algn="l"/>
            <a:endParaRPr lang="hr-HR" i="1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5" name="Slika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0"/>
          <a:stretch/>
        </p:blipFill>
        <p:spPr>
          <a:xfrm>
            <a:off x="6592987" y="3145630"/>
            <a:ext cx="1343678" cy="1088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50976"/>
            <a:ext cx="1317230" cy="1313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87" y="1964090"/>
            <a:ext cx="1333921" cy="1067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Slika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12" t="3423" r="1545"/>
          <a:stretch/>
        </p:blipFill>
        <p:spPr>
          <a:xfrm>
            <a:off x="6595811" y="4355590"/>
            <a:ext cx="1328271" cy="1144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70180" y="5448545"/>
            <a:ext cx="1019821" cy="1348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90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326851" y="0"/>
            <a:ext cx="6171602" cy="868958"/>
          </a:xfrm>
          <a:prstGeom prst="rect">
            <a:avLst/>
          </a:prstGeom>
          <a:solidFill>
            <a:srgbClr val="816D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Tehnološka</a:t>
            </a:r>
            <a:r>
              <a:rPr lang="hr-HR" sz="4800" b="1" i="1" dirty="0" smtClean="0">
                <a:solidFill>
                  <a:schemeClr val="bg1"/>
                </a:solidFill>
              </a:rPr>
              <a:t> svojstva: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126947" y="868958"/>
            <a:ext cx="5149904" cy="195996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algn="l"/>
            <a:r>
              <a:rPr lang="hr-HR" sz="5100" b="1" i="1" dirty="0" smtClean="0">
                <a:solidFill>
                  <a:srgbClr val="C00000"/>
                </a:solidFill>
              </a:rPr>
              <a:t>Kovnost </a:t>
            </a:r>
            <a:r>
              <a:rPr lang="hr-HR" b="1" i="1" dirty="0" smtClean="0">
                <a:solidFill>
                  <a:srgbClr val="C00000"/>
                </a:solidFill>
              </a:rPr>
              <a:t>– </a:t>
            </a:r>
            <a:r>
              <a:rPr lang="hr-HR" sz="4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sposobnost metala da pod udarcima čekića mijenja oblik. Kuju se čelik, aluminij, bakar, mjed i bronca ali ne i sivi lijev jer puca.</a:t>
            </a:r>
            <a:endParaRPr lang="hr-HR" sz="45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7" algn="l"/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0487" algn="l"/>
            <a:endParaRPr lang="hr-HR" i="1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6" b="13889"/>
          <a:stretch/>
        </p:blipFill>
        <p:spPr>
          <a:xfrm>
            <a:off x="5276851" y="952500"/>
            <a:ext cx="3599688" cy="35718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47" y="2924522"/>
            <a:ext cx="4533438" cy="34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/>
          <p:cNvSpPr txBox="1">
            <a:spLocks/>
          </p:cNvSpPr>
          <p:nvPr/>
        </p:nvSpPr>
        <p:spPr>
          <a:xfrm>
            <a:off x="219075" y="-57150"/>
            <a:ext cx="5149904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algn="l"/>
            <a:r>
              <a:rPr lang="hr-HR" b="1" i="1" dirty="0" err="1" smtClean="0">
                <a:solidFill>
                  <a:srgbClr val="C00000"/>
                </a:solidFill>
              </a:rPr>
              <a:t>Lijevnost</a:t>
            </a:r>
            <a:r>
              <a:rPr lang="hr-HR" b="1" i="1" dirty="0" smtClean="0">
                <a:solidFill>
                  <a:srgbClr val="C00000"/>
                </a:solidFill>
              </a:rPr>
              <a:t> </a:t>
            </a:r>
            <a:r>
              <a:rPr lang="hr-HR" sz="2400" b="1" i="1" dirty="0" smtClean="0">
                <a:solidFill>
                  <a:srgbClr val="C00000"/>
                </a:solidFill>
              </a:rPr>
              <a:t>– </a:t>
            </a:r>
            <a:r>
              <a:rPr lang="hr-HR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mogućnost taljenja kovine i lijevanja u kalup. Nakon hlađenja izradak ima oblik kalupa.</a:t>
            </a:r>
          </a:p>
          <a:p>
            <a:pPr marL="90487" algn="l"/>
            <a:r>
              <a:rPr lang="hr-HR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 se lijevati željezo, čelik, aluminij, magnezij, titan, kositar, bakar, nikal i cink i njihove legure.</a:t>
            </a:r>
            <a:endParaRPr lang="hr-HR" sz="2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7" algn="l"/>
            <a:endParaRPr lang="hr-HR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0487" algn="l"/>
            <a:endParaRPr lang="hr-HR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hr-HR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hr-H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79" y="220635"/>
            <a:ext cx="3438525" cy="34385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3295650"/>
            <a:ext cx="4600575" cy="32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/>
          </p:cNvSpPr>
          <p:nvPr/>
        </p:nvSpPr>
        <p:spPr>
          <a:xfrm>
            <a:off x="219075" y="-57150"/>
            <a:ext cx="5149904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algn="l"/>
            <a:r>
              <a:rPr lang="hr-HR" b="1" i="1" dirty="0" smtClean="0">
                <a:solidFill>
                  <a:srgbClr val="C00000"/>
                </a:solidFill>
              </a:rPr>
              <a:t>Plastičnost</a:t>
            </a:r>
            <a:r>
              <a:rPr lang="hr-HR" sz="2400" b="1" i="1" dirty="0" smtClean="0">
                <a:solidFill>
                  <a:srgbClr val="C00000"/>
                </a:solidFill>
              </a:rPr>
              <a:t>– </a:t>
            </a:r>
            <a:r>
              <a:rPr lang="hr-HR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mogućnost metala da poprimi plastičnu deformaciju u hladnom ili toplom stanju. Plastični su olovo, kositar, bakar i aluminij. </a:t>
            </a:r>
            <a:endParaRPr lang="hr-HR" sz="2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7" algn="l"/>
            <a:endParaRPr lang="hr-HR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0487" algn="l"/>
            <a:endParaRPr lang="hr-HR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hr-HR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hr-H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234421"/>
            <a:ext cx="4254500" cy="340276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1859756"/>
            <a:ext cx="4289425" cy="3217069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5467350" y="5076825"/>
            <a:ext cx="3295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/>
            <a:r>
              <a:rPr lang="hr-HR" sz="3600" b="1" i="1" dirty="0" smtClean="0"/>
              <a:t>Savijanje cijevi</a:t>
            </a:r>
            <a:endParaRPr lang="hr-HR" sz="3600" i="1" dirty="0"/>
          </a:p>
        </p:txBody>
      </p:sp>
    </p:spTree>
    <p:extLst>
      <p:ext uri="{BB962C8B-B14F-4D97-AF65-F5344CB8AC3E}">
        <p14:creationId xmlns:p14="http://schemas.microsoft.com/office/powerpoint/2010/main" val="11720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595290" y="190153"/>
            <a:ext cx="6171602" cy="868958"/>
          </a:xfrm>
          <a:prstGeom prst="rect">
            <a:avLst/>
          </a:prstGeom>
          <a:solidFill>
            <a:srgbClr val="816D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4800" b="1" i="1" dirty="0" smtClean="0">
                <a:solidFill>
                  <a:schemeClr val="bg1"/>
                </a:solidFill>
              </a:rPr>
              <a:t>Kemijska svojstva: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 txBox="1">
            <a:spLocks/>
          </p:cNvSpPr>
          <p:nvPr/>
        </p:nvSpPr>
        <p:spPr>
          <a:xfrm>
            <a:off x="0" y="1335682"/>
            <a:ext cx="4591050" cy="3017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algn="l"/>
            <a:r>
              <a:rPr lang="hr-HR" sz="4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Korozija – </a:t>
            </a:r>
            <a:r>
              <a:rPr lang="hr-HR" sz="4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površinsko razaranje metala uzrokovano atmosferskim djelovanjem okoline.</a:t>
            </a:r>
          </a:p>
          <a:p>
            <a:pPr marL="90487" algn="l"/>
            <a:r>
              <a:rPr lang="hr-HR" sz="45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Zlato, srebro i platina nisu podložni koroziji.</a:t>
            </a:r>
            <a:endParaRPr lang="hr-HR" sz="3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7" algn="l"/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0487" algn="l"/>
            <a:endParaRPr lang="hr-HR" i="1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67" y="3572220"/>
            <a:ext cx="4667250" cy="31115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18" y="1197396"/>
            <a:ext cx="3891377" cy="22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/>
          <p:cNvSpPr txBox="1">
            <a:spLocks/>
          </p:cNvSpPr>
          <p:nvPr/>
        </p:nvSpPr>
        <p:spPr>
          <a:xfrm>
            <a:off x="-85726" y="4648200"/>
            <a:ext cx="7915276" cy="1798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algn="l"/>
            <a:r>
              <a:rPr lang="hr-HR" sz="4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Zapaljivi su: </a:t>
            </a:r>
            <a:r>
              <a:rPr lang="hr-HR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magnezij, aluminij i natrij.</a:t>
            </a:r>
            <a:endParaRPr lang="hr-HR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7" algn="l"/>
            <a:endParaRPr lang="hr-HR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0487" algn="l"/>
            <a:endParaRPr lang="hr-HR" i="1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1895475"/>
            <a:ext cx="3248025" cy="2381250"/>
          </a:xfrm>
          <a:prstGeom prst="rect">
            <a:avLst/>
          </a:prstGeom>
        </p:spPr>
      </p:pic>
      <p:sp>
        <p:nvSpPr>
          <p:cNvPr id="4" name="Rezervirano mjesto sadržaja 2"/>
          <p:cNvSpPr txBox="1">
            <a:spLocks/>
          </p:cNvSpPr>
          <p:nvPr/>
        </p:nvSpPr>
        <p:spPr>
          <a:xfrm>
            <a:off x="152399" y="249833"/>
            <a:ext cx="7915276" cy="17980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algn="l"/>
            <a:r>
              <a:rPr lang="hr-HR" sz="4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Vatrootpornost – </a:t>
            </a:r>
          </a:p>
          <a:p>
            <a:pPr marL="90487" algn="l"/>
            <a:r>
              <a:rPr lang="hr-HR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sposobnost materijala da zadrži čvrstoću i tvrdoću do određene temperature</a:t>
            </a:r>
            <a:endParaRPr lang="hr-HR" sz="28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7" algn="l"/>
            <a:endParaRPr lang="hr-HR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0487" algn="l"/>
            <a:endParaRPr lang="hr-HR" i="1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947715" y="218728"/>
            <a:ext cx="6171602" cy="868958"/>
          </a:xfrm>
          <a:prstGeom prst="rect">
            <a:avLst/>
          </a:prstGeom>
          <a:solidFill>
            <a:srgbClr val="816D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4800" b="1" i="1" dirty="0" smtClean="0">
                <a:solidFill>
                  <a:schemeClr val="bg1"/>
                </a:solidFill>
              </a:rPr>
              <a:t>Legure (slitine)</a:t>
            </a:r>
            <a:r>
              <a:rPr lang="hr-HR" sz="4800" b="1" i="1" dirty="0" smtClean="0">
                <a:solidFill>
                  <a:schemeClr val="bg1"/>
                </a:solidFill>
              </a:rPr>
              <a:t>: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57174" y="1261586"/>
            <a:ext cx="8372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Legura ili slitina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je homogena smjesa (čvrsta otopina) dvaju ili više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metala. </a:t>
            </a:r>
          </a:p>
          <a:p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Sama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legura ima svojstva metala, ali obično različita od svojih sastojaka. </a:t>
            </a:r>
            <a:endParaRPr lang="hr-H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Osim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metala legura može sadržavati i nemetale.</a:t>
            </a:r>
          </a:p>
        </p:txBody>
      </p:sp>
      <p:sp>
        <p:nvSpPr>
          <p:cNvPr id="4" name="Rezervirano mjesto sadržaja 2"/>
          <p:cNvSpPr txBox="1">
            <a:spLocks/>
          </p:cNvSpPr>
          <p:nvPr/>
        </p:nvSpPr>
        <p:spPr>
          <a:xfrm>
            <a:off x="123825" y="3787030"/>
            <a:ext cx="8353425" cy="1806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7" algn="l"/>
            <a:r>
              <a:rPr lang="hr-H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Čelik </a:t>
            </a:r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željezo koje ima 0,2 do 1,72 %ugljika. Dodaje se i krom, nikal, mangan ili bakar).</a:t>
            </a:r>
          </a:p>
          <a:p>
            <a:pPr marL="90487" algn="l"/>
            <a:r>
              <a:rPr lang="hr-H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Čelik je plemenito željezo.</a:t>
            </a:r>
            <a:endParaRPr lang="hr-HR" sz="2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endParaRPr lang="hr-HR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388</Words>
  <Application>Microsoft Office PowerPoint</Application>
  <PresentationFormat>Prikaz na zaslonu (4:3)</PresentationFormat>
  <Paragraphs>77</Paragraphs>
  <Slides>13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Tema sustava Office</vt:lpstr>
      <vt:lpstr>1_Tema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korisnik</dc:creator>
  <cp:lastModifiedBy>Windows korisnik</cp:lastModifiedBy>
  <cp:revision>23</cp:revision>
  <dcterms:created xsi:type="dcterms:W3CDTF">2022-02-02T09:17:39Z</dcterms:created>
  <dcterms:modified xsi:type="dcterms:W3CDTF">2022-02-02T14:54:31Z</dcterms:modified>
</cp:coreProperties>
</file>