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6" r:id="rId3"/>
    <p:sldId id="259" r:id="rId4"/>
    <p:sldId id="260" r:id="rId5"/>
    <p:sldId id="266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4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1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0466B-6E4A-485C-B09E-987DBB620274}" type="datetimeFigureOut">
              <a:rPr lang="hr-HR" smtClean="0"/>
              <a:t>19.1.2022.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738C1-10FD-4C41-9643-ABAF016DE3F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9823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424FA7-02EC-4ED8-B48C-78781A6D0C49}" type="slidenum">
              <a:rPr lang="es-ES" altLang="sr-Latn-RS"/>
              <a:pPr/>
              <a:t>1</a:t>
            </a:fld>
            <a:endParaRPr lang="es-ES" altLang="sr-Latn-R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2367232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84B3-A99A-4322-A05E-3485FFC47A42}" type="datetimeFigureOut">
              <a:rPr lang="hr-HR" smtClean="0"/>
              <a:t>19.1.2022.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4E5B-528B-4B79-A5EE-0F81A86FAE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442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84B3-A99A-4322-A05E-3485FFC47A42}" type="datetimeFigureOut">
              <a:rPr lang="hr-HR" smtClean="0"/>
              <a:t>19.1.2022.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4E5B-528B-4B79-A5EE-0F81A86FAE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843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84B3-A99A-4322-A05E-3485FFC47A42}" type="datetimeFigureOut">
              <a:rPr lang="hr-HR" smtClean="0"/>
              <a:t>19.1.2022.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4E5B-528B-4B79-A5EE-0F81A86FAE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685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84B3-A99A-4322-A05E-3485FFC47A42}" type="datetimeFigureOut">
              <a:rPr lang="hr-HR" smtClean="0"/>
              <a:t>19.1.2022.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4E5B-528B-4B79-A5EE-0F81A86FAE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819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84B3-A99A-4322-A05E-3485FFC47A42}" type="datetimeFigureOut">
              <a:rPr lang="hr-HR" smtClean="0"/>
              <a:t>19.1.2022.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4E5B-528B-4B79-A5EE-0F81A86FAE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828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84B3-A99A-4322-A05E-3485FFC47A42}" type="datetimeFigureOut">
              <a:rPr lang="hr-HR" smtClean="0"/>
              <a:t>19.1.2022.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4E5B-528B-4B79-A5EE-0F81A86FAE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239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84B3-A99A-4322-A05E-3485FFC47A42}" type="datetimeFigureOut">
              <a:rPr lang="hr-HR" smtClean="0"/>
              <a:t>19.1.2022.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4E5B-528B-4B79-A5EE-0F81A86FAE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011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84B3-A99A-4322-A05E-3485FFC47A42}" type="datetimeFigureOut">
              <a:rPr lang="hr-HR" smtClean="0"/>
              <a:t>19.1.2022.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4E5B-528B-4B79-A5EE-0F81A86FAE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894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84B3-A99A-4322-A05E-3485FFC47A42}" type="datetimeFigureOut">
              <a:rPr lang="hr-HR" smtClean="0"/>
              <a:t>19.1.2022.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4E5B-528B-4B79-A5EE-0F81A86FAE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219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84B3-A99A-4322-A05E-3485FFC47A42}" type="datetimeFigureOut">
              <a:rPr lang="hr-HR" smtClean="0"/>
              <a:t>19.1.2022.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4E5B-528B-4B79-A5EE-0F81A86FAE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635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84B3-A99A-4322-A05E-3485FFC47A42}" type="datetimeFigureOut">
              <a:rPr lang="hr-HR" smtClean="0"/>
              <a:t>19.1.2022.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4E5B-528B-4B79-A5EE-0F81A86FAE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109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784B3-A99A-4322-A05E-3485FFC47A42}" type="datetimeFigureOut">
              <a:rPr lang="hr-HR" smtClean="0"/>
              <a:t>19.1.2022.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44E5B-528B-4B79-A5EE-0F81A86FAE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985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_CAfhPxnm2YU/SakmVmtMfOI/AAAAAAAAADQ/0vYjqAAs8Gs/s1600-h/Siderita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SIEMENS.jpg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2.bp.blogspot.com/_CAfhPxnm2YU/SakmZHJa4BI/AAAAAAAAADY/7sHSwSHfWKY/s1600-h/magnetita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1.bp.blogspot.com/_CAfhPxnm2YU/SakmzAT15lI/AAAAAAAAADo/226UeJQrpq8/s1600-h/hematites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2AEC-B5A9-49F5-AC46-80411D60F4F3}" type="slidenum">
              <a:rPr lang="es-ES" altLang="sr-Latn-RS"/>
              <a:pPr/>
              <a:t>1</a:t>
            </a:fld>
            <a:endParaRPr lang="es-ES" altLang="sr-Latn-RS"/>
          </a:p>
        </p:txBody>
      </p:sp>
      <p:pic>
        <p:nvPicPr>
          <p:cNvPr id="2053" name="Picture 5" descr="596464torre_eiffel_1024x7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596765" y="0"/>
            <a:ext cx="83547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>
                <a:solidFill>
                  <a:srgbClr val="FFC000"/>
                </a:solidFill>
              </a:rPr>
              <a:t>		</a:t>
            </a:r>
            <a:r>
              <a:rPr lang="hr-HR" sz="4800" b="1" dirty="0" smtClean="0">
                <a:solidFill>
                  <a:srgbClr val="FFC000"/>
                </a:solidFill>
              </a:rPr>
              <a:t>PROIZVODNJA I </a:t>
            </a:r>
          </a:p>
          <a:p>
            <a:r>
              <a:rPr lang="hr-HR" sz="4800" b="1" dirty="0" smtClean="0">
                <a:solidFill>
                  <a:srgbClr val="FFC000"/>
                </a:solidFill>
              </a:rPr>
              <a:t>SVOJSTVA 			METALA</a:t>
            </a:r>
            <a:endParaRPr lang="hr-HR" sz="4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5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Limonita_75mm_Mala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70" y="125258"/>
            <a:ext cx="4824413" cy="283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5481484" y="557460"/>
            <a:ext cx="36625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>
                <a:solidFill>
                  <a:srgbClr val="002060"/>
                </a:solidFill>
              </a:rPr>
              <a:t>L</a:t>
            </a:r>
            <a:r>
              <a:rPr lang="hr-HR" sz="4800" dirty="0" smtClean="0">
                <a:solidFill>
                  <a:srgbClr val="002060"/>
                </a:solidFill>
              </a:rPr>
              <a:t>imonit </a:t>
            </a:r>
          </a:p>
          <a:p>
            <a:r>
              <a:rPr lang="hr-HR" sz="4800" dirty="0" smtClean="0">
                <a:solidFill>
                  <a:srgbClr val="002060"/>
                </a:solidFill>
              </a:rPr>
              <a:t>30-60 %</a:t>
            </a:r>
          </a:p>
        </p:txBody>
      </p:sp>
      <p:pic>
        <p:nvPicPr>
          <p:cNvPr id="4" name="BLOGGER_PHOTO_ID_5307815788442057954" descr="Siderit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70" y="3310911"/>
            <a:ext cx="4189413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5230762" y="4096912"/>
            <a:ext cx="36625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err="1" smtClean="0">
                <a:solidFill>
                  <a:srgbClr val="002060"/>
                </a:solidFill>
              </a:rPr>
              <a:t>Siderit</a:t>
            </a:r>
            <a:r>
              <a:rPr lang="hr-HR" sz="48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hr-HR" sz="4800" dirty="0" smtClean="0">
                <a:solidFill>
                  <a:srgbClr val="002060"/>
                </a:solidFill>
              </a:rPr>
              <a:t>30-40 %</a:t>
            </a:r>
          </a:p>
        </p:txBody>
      </p:sp>
    </p:spTree>
    <p:extLst>
      <p:ext uri="{BB962C8B-B14F-4D97-AF65-F5344CB8AC3E}">
        <p14:creationId xmlns:p14="http://schemas.microsoft.com/office/powerpoint/2010/main" val="78242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Proizvodnja</a:t>
            </a:r>
            <a:r>
              <a:rPr lang="en-US" dirty="0"/>
              <a:t> </a:t>
            </a:r>
            <a:r>
              <a:rPr lang="en-US" dirty="0" err="1"/>
              <a:t>sirovog</a:t>
            </a:r>
            <a:r>
              <a:rPr lang="en-US" dirty="0"/>
              <a:t> </a:t>
            </a:r>
            <a:r>
              <a:rPr lang="en-US" dirty="0" err="1"/>
              <a:t>željeza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19200"/>
            <a:ext cx="3200400" cy="512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29200" y="1676400"/>
            <a:ext cx="3886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dirty="0" err="1"/>
              <a:t>Visoka</a:t>
            </a:r>
            <a:r>
              <a:rPr lang="en-US" sz="2800" dirty="0"/>
              <a:t> </a:t>
            </a:r>
            <a:r>
              <a:rPr lang="en-US" sz="2800" dirty="0" err="1"/>
              <a:t>peć</a:t>
            </a:r>
            <a:endParaRPr lang="en-US" sz="2800" dirty="0"/>
          </a:p>
          <a:p>
            <a:pPr>
              <a:buFont typeface="Arial" charset="0"/>
              <a:buChar char="•"/>
            </a:pPr>
            <a:r>
              <a:rPr lang="en-US" sz="2800" dirty="0"/>
              <a:t>1800 C</a:t>
            </a:r>
          </a:p>
          <a:p>
            <a:pPr>
              <a:buFont typeface="Arial" charset="0"/>
              <a:buChar char="•"/>
            </a:pPr>
            <a:r>
              <a:rPr lang="en-US" sz="2800" dirty="0" err="1"/>
              <a:t>Vrući</a:t>
            </a:r>
            <a:r>
              <a:rPr lang="en-US" sz="2800" dirty="0"/>
              <a:t> </a:t>
            </a:r>
            <a:r>
              <a:rPr lang="en-US" sz="2800" dirty="0" err="1"/>
              <a:t>zrak</a:t>
            </a:r>
            <a:endParaRPr lang="en-US" sz="2800" dirty="0"/>
          </a:p>
          <a:p>
            <a:pPr>
              <a:buFont typeface="Arial" charset="0"/>
              <a:buChar char="•"/>
            </a:pPr>
            <a:r>
              <a:rPr lang="en-US" sz="2800" dirty="0" err="1"/>
              <a:t>Koks</a:t>
            </a:r>
            <a:r>
              <a:rPr lang="en-US" sz="2800" dirty="0"/>
              <a:t>, </a:t>
            </a:r>
            <a:r>
              <a:rPr lang="en-US" sz="2800" dirty="0" err="1"/>
              <a:t>ruda</a:t>
            </a:r>
            <a:r>
              <a:rPr lang="en-US" sz="2800" dirty="0"/>
              <a:t>, </a:t>
            </a:r>
            <a:r>
              <a:rPr lang="en-US" sz="2800" dirty="0" err="1"/>
              <a:t>vapnenac</a:t>
            </a:r>
            <a:endParaRPr lang="en-US" sz="2800" dirty="0"/>
          </a:p>
          <a:p>
            <a:pPr>
              <a:buFont typeface="Arial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3962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Ruda</a:t>
            </a:r>
            <a:r>
              <a:rPr lang="en-US" dirty="0"/>
              <a:t>, </a:t>
            </a:r>
            <a:r>
              <a:rPr lang="en-US" dirty="0" err="1"/>
              <a:t>koks</a:t>
            </a:r>
            <a:r>
              <a:rPr lang="en-US" dirty="0"/>
              <a:t>, </a:t>
            </a:r>
            <a:r>
              <a:rPr lang="en-US" dirty="0" err="1"/>
              <a:t>vapnenac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31242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Dim, </a:t>
            </a:r>
            <a:r>
              <a:rPr lang="en-US" dirty="0" err="1"/>
              <a:t>plinovi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3962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Dovod</a:t>
            </a:r>
            <a:r>
              <a:rPr lang="en-US" dirty="0"/>
              <a:t> </a:t>
            </a:r>
            <a:r>
              <a:rPr lang="en-US" dirty="0" err="1"/>
              <a:t>toplog</a:t>
            </a:r>
            <a:r>
              <a:rPr lang="en-US" dirty="0"/>
              <a:t> </a:t>
            </a:r>
            <a:r>
              <a:rPr lang="en-US" dirty="0" err="1"/>
              <a:t>zraka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91000" y="5334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Ispust</a:t>
            </a:r>
            <a:r>
              <a:rPr lang="en-US" dirty="0"/>
              <a:t> </a:t>
            </a:r>
            <a:r>
              <a:rPr lang="en-US" dirty="0" err="1"/>
              <a:t>sirovog</a:t>
            </a:r>
            <a:r>
              <a:rPr lang="en-US" dirty="0"/>
              <a:t> </a:t>
            </a:r>
            <a:r>
              <a:rPr lang="en-US" dirty="0" err="1"/>
              <a:t>željeza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5181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Ispust</a:t>
            </a:r>
            <a:r>
              <a:rPr lang="en-US" dirty="0"/>
              <a:t> </a:t>
            </a:r>
            <a:r>
              <a:rPr lang="en-US" dirty="0" err="1"/>
              <a:t>troske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1524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Zasipno</a:t>
            </a:r>
            <a:r>
              <a:rPr lang="en-US" dirty="0"/>
              <a:t> </a:t>
            </a:r>
            <a:r>
              <a:rPr lang="en-US" dirty="0" err="1"/>
              <a:t>postrojenje</a:t>
            </a:r>
            <a:r>
              <a:rPr lang="en-US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" y="3505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Visoka</a:t>
            </a:r>
            <a:r>
              <a:rPr lang="en-US" dirty="0"/>
              <a:t> </a:t>
            </a:r>
            <a:r>
              <a:rPr lang="en-US" dirty="0" err="1"/>
              <a:t>peć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77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7770805" cy="5184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608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395536" y="0"/>
            <a:ext cx="7488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Koks(ugljen) daje visoku temperaturu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Vapnenac veže nečistoće iz rude u </a:t>
            </a:r>
            <a:r>
              <a:rPr lang="hr-HR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trosku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topli zrak poboljšava gorenje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emperature od 700º C do 2400º C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Peć radi neprestano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Obložena je vatrostalnim </a:t>
            </a: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šamotnim opekama)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 dnu peći s odvaja </a:t>
            </a:r>
            <a:r>
              <a:rPr lang="hr-H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troska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(građevinski materijal) i </a:t>
            </a:r>
            <a:r>
              <a:rPr lang="hr-H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sirovo željezo</a:t>
            </a:r>
            <a:endParaRPr lang="hr-HR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107504" y="3994892"/>
            <a:ext cx="8424936" cy="2386435"/>
          </a:xfrm>
          <a:prstGeom prst="rect">
            <a:avLst/>
          </a:prstGeom>
          <a:solidFill>
            <a:srgbClr val="816D6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r-HR" sz="3200" b="1" i="1" dirty="0" smtClean="0">
              <a:solidFill>
                <a:schemeClr val="bg1"/>
              </a:solidFill>
            </a:endParaRPr>
          </a:p>
          <a:p>
            <a:pPr algn="l"/>
            <a:r>
              <a:rPr lang="hr-HR" sz="3200" b="1" i="1" dirty="0" smtClean="0">
                <a:solidFill>
                  <a:schemeClr val="bg1"/>
                </a:solidFill>
              </a:rPr>
              <a:t>Sirovo željezo</a:t>
            </a:r>
            <a:r>
              <a:rPr lang="hr-HR" sz="3200" b="1" i="1" dirty="0">
                <a:solidFill>
                  <a:schemeClr val="bg1"/>
                </a:solidFill>
              </a:rPr>
              <a:t> </a:t>
            </a:r>
            <a:r>
              <a:rPr lang="hr-HR" sz="3200" b="1" i="1" dirty="0" smtClean="0">
                <a:solidFill>
                  <a:schemeClr val="bg1"/>
                </a:solidFill>
              </a:rPr>
              <a:t>se lijeva u kalupe.</a:t>
            </a:r>
          </a:p>
          <a:p>
            <a:pPr algn="l"/>
            <a:r>
              <a:rPr lang="hr-HR" sz="3200" b="1" i="1" dirty="0" smtClean="0">
                <a:solidFill>
                  <a:schemeClr val="bg1"/>
                </a:solidFill>
              </a:rPr>
              <a:t>Nastaju različit proizvodi (odljevci).</a:t>
            </a:r>
          </a:p>
          <a:p>
            <a:pPr algn="l"/>
            <a:r>
              <a:rPr lang="hr-HR" sz="3200" b="1" i="1" dirty="0" smtClean="0">
                <a:solidFill>
                  <a:schemeClr val="bg1"/>
                </a:solidFill>
              </a:rPr>
              <a:t>Ono je krto (lako puca) jer sadrži od </a:t>
            </a:r>
            <a:r>
              <a:rPr lang="hr-HR" sz="3200" b="1" i="1" dirty="0" smtClean="0">
                <a:solidFill>
                  <a:srgbClr val="002060"/>
                </a:solidFill>
              </a:rPr>
              <a:t>2.6 do 3.6 % </a:t>
            </a:r>
            <a:r>
              <a:rPr lang="hr-HR" sz="3200" b="1" i="1" dirty="0" smtClean="0">
                <a:solidFill>
                  <a:schemeClr val="bg1"/>
                </a:solidFill>
              </a:rPr>
              <a:t>ugljika.</a:t>
            </a:r>
          </a:p>
          <a:p>
            <a:pPr algn="l"/>
            <a:r>
              <a:rPr lang="hr-HR" sz="3200" b="1" i="1" dirty="0" smtClean="0">
                <a:solidFill>
                  <a:schemeClr val="bg1"/>
                </a:solidFill>
              </a:rPr>
              <a:t>Daljnjom preradom se dobiva </a:t>
            </a:r>
            <a:r>
              <a:rPr lang="hr-HR" sz="3200" b="1" i="1" dirty="0" smtClean="0">
                <a:solidFill>
                  <a:srgbClr val="002060"/>
                </a:solidFill>
              </a:rPr>
              <a:t>čelik .</a:t>
            </a:r>
          </a:p>
          <a:p>
            <a:pPr algn="l"/>
            <a:endParaRPr lang="hr-H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78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1532162" y="5732423"/>
            <a:ext cx="5904656" cy="868958"/>
          </a:xfrm>
          <a:prstGeom prst="rect">
            <a:avLst/>
          </a:prstGeom>
          <a:solidFill>
            <a:srgbClr val="816D6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>
                <a:solidFill>
                  <a:srgbClr val="816D60"/>
                </a:solidFill>
              </a:rPr>
              <a:t> </a:t>
            </a:r>
            <a:r>
              <a:rPr lang="hr-HR" sz="4800" b="1" i="1" dirty="0" smtClean="0">
                <a:solidFill>
                  <a:schemeClr val="bg1"/>
                </a:solidFill>
              </a:rPr>
              <a:t>Proizvodnja sirovoga željeza</a:t>
            </a:r>
          </a:p>
          <a:p>
            <a:r>
              <a:rPr lang="hr-HR" sz="4800" b="1" i="1" dirty="0" smtClean="0">
                <a:solidFill>
                  <a:schemeClr val="bg1"/>
                </a:solidFill>
              </a:rPr>
              <a:t>u  visokoj peći</a:t>
            </a:r>
            <a:endParaRPr lang="hr-HR" sz="4800" dirty="0">
              <a:solidFill>
                <a:schemeClr val="bg1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749" y="1744428"/>
            <a:ext cx="6003484" cy="3987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Oblačić sa strelicom dolje 14"/>
          <p:cNvSpPr/>
          <p:nvPr/>
        </p:nvSpPr>
        <p:spPr>
          <a:xfrm>
            <a:off x="3563876" y="260648"/>
            <a:ext cx="1841229" cy="1793795"/>
          </a:xfrm>
          <a:prstGeom prst="downArrowCallout">
            <a:avLst>
              <a:gd name="adj1" fmla="val 15694"/>
              <a:gd name="adj2" fmla="val 19948"/>
              <a:gd name="adj3" fmla="val 15151"/>
              <a:gd name="adj4" fmla="val 704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Rastaljeno sirovo željezo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77135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SIEMENS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9202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51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orno electrico arc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4"/>
          <a:stretch/>
        </p:blipFill>
        <p:spPr bwMode="auto">
          <a:xfrm>
            <a:off x="1115616" y="332655"/>
            <a:ext cx="5832648" cy="540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65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RODUCTO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24" y="332656"/>
            <a:ext cx="2448272" cy="235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PRODUCTO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14" y="3140274"/>
            <a:ext cx="3333750" cy="328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PRODUCTO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8165"/>
            <a:ext cx="2963501" cy="222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PRODUCTO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82" y="340894"/>
            <a:ext cx="2614979" cy="234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PRODUCTO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67227"/>
            <a:ext cx="4740738" cy="307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43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73255" y="86627"/>
            <a:ext cx="85761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solidFill>
                  <a:srgbClr val="C00000"/>
                </a:solidFill>
              </a:rPr>
              <a:t>Metali</a:t>
            </a:r>
            <a:r>
              <a:rPr lang="hr-HR" sz="3600" dirty="0" smtClean="0">
                <a:solidFill>
                  <a:schemeClr val="accent5">
                    <a:lumMod val="50000"/>
                  </a:schemeClr>
                </a:solidFill>
              </a:rPr>
              <a:t> su tvari koji imaju zajednička svojstva: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3600" dirty="0" smtClean="0">
                <a:solidFill>
                  <a:schemeClr val="accent5">
                    <a:lumMod val="50000"/>
                  </a:schemeClr>
                </a:solidFill>
              </a:rPr>
              <a:t> metalni sjaj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3600" dirty="0" smtClean="0">
                <a:solidFill>
                  <a:schemeClr val="accent5">
                    <a:lumMod val="50000"/>
                  </a:schemeClr>
                </a:solidFill>
              </a:rPr>
              <a:t> dobro provode toplinu i električnu struju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3600" dirty="0" smtClean="0">
                <a:solidFill>
                  <a:schemeClr val="accent5">
                    <a:lumMod val="50000"/>
                  </a:schemeClr>
                </a:solidFill>
              </a:rPr>
              <a:t> daju se obrađivati kovanjem ili lijevanjem</a:t>
            </a:r>
            <a:endParaRPr lang="hr-HR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173253" y="2594777"/>
            <a:ext cx="8576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solidFill>
                  <a:srgbClr val="C00000"/>
                </a:solidFill>
              </a:rPr>
              <a:t>Metalurgija </a:t>
            </a:r>
            <a:r>
              <a:rPr lang="hr-HR" sz="3600" dirty="0" smtClean="0">
                <a:solidFill>
                  <a:schemeClr val="accent5">
                    <a:lumMod val="50000"/>
                  </a:schemeClr>
                </a:solidFill>
              </a:rPr>
              <a:t>je znanost koja proučava dobivanje i primjenu metala i njihovih slitina.</a:t>
            </a:r>
            <a:r>
              <a:rPr lang="hr-HR" sz="3600" dirty="0" smtClean="0">
                <a:solidFill>
                  <a:srgbClr val="C00000"/>
                </a:solidFill>
              </a:rPr>
              <a:t> </a:t>
            </a:r>
            <a:endParaRPr lang="hr-HR" sz="36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173253" y="3994932"/>
            <a:ext cx="85761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solidFill>
                  <a:srgbClr val="C00000"/>
                </a:solidFill>
              </a:rPr>
              <a:t>Metalurgija </a:t>
            </a:r>
            <a:r>
              <a:rPr lang="hr-HR" sz="3600" dirty="0" smtClean="0">
                <a:solidFill>
                  <a:schemeClr val="accent5">
                    <a:lumMod val="50000"/>
                  </a:schemeClr>
                </a:solidFill>
              </a:rPr>
              <a:t>se dijeli na:</a:t>
            </a:r>
          </a:p>
          <a:p>
            <a:pPr marL="742950" indent="-742950">
              <a:buFont typeface="+mj-lt"/>
              <a:buAutoNum type="arabicPeriod"/>
            </a:pPr>
            <a:r>
              <a:rPr lang="hr-HR" sz="3600" dirty="0" smtClean="0">
                <a:solidFill>
                  <a:schemeClr val="accent5">
                    <a:lumMod val="50000"/>
                  </a:schemeClr>
                </a:solidFill>
              </a:rPr>
              <a:t>Crnu metalurgiju ( željezo i čelik)</a:t>
            </a:r>
          </a:p>
          <a:p>
            <a:pPr marL="742950" indent="-742950">
              <a:buFont typeface="+mj-lt"/>
              <a:buAutoNum type="arabicPeriod"/>
            </a:pPr>
            <a:r>
              <a:rPr lang="hr-HR" sz="3600" dirty="0" smtClean="0">
                <a:solidFill>
                  <a:schemeClr val="accent5">
                    <a:lumMod val="50000"/>
                  </a:schemeClr>
                </a:solidFill>
              </a:rPr>
              <a:t>Metalurgiju obojenih metala </a:t>
            </a:r>
          </a:p>
        </p:txBody>
      </p:sp>
    </p:spTree>
    <p:extLst>
      <p:ext uri="{BB962C8B-B14F-4D97-AF65-F5344CB8AC3E}">
        <p14:creationId xmlns:p14="http://schemas.microsoft.com/office/powerpoint/2010/main" val="258046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0" y="100350"/>
            <a:ext cx="85761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solidFill>
                  <a:srgbClr val="C00000"/>
                </a:solidFill>
              </a:rPr>
              <a:t>Područja metalurgije</a:t>
            </a:r>
          </a:p>
          <a:p>
            <a:pPr marL="742950" indent="-742950">
              <a:buFont typeface="+mj-lt"/>
              <a:buAutoNum type="arabicPeriod"/>
            </a:pPr>
            <a:r>
              <a:rPr lang="hr-HR" sz="3600" dirty="0" smtClean="0">
                <a:solidFill>
                  <a:srgbClr val="C00000"/>
                </a:solidFill>
              </a:rPr>
              <a:t>Procesna   - </a:t>
            </a:r>
            <a:r>
              <a:rPr lang="hr-HR" sz="3600" dirty="0" smtClean="0">
                <a:solidFill>
                  <a:schemeClr val="accent5">
                    <a:lumMod val="50000"/>
                  </a:schemeClr>
                </a:solidFill>
              </a:rPr>
              <a:t>dobivanje metala iz ruda te njihovo taljenje i pročišćavanje </a:t>
            </a:r>
          </a:p>
          <a:p>
            <a:pPr marL="742950" indent="-742950">
              <a:buFont typeface="+mj-lt"/>
              <a:buAutoNum type="arabicPeriod"/>
            </a:pPr>
            <a:r>
              <a:rPr lang="hr-HR" sz="3600" dirty="0" smtClean="0">
                <a:solidFill>
                  <a:srgbClr val="C00000"/>
                </a:solidFill>
              </a:rPr>
              <a:t>Mehanička</a:t>
            </a:r>
            <a:r>
              <a:rPr lang="hr-HR" sz="3600" dirty="0" smtClean="0">
                <a:solidFill>
                  <a:schemeClr val="accent5">
                    <a:lumMod val="50000"/>
                  </a:schemeClr>
                </a:solidFill>
              </a:rPr>
              <a:t>  - oblikovanje metala (kovanje, lijevanje i prešanje….)</a:t>
            </a:r>
          </a:p>
          <a:p>
            <a:pPr marL="742950" indent="-742950">
              <a:buFont typeface="+mj-lt"/>
              <a:buAutoNum type="arabicPeriod"/>
            </a:pPr>
            <a:r>
              <a:rPr lang="hr-HR" sz="3600" dirty="0" smtClean="0">
                <a:solidFill>
                  <a:srgbClr val="C00000"/>
                </a:solidFill>
              </a:rPr>
              <a:t>Fizikalna – </a:t>
            </a:r>
            <a:r>
              <a:rPr lang="hr-HR" sz="3600" dirty="0" smtClean="0">
                <a:solidFill>
                  <a:srgbClr val="002060"/>
                </a:solidFill>
              </a:rPr>
              <a:t>utvrđivanje fizikalnih i kemijskih zakonitosti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128650" y="3992126"/>
            <a:ext cx="85761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solidFill>
                  <a:srgbClr val="002060"/>
                </a:solidFill>
              </a:rPr>
              <a:t>Svi metali su u čvrstom </a:t>
            </a:r>
            <a:r>
              <a:rPr lang="hr-HR" sz="3600" dirty="0" err="1" smtClean="0">
                <a:solidFill>
                  <a:srgbClr val="002060"/>
                </a:solidFill>
              </a:rPr>
              <a:t>agregacijskom</a:t>
            </a:r>
            <a:r>
              <a:rPr lang="hr-HR" sz="3600" dirty="0" smtClean="0">
                <a:solidFill>
                  <a:srgbClr val="002060"/>
                </a:solidFill>
              </a:rPr>
              <a:t> stanju osim </a:t>
            </a:r>
            <a:r>
              <a:rPr lang="hr-HR" sz="3600" dirty="0" smtClean="0">
                <a:solidFill>
                  <a:srgbClr val="C00000"/>
                </a:solidFill>
              </a:rPr>
              <a:t>žive</a:t>
            </a:r>
            <a:r>
              <a:rPr lang="hr-HR" sz="3600" dirty="0" smtClean="0">
                <a:solidFill>
                  <a:srgbClr val="002060"/>
                </a:solidFill>
              </a:rPr>
              <a:t> koja je tekući metal.</a:t>
            </a:r>
          </a:p>
          <a:p>
            <a:r>
              <a:rPr lang="hr-HR" sz="3600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128649" y="5371160"/>
            <a:ext cx="8576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solidFill>
                  <a:srgbClr val="002060"/>
                </a:solidFill>
              </a:rPr>
              <a:t>Svi metali su sive boje osim bakra i zlata.</a:t>
            </a:r>
          </a:p>
          <a:p>
            <a:r>
              <a:rPr lang="hr-HR" sz="3600" dirty="0" smtClean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591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0" y="0"/>
            <a:ext cx="8576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3600" dirty="0" smtClean="0">
              <a:solidFill>
                <a:srgbClr val="002060"/>
              </a:solidFill>
            </a:endParaRPr>
          </a:p>
          <a:p>
            <a:r>
              <a:rPr lang="hr-HR" sz="3600" dirty="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" name="Picture 8" descr="zla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94" y="169746"/>
            <a:ext cx="5213219" cy="310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45" y="3649817"/>
            <a:ext cx="5160731" cy="290710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6127668" y="784830"/>
            <a:ext cx="2448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>
                <a:solidFill>
                  <a:srgbClr val="002060"/>
                </a:solidFill>
              </a:rPr>
              <a:t>zlato</a:t>
            </a:r>
            <a:endParaRPr lang="hr-HR" sz="4800" dirty="0">
              <a:solidFill>
                <a:srgbClr val="002060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6127668" y="4523578"/>
            <a:ext cx="2448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>
                <a:solidFill>
                  <a:srgbClr val="002060"/>
                </a:solidFill>
              </a:rPr>
              <a:t>bakar</a:t>
            </a:r>
            <a:endParaRPr lang="hr-HR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05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 txBox="1">
            <a:spLocks/>
          </p:cNvSpPr>
          <p:nvPr/>
        </p:nvSpPr>
        <p:spPr>
          <a:xfrm>
            <a:off x="-126268" y="1838632"/>
            <a:ext cx="9036496" cy="1978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l"/>
            <a:endParaRPr lang="hr-HR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2812752" y="254337"/>
            <a:ext cx="2916324" cy="98488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hr-HR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</a:t>
            </a:r>
            <a:r>
              <a:rPr lang="hr-H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pPr algn="ctr"/>
            <a:endParaRPr lang="hr-HR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blačić sa strelicom gore 12"/>
          <p:cNvSpPr/>
          <p:nvPr/>
        </p:nvSpPr>
        <p:spPr>
          <a:xfrm>
            <a:off x="6299977" y="3414713"/>
            <a:ext cx="1348131" cy="1156550"/>
          </a:xfrm>
          <a:prstGeom prst="upArrowCallou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Teški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blačić sa strelicom gore 13"/>
          <p:cNvSpPr/>
          <p:nvPr/>
        </p:nvSpPr>
        <p:spPr>
          <a:xfrm>
            <a:off x="1010318" y="2033940"/>
            <a:ext cx="2808312" cy="1135531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/>
              <a:t>Crni metali</a:t>
            </a:r>
            <a:endParaRPr lang="hr-HR" sz="3200" b="1" dirty="0"/>
          </a:p>
        </p:txBody>
      </p:sp>
      <p:sp>
        <p:nvSpPr>
          <p:cNvPr id="15" name="Oblačić sa strelicom gore 14"/>
          <p:cNvSpPr/>
          <p:nvPr/>
        </p:nvSpPr>
        <p:spPr>
          <a:xfrm>
            <a:off x="4524380" y="2099053"/>
            <a:ext cx="2817440" cy="1179511"/>
          </a:xfrm>
          <a:prstGeom prst="up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/>
              <a:t>Obojeni metali</a:t>
            </a:r>
            <a:endParaRPr lang="hr-HR" sz="3200" b="1" dirty="0"/>
          </a:p>
        </p:txBody>
      </p:sp>
      <p:sp>
        <p:nvSpPr>
          <p:cNvPr id="16" name="Oblačić sa strelicom gore 15"/>
          <p:cNvSpPr/>
          <p:nvPr/>
        </p:nvSpPr>
        <p:spPr>
          <a:xfrm>
            <a:off x="663332" y="3415692"/>
            <a:ext cx="1453160" cy="1206946"/>
          </a:xfrm>
          <a:prstGeom prst="upArrowCallou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Lijevano željezo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blačić sa strelicom gore 16"/>
          <p:cNvSpPr/>
          <p:nvPr/>
        </p:nvSpPr>
        <p:spPr>
          <a:xfrm>
            <a:off x="2521548" y="3470510"/>
            <a:ext cx="1631965" cy="1152128"/>
          </a:xfrm>
          <a:prstGeom prst="upArrowCallou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Čelik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blačić sa strelicom gore 17"/>
          <p:cNvSpPr/>
          <p:nvPr/>
        </p:nvSpPr>
        <p:spPr>
          <a:xfrm>
            <a:off x="4558569" y="3389515"/>
            <a:ext cx="1436446" cy="1206946"/>
          </a:xfrm>
          <a:prstGeom prst="upArrow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Laki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006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0" y="23751"/>
            <a:ext cx="60564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>
                <a:solidFill>
                  <a:srgbClr val="002060"/>
                </a:solidFill>
              </a:rPr>
              <a:t>Podjela prema talištu:</a:t>
            </a:r>
          </a:p>
          <a:p>
            <a:r>
              <a:rPr lang="hr-HR" sz="4800" dirty="0" smtClean="0">
                <a:solidFill>
                  <a:srgbClr val="002060"/>
                </a:solidFill>
              </a:rPr>
              <a:t>Živa -39 °C </a:t>
            </a:r>
          </a:p>
          <a:p>
            <a:r>
              <a:rPr lang="hr-HR" sz="4800" dirty="0" smtClean="0">
                <a:solidFill>
                  <a:srgbClr val="002060"/>
                </a:solidFill>
              </a:rPr>
              <a:t>zlato 1064 °C </a:t>
            </a:r>
          </a:p>
          <a:p>
            <a:r>
              <a:rPr lang="hr-HR" sz="4800" dirty="0" smtClean="0">
                <a:solidFill>
                  <a:srgbClr val="002060"/>
                </a:solidFill>
              </a:rPr>
              <a:t>Željezo 1064 </a:t>
            </a:r>
            <a:r>
              <a:rPr lang="hr-HR" sz="4800" dirty="0">
                <a:solidFill>
                  <a:srgbClr val="002060"/>
                </a:solidFill>
              </a:rPr>
              <a:t>°</a:t>
            </a:r>
            <a:r>
              <a:rPr lang="hr-HR" sz="4800" dirty="0" smtClean="0">
                <a:solidFill>
                  <a:srgbClr val="002060"/>
                </a:solidFill>
              </a:rPr>
              <a:t>C</a:t>
            </a:r>
          </a:p>
          <a:p>
            <a:r>
              <a:rPr lang="hr-HR" sz="4800" dirty="0" smtClean="0">
                <a:solidFill>
                  <a:srgbClr val="002060"/>
                </a:solidFill>
              </a:rPr>
              <a:t>Volfram 3422°C </a:t>
            </a:r>
            <a:endParaRPr lang="hr-HR" sz="4800" dirty="0">
              <a:solidFill>
                <a:srgbClr val="00206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576" y="700273"/>
            <a:ext cx="4243898" cy="282412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72813" y="3105409"/>
            <a:ext cx="2516363" cy="417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9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0" y="23751"/>
            <a:ext cx="82771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>
                <a:solidFill>
                  <a:srgbClr val="002060"/>
                </a:solidFill>
              </a:rPr>
              <a:t>Podjela prema </a:t>
            </a:r>
            <a:r>
              <a:rPr lang="hr-HR" sz="4800" dirty="0" smtClean="0">
                <a:solidFill>
                  <a:srgbClr val="C00000"/>
                </a:solidFill>
              </a:rPr>
              <a:t>gustoći:</a:t>
            </a:r>
          </a:p>
          <a:p>
            <a:r>
              <a:rPr lang="hr-HR" sz="4800" dirty="0" smtClean="0">
                <a:solidFill>
                  <a:srgbClr val="002060"/>
                </a:solidFill>
              </a:rPr>
              <a:t>1. </a:t>
            </a:r>
            <a:r>
              <a:rPr lang="hr-HR" sz="4800" dirty="0" smtClean="0">
                <a:solidFill>
                  <a:srgbClr val="C00000"/>
                </a:solidFill>
              </a:rPr>
              <a:t>Laki metali </a:t>
            </a:r>
            <a:r>
              <a:rPr lang="hr-HR" sz="4800" dirty="0" smtClean="0">
                <a:solidFill>
                  <a:srgbClr val="002060"/>
                </a:solidFill>
              </a:rPr>
              <a:t>: aluminij, magnezij, litij, berilij, titan </a:t>
            </a:r>
          </a:p>
          <a:p>
            <a:r>
              <a:rPr lang="hr-HR" sz="4800" dirty="0" smtClean="0">
                <a:solidFill>
                  <a:srgbClr val="002060"/>
                </a:solidFill>
              </a:rPr>
              <a:t>2. </a:t>
            </a:r>
            <a:r>
              <a:rPr lang="hr-HR" sz="4800" dirty="0" smtClean="0">
                <a:solidFill>
                  <a:srgbClr val="C00000"/>
                </a:solidFill>
              </a:rPr>
              <a:t>Teški  metali </a:t>
            </a:r>
            <a:r>
              <a:rPr lang="hr-HR" sz="4800" dirty="0" smtClean="0">
                <a:solidFill>
                  <a:srgbClr val="002060"/>
                </a:solidFill>
              </a:rPr>
              <a:t>: željezo, bakar, olovo, nikal ,cink, kadmij, kobalt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0" y="3809403"/>
            <a:ext cx="82771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>
                <a:solidFill>
                  <a:srgbClr val="002060"/>
                </a:solidFill>
              </a:rPr>
              <a:t>Podjela prema </a:t>
            </a:r>
            <a:r>
              <a:rPr lang="hr-HR" sz="4800" dirty="0" smtClean="0">
                <a:solidFill>
                  <a:srgbClr val="C00000"/>
                </a:solidFill>
              </a:rPr>
              <a:t>tvrdoći</a:t>
            </a:r>
          </a:p>
          <a:p>
            <a:pPr marL="914400" indent="-914400">
              <a:buAutoNum type="arabicPeriod"/>
            </a:pPr>
            <a:r>
              <a:rPr lang="hr-HR" sz="4800" dirty="0" smtClean="0">
                <a:solidFill>
                  <a:srgbClr val="C00000"/>
                </a:solidFill>
              </a:rPr>
              <a:t>Tvrdi: </a:t>
            </a:r>
            <a:r>
              <a:rPr lang="hr-HR" sz="4800" dirty="0" smtClean="0">
                <a:solidFill>
                  <a:srgbClr val="002060"/>
                </a:solidFill>
              </a:rPr>
              <a:t>krom, iridij</a:t>
            </a:r>
          </a:p>
          <a:p>
            <a:pPr marL="914400" indent="-914400">
              <a:buAutoNum type="arabicPeriod"/>
            </a:pPr>
            <a:r>
              <a:rPr lang="hr-HR" sz="4800" dirty="0" smtClean="0">
                <a:solidFill>
                  <a:srgbClr val="C00000"/>
                </a:solidFill>
              </a:rPr>
              <a:t>Meki: </a:t>
            </a:r>
            <a:r>
              <a:rPr lang="hr-HR" sz="4800" dirty="0" smtClean="0">
                <a:solidFill>
                  <a:srgbClr val="002060"/>
                </a:solidFill>
              </a:rPr>
              <a:t>litij , natrij, kalij</a:t>
            </a:r>
          </a:p>
        </p:txBody>
      </p:sp>
    </p:spTree>
    <p:extLst>
      <p:ext uri="{BB962C8B-B14F-4D97-AF65-F5344CB8AC3E}">
        <p14:creationId xmlns:p14="http://schemas.microsoft.com/office/powerpoint/2010/main" val="195978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0" y="8297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>
                <a:solidFill>
                  <a:srgbClr val="002060"/>
                </a:solidFill>
              </a:rPr>
              <a:t>Nalazišta:</a:t>
            </a:r>
          </a:p>
          <a:p>
            <a:r>
              <a:rPr lang="hr-HR" sz="4800" dirty="0" smtClean="0">
                <a:solidFill>
                  <a:srgbClr val="002060"/>
                </a:solidFill>
              </a:rPr>
              <a:t>Samorodni</a:t>
            </a:r>
          </a:p>
          <a:p>
            <a:r>
              <a:rPr lang="hr-HR" sz="4800" dirty="0" smtClean="0">
                <a:solidFill>
                  <a:srgbClr val="002060"/>
                </a:solidFill>
              </a:rPr>
              <a:t>U spoju s drugim elementima (rude)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347"/>
            <a:ext cx="4567526" cy="43222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74918"/>
            <a:ext cx="4195630" cy="213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9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67149" y="0"/>
            <a:ext cx="8277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>
                <a:solidFill>
                  <a:srgbClr val="002060"/>
                </a:solidFill>
              </a:rPr>
              <a:t>Željeza ima 5 u Zemljinoj kori</a:t>
            </a:r>
            <a:endParaRPr lang="hr-HR" sz="4800" dirty="0" smtClean="0">
              <a:solidFill>
                <a:srgbClr val="C00000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0" y="948813"/>
            <a:ext cx="89965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>
                <a:solidFill>
                  <a:srgbClr val="002060"/>
                </a:solidFill>
              </a:rPr>
              <a:t>Nalazi se u obliku ruda </a:t>
            </a:r>
          </a:p>
          <a:p>
            <a:r>
              <a:rPr lang="hr-HR" sz="4800" dirty="0" smtClean="0">
                <a:solidFill>
                  <a:srgbClr val="002060"/>
                </a:solidFill>
              </a:rPr>
              <a:t>(više od 30%)</a:t>
            </a:r>
            <a:endParaRPr lang="hr-HR" sz="4800" dirty="0" smtClean="0">
              <a:solidFill>
                <a:srgbClr val="C00000"/>
              </a:solidFill>
            </a:endParaRPr>
          </a:p>
        </p:txBody>
      </p:sp>
      <p:pic>
        <p:nvPicPr>
          <p:cNvPr id="6" name="BLOGGER_PHOTO_ID_5307815848689983506" descr="magnetit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49" y="2636289"/>
            <a:ext cx="3824748" cy="254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niOkvir 7"/>
          <p:cNvSpPr txBox="1"/>
          <p:nvPr/>
        </p:nvSpPr>
        <p:spPr>
          <a:xfrm>
            <a:off x="73743" y="5178622"/>
            <a:ext cx="36625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>
                <a:solidFill>
                  <a:srgbClr val="002060"/>
                </a:solidFill>
              </a:rPr>
              <a:t>Magnetit </a:t>
            </a:r>
          </a:p>
          <a:p>
            <a:r>
              <a:rPr lang="hr-HR" sz="4800" dirty="0" smtClean="0">
                <a:solidFill>
                  <a:srgbClr val="002060"/>
                </a:solidFill>
              </a:rPr>
              <a:t>60-70 %</a:t>
            </a:r>
          </a:p>
        </p:txBody>
      </p:sp>
      <p:pic>
        <p:nvPicPr>
          <p:cNvPr id="9" name="BLOGGER_PHOTO_ID_5307816293531248210" descr="hematite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562" y="2395690"/>
            <a:ext cx="3873837" cy="290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niOkvir 9"/>
          <p:cNvSpPr txBox="1"/>
          <p:nvPr/>
        </p:nvSpPr>
        <p:spPr>
          <a:xfrm>
            <a:off x="4737562" y="5301405"/>
            <a:ext cx="36625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>
                <a:solidFill>
                  <a:srgbClr val="002060"/>
                </a:solidFill>
              </a:rPr>
              <a:t>Hematit </a:t>
            </a:r>
          </a:p>
          <a:p>
            <a:r>
              <a:rPr lang="hr-HR" sz="4800" dirty="0" smtClean="0">
                <a:solidFill>
                  <a:srgbClr val="002060"/>
                </a:solidFill>
              </a:rPr>
              <a:t>40-60 %</a:t>
            </a:r>
          </a:p>
        </p:txBody>
      </p:sp>
    </p:spTree>
    <p:extLst>
      <p:ext uri="{BB962C8B-B14F-4D97-AF65-F5344CB8AC3E}">
        <p14:creationId xmlns:p14="http://schemas.microsoft.com/office/powerpoint/2010/main" val="28060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482</TotalTime>
  <Words>359</Words>
  <Application>Microsoft Office PowerPoint</Application>
  <PresentationFormat>Prikaz na zaslonu (4:3)</PresentationFormat>
  <Paragraphs>84</Paragraphs>
  <Slides>17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Wingdings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Proizvodnja sirovog željeza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Mateo</dc:creator>
  <cp:lastModifiedBy>Windows korisnik</cp:lastModifiedBy>
  <cp:revision>21</cp:revision>
  <dcterms:created xsi:type="dcterms:W3CDTF">2021-02-09T10:16:26Z</dcterms:created>
  <dcterms:modified xsi:type="dcterms:W3CDTF">2022-01-19T13:31:57Z</dcterms:modified>
</cp:coreProperties>
</file>