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61" r:id="rId4"/>
    <p:sldId id="264" r:id="rId5"/>
    <p:sldId id="269" r:id="rId6"/>
    <p:sldId id="281" r:id="rId7"/>
    <p:sldId id="266" r:id="rId8"/>
    <p:sldId id="267" r:id="rId9"/>
    <p:sldId id="272" r:id="rId10"/>
    <p:sldId id="293" r:id="rId11"/>
    <p:sldId id="273" r:id="rId12"/>
    <p:sldId id="278" r:id="rId13"/>
    <p:sldId id="282" r:id="rId14"/>
    <p:sldId id="276" r:id="rId15"/>
    <p:sldId id="274" r:id="rId16"/>
    <p:sldId id="277" r:id="rId17"/>
    <p:sldId id="275" r:id="rId18"/>
    <p:sldId id="294" r:id="rId19"/>
    <p:sldId id="289" r:id="rId20"/>
    <p:sldId id="279" r:id="rId21"/>
    <p:sldId id="263" r:id="rId22"/>
    <p:sldId id="280" r:id="rId23"/>
    <p:sldId id="265" r:id="rId24"/>
    <p:sldId id="262" r:id="rId25"/>
    <p:sldId id="283" r:id="rId26"/>
    <p:sldId id="292" r:id="rId27"/>
    <p:sldId id="295" r:id="rId28"/>
    <p:sldId id="296" r:id="rId29"/>
    <p:sldId id="285" r:id="rId30"/>
    <p:sldId id="286" r:id="rId31"/>
    <p:sldId id="290" r:id="rId32"/>
    <p:sldId id="291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F63C"/>
    <a:srgbClr val="3014FC"/>
    <a:srgbClr val="F604C8"/>
    <a:srgbClr val="553DE3"/>
    <a:srgbClr val="002E50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55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54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91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06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02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162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52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19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687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72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70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79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22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27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366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0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285E-3D05-49E3-9C0C-DE83628170C5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AA8112-913A-4B97-815A-632F3D14B5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69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FDDE-33F7-410F-86BA-09FE0C748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6633" y="1291107"/>
            <a:ext cx="8915399" cy="2262781"/>
          </a:xfrm>
        </p:spPr>
        <p:txBody>
          <a:bodyPr/>
          <a:lstStyle/>
          <a:p>
            <a:r>
              <a:rPr lang="hr-H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Četverokuti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98743-500D-4E20-BC5C-B4AA723E4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Gabrijela Šitum, prof.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D122C-5AFD-4C85-80E4-006F5A579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566" y="255225"/>
            <a:ext cx="3545379" cy="39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7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07BE-8C8D-43BE-9FFA-2999879E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2566"/>
          </a:xfrm>
        </p:spPr>
        <p:txBody>
          <a:bodyPr>
            <a:normAutofit fontScale="90000"/>
          </a:bodyPr>
          <a:lstStyle/>
          <a:p>
            <a:r>
              <a:rPr lang="hr-HR" dirty="0"/>
              <a:t>Površina paralelograma- dokaz bez riječi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38D8A-0EC4-4903-85FD-87052F96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092" y="1416677"/>
            <a:ext cx="3661805" cy="4984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64AED-5A08-4E12-922C-4073A7F17996}"/>
              </a:ext>
            </a:extLst>
          </p:cNvPr>
          <p:cNvSpPr txBox="1"/>
          <p:nvPr/>
        </p:nvSpPr>
        <p:spPr>
          <a:xfrm flipH="1">
            <a:off x="5555672" y="2835806"/>
            <a:ext cx="540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b="1" i="1" dirty="0"/>
              <a:t>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524298-3658-490B-A4AE-351DBEAD5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905" y="5118207"/>
            <a:ext cx="634039" cy="646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DD19EF-918D-446D-9B7F-28A34E4CE4B1}"/>
              </a:ext>
            </a:extLst>
          </p:cNvPr>
          <p:cNvSpPr txBox="1"/>
          <p:nvPr/>
        </p:nvSpPr>
        <p:spPr>
          <a:xfrm flipH="1">
            <a:off x="4039994" y="1448692"/>
            <a:ext cx="540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b="1" i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D7F2E-0520-4B48-9856-27352B9A155F}"/>
              </a:ext>
            </a:extLst>
          </p:cNvPr>
          <p:cNvSpPr txBox="1"/>
          <p:nvPr/>
        </p:nvSpPr>
        <p:spPr>
          <a:xfrm flipH="1">
            <a:off x="3769830" y="4039443"/>
            <a:ext cx="540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b="1" i="1" dirty="0"/>
              <a:t>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4B0307-C51F-4FFA-B943-4D1E999FC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564" y="2865703"/>
            <a:ext cx="4916296" cy="23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5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640D-506F-494F-B47C-2EFBFA19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876" y="211986"/>
            <a:ext cx="9864020" cy="128089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Zadatak 3.</a:t>
            </a:r>
            <a:r>
              <a:rPr lang="hr-HR" sz="2400" b="1" dirty="0"/>
              <a:t> </a:t>
            </a:r>
            <a:r>
              <a:rPr lang="hr-HR" sz="2400" dirty="0"/>
              <a:t>Dokaži da se dijagonale paralelograma međusobno raspolavljaju u svom sjecištu.</a:t>
            </a:r>
            <a:br>
              <a:rPr lang="hr-HR" sz="2400" b="1" dirty="0"/>
            </a:br>
            <a:endParaRPr lang="hr-HR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074115-621F-465A-9327-C3BB2E05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3140300"/>
            <a:ext cx="105537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C00000"/>
                </a:solidFill>
              </a:rPr>
              <a:t>Dokaz:</a:t>
            </a:r>
          </a:p>
          <a:p>
            <a:pPr>
              <a:buFont typeface="Wingdings" panose="05000000000000000000" pitchFamily="2" charset="2"/>
              <a:buChar char="§"/>
            </a:pPr>
            <a:br>
              <a:rPr lang="hr-HR" dirty="0"/>
            </a:br>
            <a:r>
              <a:rPr lang="hr-HR" sz="2000" dirty="0"/>
              <a:t>Neka je točka S sjecište dijagonala paralelograma ABCD. Dijagonala dijeli paralelogram na trokute ∆ABS i ∆SCD.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/>
              <a:t>Vrijedi da je │AB│=│CD│i │AD│=│BC│. Pravci AC i BD su presječnice paralelnih pravaca AB i CD pa za  veličine kutova trokuta ∆ABS i ∆SCD vrijedi ∠BAS = ∠SCD i ∠ABD = ∠BDC.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/>
              <a:t>Po poučku SKS trokuti ∆ABS i ∆SCD sukladni, a odgovarajuće stranice jednake duljine: │AS│=│SC│ i │BS│ = │SD│.</a:t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AEE92-83E5-4360-A10E-468D7F28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61" y="895856"/>
            <a:ext cx="4237126" cy="22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B51A5-90C0-4708-82AE-289536564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73042" y="341456"/>
                <a:ext cx="9885066" cy="4330499"/>
              </a:xfrm>
            </p:spPr>
            <p:txBody>
              <a:bodyPr>
                <a:normAutofit/>
              </a:bodyPr>
              <a:lstStyle/>
              <a:p>
                <a:r>
                  <a:rPr lang="hr-HR" sz="2400" b="1" dirty="0"/>
                  <a:t>Romb </a:t>
                </a:r>
                <a:r>
                  <a:rPr lang="hr-HR" sz="2400" dirty="0"/>
                  <a:t>je paralelogram kojemu su sve stranice jednakih duljina.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hr-HR" sz="2400" dirty="0"/>
                  <a:t>Dijagonale romba su simetrale njegovih unutarnjih kutova i međusobno su okomite.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hr-HR" sz="2400" dirty="0"/>
                  <a:t>U romb se može upisati kružnica radijusa </a:t>
                </a:r>
                <a:r>
                  <a:rPr lang="hr-HR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hr-H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r-HR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O=4⋅a</a:t>
                </a:r>
              </a:p>
              <a:p>
                <a:pPr marL="0" indent="0">
                  <a:buNone/>
                </a:pPr>
                <a:r>
                  <a:rPr lang="hr-HR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P=a⋅v</a:t>
                </a:r>
              </a:p>
              <a:p>
                <a:pPr marL="0" indent="0">
                  <a:buNone/>
                </a:pPr>
                <a:r>
                  <a:rPr lang="hr-HR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hr-H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hr-H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hr-H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B51A5-90C0-4708-82AE-289536564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3042" y="341456"/>
                <a:ext cx="9885066" cy="4330499"/>
              </a:xfrm>
              <a:blipFill>
                <a:blip r:embed="rId2"/>
                <a:stretch>
                  <a:fillRect l="-1541" t="-112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>
            <a:extLst>
              <a:ext uri="{FF2B5EF4-FFF2-40B4-BE49-F238E27FC236}">
                <a16:creationId xmlns:a16="http://schemas.microsoft.com/office/drawing/2014/main" id="{6B9E54C2-F3FA-4430-9BC8-299418D1CA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65600" y="3151188"/>
            <a:ext cx="5300663" cy="2676525"/>
            <a:chOff x="2624" y="1985"/>
            <a:chExt cx="3339" cy="168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221879C-A076-400C-B6C5-BB7B39E577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24" y="1985"/>
              <a:ext cx="3339" cy="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7F3ED5FA-51AA-458F-988D-E2C83A40D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0" y="2061"/>
              <a:ext cx="1684" cy="198"/>
              <a:chOff x="4120" y="2061"/>
              <a:chExt cx="1684" cy="198"/>
            </a:xfrm>
          </p:grpSpPr>
          <p:sp>
            <p:nvSpPr>
              <p:cNvPr id="45" name="Line 5">
                <a:extLst>
                  <a:ext uri="{FF2B5EF4-FFF2-40B4-BE49-F238E27FC236}">
                    <a16:creationId xmlns:a16="http://schemas.microsoft.com/office/drawing/2014/main" id="{62CBD159-57F6-45DB-9570-105998330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0" y="2258"/>
                <a:ext cx="1684" cy="0"/>
              </a:xfrm>
              <a:prstGeom prst="line">
                <a:avLst/>
              </a:prstGeom>
              <a:noFill/>
              <a:ln w="365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6" name="Rectangle 6">
                <a:extLst>
                  <a:ext uri="{FF2B5EF4-FFF2-40B4-BE49-F238E27FC236}">
                    <a16:creationId xmlns:a16="http://schemas.microsoft.com/office/drawing/2014/main" id="{42A772F1-372A-428B-8D58-0325E154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" y="2061"/>
                <a:ext cx="15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7019A957-03DE-4DBC-B82A-5993A5F3E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3" y="2258"/>
              <a:ext cx="1337" cy="1139"/>
              <a:chOff x="2783" y="2258"/>
              <a:chExt cx="1337" cy="1139"/>
            </a:xfrm>
          </p:grpSpPr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AEF1999B-7272-466E-9EF5-039DD24A9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3" y="2258"/>
                <a:ext cx="1337" cy="1139"/>
              </a:xfrm>
              <a:prstGeom prst="line">
                <a:avLst/>
              </a:prstGeom>
              <a:noFill/>
              <a:ln w="365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4B19C44E-5745-4F5A-8C32-F4EB14AD8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0" y="2668"/>
                <a:ext cx="15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EF964E3F-BEBF-44D0-82BD-CBDBAF503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3" y="2258"/>
              <a:ext cx="3021" cy="1139"/>
              <a:chOff x="2783" y="2258"/>
              <a:chExt cx="3021" cy="1139"/>
            </a:xfrm>
          </p:grpSpPr>
          <p:sp>
            <p:nvSpPr>
              <p:cNvPr id="41" name="Line 11">
                <a:extLst>
                  <a:ext uri="{FF2B5EF4-FFF2-40B4-BE49-F238E27FC236}">
                    <a16:creationId xmlns:a16="http://schemas.microsoft.com/office/drawing/2014/main" id="{6E7727A6-0F8D-4792-924B-D69BEED1F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3" y="2258"/>
                <a:ext cx="3021" cy="113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2" name="Rectangle 12">
                <a:extLst>
                  <a:ext uri="{FF2B5EF4-FFF2-40B4-BE49-F238E27FC236}">
                    <a16:creationId xmlns:a16="http://schemas.microsoft.com/office/drawing/2014/main" id="{CD8FC987-8B75-457E-B8D3-323511D3D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2463"/>
                <a:ext cx="11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BA56D860-7ECF-4706-B41E-DFB7E3EF7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3" y="3397"/>
              <a:ext cx="1730" cy="214"/>
              <a:chOff x="2783" y="3397"/>
              <a:chExt cx="1730" cy="214"/>
            </a:xfrm>
          </p:grpSpPr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8B0FACD1-3CEB-47DF-A1BC-8DC9BA244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3" y="3397"/>
                <a:ext cx="1730" cy="0"/>
              </a:xfrm>
              <a:prstGeom prst="line">
                <a:avLst/>
              </a:prstGeom>
              <a:noFill/>
              <a:ln w="365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0" name="Rectangle 15">
                <a:extLst>
                  <a:ext uri="{FF2B5EF4-FFF2-40B4-BE49-F238E27FC236}">
                    <a16:creationId xmlns:a16="http://schemas.microsoft.com/office/drawing/2014/main" id="{C6E42F8F-3FF4-4660-875A-7448D950F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1" y="3413"/>
                <a:ext cx="15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1B4BF267-0971-49BB-9300-664916E0D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0" y="2258"/>
              <a:ext cx="393" cy="1139"/>
              <a:chOff x="4120" y="2258"/>
              <a:chExt cx="393" cy="1139"/>
            </a:xfrm>
          </p:grpSpPr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0EA057A8-6A72-4AC3-923B-3C56CBF76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0" y="2258"/>
                <a:ext cx="393" cy="113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id="{2E9BA85E-C974-4BED-96E7-66678E625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2517"/>
                <a:ext cx="15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5380621B-B3F9-4135-8C31-461D282AA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2258"/>
              <a:ext cx="1291" cy="1139"/>
              <a:chOff x="4513" y="2258"/>
              <a:chExt cx="1291" cy="1139"/>
            </a:xfrm>
          </p:grpSpPr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DAEAAB48-33C5-45C1-B32F-3CA3FC086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3" y="2258"/>
                <a:ext cx="1291" cy="1139"/>
              </a:xfrm>
              <a:prstGeom prst="line">
                <a:avLst/>
              </a:prstGeom>
              <a:noFill/>
              <a:ln w="365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362EDB-F742-4FE6-B1F9-4F55FF7CC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1" y="2775"/>
                <a:ext cx="15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D3CED9EC-B965-466E-A288-DD64C025F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5" y="2722"/>
              <a:ext cx="83" cy="3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08D0C6DD-C639-4B34-A603-2F50B75A9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2752"/>
              <a:ext cx="31" cy="99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4BE83A97-3DCE-42F5-B58A-35E98E63D8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2258"/>
              <a:ext cx="144" cy="1139"/>
              <a:chOff x="4022" y="2258"/>
              <a:chExt cx="144" cy="1139"/>
            </a:xfrm>
          </p:grpSpPr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37A15EEE-B24B-4797-A8D8-C73018A8A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0" y="2258"/>
                <a:ext cx="0" cy="1139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4" name="Rectangle 26">
                <a:extLst>
                  <a:ext uri="{FF2B5EF4-FFF2-40B4-BE49-F238E27FC236}">
                    <a16:creationId xmlns:a16="http://schemas.microsoft.com/office/drawing/2014/main" id="{BBB64246-48FD-4DE1-AAE2-FB767D821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2638"/>
                <a:ext cx="14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8C65DA5C-43FF-4A4A-902D-20D75128D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" y="3170"/>
              <a:ext cx="17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7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Symbol" panose="05050102010706020507" pitchFamily="18" charset="2"/>
                </a:rPr>
                <a:t>b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9B6E7DA6-6CFF-4D30-9486-D9E019299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3177"/>
              <a:ext cx="18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7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Oval 30">
              <a:extLst>
                <a:ext uri="{FF2B5EF4-FFF2-40B4-BE49-F238E27FC236}">
                  <a16:creationId xmlns:a16="http://schemas.microsoft.com/office/drawing/2014/main" id="{D64B601C-90E2-497D-85A3-5CAAB7A4E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3382"/>
              <a:ext cx="30" cy="3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8" name="Group 33">
              <a:extLst>
                <a:ext uri="{FF2B5EF4-FFF2-40B4-BE49-F238E27FC236}">
                  <a16:creationId xmlns:a16="http://schemas.microsoft.com/office/drawing/2014/main" id="{30F8FCCC-3DD3-41A0-86D1-D0283C117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805"/>
              <a:ext cx="167" cy="251"/>
              <a:chOff x="4286" y="2805"/>
              <a:chExt cx="167" cy="251"/>
            </a:xfrm>
          </p:grpSpPr>
          <p:sp>
            <p:nvSpPr>
              <p:cNvPr id="31" name="Oval 31">
                <a:extLst>
                  <a:ext uri="{FF2B5EF4-FFF2-40B4-BE49-F238E27FC236}">
                    <a16:creationId xmlns:a16="http://schemas.microsoft.com/office/drawing/2014/main" id="{39D3458F-87B4-47F2-943A-AA8FAF405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2805"/>
                <a:ext cx="30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437FF871-F539-4228-A559-C2087DDB3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" y="2858"/>
                <a:ext cx="16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36">
              <a:extLst>
                <a:ext uri="{FF2B5EF4-FFF2-40B4-BE49-F238E27FC236}">
                  <a16:creationId xmlns:a16="http://schemas.microsoft.com/office/drawing/2014/main" id="{D11BF8C5-ADEA-4732-8B9A-C9922315E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9" y="2084"/>
              <a:ext cx="174" cy="198"/>
              <a:chOff x="3999" y="2084"/>
              <a:chExt cx="174" cy="198"/>
            </a:xfrm>
          </p:grpSpPr>
          <p:sp>
            <p:nvSpPr>
              <p:cNvPr id="29" name="Oval 34">
                <a:extLst>
                  <a:ext uri="{FF2B5EF4-FFF2-40B4-BE49-F238E27FC236}">
                    <a16:creationId xmlns:a16="http://schemas.microsoft.com/office/drawing/2014/main" id="{FFAA48FE-D3FC-4CA0-A429-5DBC84E76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2243"/>
                <a:ext cx="30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" name="Rectangle 35">
                <a:extLst>
                  <a:ext uri="{FF2B5EF4-FFF2-40B4-BE49-F238E27FC236}">
                    <a16:creationId xmlns:a16="http://schemas.microsoft.com/office/drawing/2014/main" id="{F726667B-5A65-4E1D-B887-32C779AED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9" y="2084"/>
                <a:ext cx="17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39">
              <a:extLst>
                <a:ext uri="{FF2B5EF4-FFF2-40B4-BE49-F238E27FC236}">
                  <a16:creationId xmlns:a16="http://schemas.microsoft.com/office/drawing/2014/main" id="{BCADE561-5902-4D5F-9CC1-F543E783B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9" y="2106"/>
              <a:ext cx="174" cy="198"/>
              <a:chOff x="5789" y="2106"/>
              <a:chExt cx="174" cy="198"/>
            </a:xfrm>
          </p:grpSpPr>
          <p:sp>
            <p:nvSpPr>
              <p:cNvPr id="27" name="Oval 37">
                <a:extLst>
                  <a:ext uri="{FF2B5EF4-FFF2-40B4-BE49-F238E27FC236}">
                    <a16:creationId xmlns:a16="http://schemas.microsoft.com/office/drawing/2014/main" id="{9FAD568D-A059-47C8-ABE3-0BCA89E70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" y="2243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8" name="Rectangle 38">
                <a:extLst>
                  <a:ext uri="{FF2B5EF4-FFF2-40B4-BE49-F238E27FC236}">
                    <a16:creationId xmlns:a16="http://schemas.microsoft.com/office/drawing/2014/main" id="{1D3E80DC-073C-4470-A94E-37DDC1802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" y="2106"/>
                <a:ext cx="17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42">
              <a:extLst>
                <a:ext uri="{FF2B5EF4-FFF2-40B4-BE49-F238E27FC236}">
                  <a16:creationId xmlns:a16="http://schemas.microsoft.com/office/drawing/2014/main" id="{7250BEEA-4B65-4822-B530-E49F1159C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" y="3382"/>
              <a:ext cx="167" cy="251"/>
              <a:chOff x="2700" y="3382"/>
              <a:chExt cx="167" cy="251"/>
            </a:xfrm>
          </p:grpSpPr>
          <p:sp>
            <p:nvSpPr>
              <p:cNvPr id="25" name="Oval 40">
                <a:extLst>
                  <a:ext uri="{FF2B5EF4-FFF2-40B4-BE49-F238E27FC236}">
                    <a16:creationId xmlns:a16="http://schemas.microsoft.com/office/drawing/2014/main" id="{89099D9F-2490-44A9-9AEC-482BE05F5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" y="3382"/>
                <a:ext cx="30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8277A8BA-4C35-4422-9892-A9FF4C1A5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3435"/>
                <a:ext cx="16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id="{F0B26ADB-88A8-4B63-972E-3379B7D73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8" y="3382"/>
              <a:ext cx="249" cy="251"/>
              <a:chOff x="4498" y="3382"/>
              <a:chExt cx="249" cy="251"/>
            </a:xfrm>
          </p:grpSpPr>
          <p:sp>
            <p:nvSpPr>
              <p:cNvPr id="23" name="Oval 43">
                <a:extLst>
                  <a:ext uri="{FF2B5EF4-FFF2-40B4-BE49-F238E27FC236}">
                    <a16:creationId xmlns:a16="http://schemas.microsoft.com/office/drawing/2014/main" id="{16AFA734-95BB-414D-9ECD-894CE2EDE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8" y="3382"/>
                <a:ext cx="30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4" name="Rectangle 44">
                <a:extLst>
                  <a:ext uri="{FF2B5EF4-FFF2-40B4-BE49-F238E27FC236}">
                    <a16:creationId xmlns:a16="http://schemas.microsoft.com/office/drawing/2014/main" id="{C237FD22-4C39-4702-ACF6-9AF104DB6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3435"/>
                <a:ext cx="17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67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8D13-7EC0-4B90-B15C-612EFD99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826" y="611966"/>
            <a:ext cx="10306173" cy="1280890"/>
          </a:xfrm>
        </p:spPr>
        <p:txBody>
          <a:bodyPr>
            <a:normAutofit fontScale="90000"/>
          </a:bodyPr>
          <a:lstStyle/>
          <a:p>
            <a:r>
              <a:rPr lang="hr-HR" sz="2700" b="1" dirty="0">
                <a:solidFill>
                  <a:srgbClr val="C00000"/>
                </a:solidFill>
              </a:rPr>
              <a:t>Zadatak 4</a:t>
            </a:r>
            <a:r>
              <a:rPr lang="hr-HR" sz="2700" dirty="0"/>
              <a:t>. Dokaži da se dijagonale romba sijeku pod pravim kutom.</a:t>
            </a:r>
            <a:br>
              <a:rPr lang="hr-HR" sz="2700" dirty="0"/>
            </a:br>
            <a:endParaRPr lang="hr-HR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AFC38-ABBA-455D-A389-622DB4A0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38" y="1096987"/>
            <a:ext cx="4275943" cy="2157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16AB4E-92F5-4454-BE7E-A66060210D34}"/>
              </a:ext>
            </a:extLst>
          </p:cNvPr>
          <p:cNvSpPr/>
          <p:nvPr/>
        </p:nvSpPr>
        <p:spPr>
          <a:xfrm>
            <a:off x="1357937" y="3603383"/>
            <a:ext cx="9741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/>
              <a:t>Neka je točka S sjecište dijagonala romba ABCD.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/>
              <a:t>Romb je paralelogram, a dijagonale paralelograma se raspolavljaju u svom sjecištu.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/>
              <a:t>Po poučku S-S-S trokuti ∆ABS, ∆BCS, ∆CDS i ∆ASD su sukladni pa su i svi kutovi u vrhu S sukladni. Zbroj njhovih veličina je 360°, dakle svaki od njih iznosi 360º:4=90º.</a:t>
            </a:r>
          </a:p>
        </p:txBody>
      </p:sp>
    </p:spTree>
    <p:extLst>
      <p:ext uri="{BB962C8B-B14F-4D97-AF65-F5344CB8AC3E}">
        <p14:creationId xmlns:p14="http://schemas.microsoft.com/office/powerpoint/2010/main" val="16623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8CFBD1-EF2E-4D91-BB5E-84783AADDA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7272" y="367332"/>
                <a:ext cx="10044170" cy="3777622"/>
              </a:xfrm>
            </p:spPr>
            <p:txBody>
              <a:bodyPr/>
              <a:lstStyle/>
              <a:p>
                <a:r>
                  <a:rPr lang="hr-HR" sz="2400" b="1" dirty="0"/>
                  <a:t>Pravokutnik </a:t>
                </a:r>
                <a:r>
                  <a:rPr lang="hr-HR" sz="2400" dirty="0"/>
                  <a:t>je paralelogram kojemu su svi unutarnji kutovi pravi.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hr-HR" sz="2400" dirty="0"/>
                  <a:t>Dijagonale pravokutnika jednakih du duljina i raspolavljaju se u svom sjecištu.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hr-HR" sz="2400" dirty="0"/>
                  <a:t>Oko pravokutnika se može opisati kružnica radijusa 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sz="2400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8CFBD1-EF2E-4D91-BB5E-84783AADDA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7272" y="367332"/>
                <a:ext cx="10044170" cy="3777622"/>
              </a:xfrm>
              <a:blipFill>
                <a:blip r:embed="rId2"/>
                <a:stretch>
                  <a:fillRect l="-850" t="-12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784213B-9EF5-4F7D-B10E-2BF27A0FB4C8}"/>
              </a:ext>
            </a:extLst>
          </p:cNvPr>
          <p:cNvSpPr txBox="1"/>
          <p:nvPr/>
        </p:nvSpPr>
        <p:spPr>
          <a:xfrm>
            <a:off x="8068009" y="3454780"/>
            <a:ext cx="2588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>
                <a:latin typeface="Cambria Math" panose="02040503050406030204" pitchFamily="18" charset="0"/>
              </a:rPr>
              <a:t>P= a∙b</a:t>
            </a:r>
          </a:p>
          <a:p>
            <a:r>
              <a:rPr lang="hr-HR" sz="3200" i="1" dirty="0">
                <a:latin typeface="Cambria Math" panose="02040503050406030204" pitchFamily="18" charset="0"/>
              </a:rPr>
              <a:t>O=2 ∙(a+b)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4276D9-8ABF-4D94-8B4A-573A0A6124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43444" y="3429000"/>
            <a:ext cx="4319588" cy="2627312"/>
            <a:chOff x="1602" y="1349"/>
            <a:chExt cx="2721" cy="165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8509E5C-AD2B-41E4-B231-85A3B5E382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02" y="1349"/>
              <a:ext cx="2721" cy="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FD227B00-915A-4BA8-9E43-27AE1C1DC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579"/>
              <a:ext cx="2287" cy="0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ED6D1654-5412-4DA3-94AD-9A83CF3FE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7" y="1579"/>
              <a:ext cx="221" cy="1149"/>
              <a:chOff x="4087" y="1579"/>
              <a:chExt cx="221" cy="1149"/>
            </a:xfrm>
          </p:grpSpPr>
          <p:sp>
            <p:nvSpPr>
              <p:cNvPr id="32" name="Line 6">
                <a:extLst>
                  <a:ext uri="{FF2B5EF4-FFF2-40B4-BE49-F238E27FC236}">
                    <a16:creationId xmlns:a16="http://schemas.microsoft.com/office/drawing/2014/main" id="{3B2D28AF-2687-45B5-9B26-4B315020D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7" y="1579"/>
                <a:ext cx="0" cy="1149"/>
              </a:xfrm>
              <a:prstGeom prst="line">
                <a:avLst/>
              </a:prstGeom>
              <a:noFill/>
              <a:ln w="365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3" name="Rectangle 7">
                <a:extLst>
                  <a:ext uri="{FF2B5EF4-FFF2-40B4-BE49-F238E27FC236}">
                    <a16:creationId xmlns:a16="http://schemas.microsoft.com/office/drawing/2014/main" id="{0519B210-49AC-432B-8861-40E553C75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" y="1908"/>
                <a:ext cx="16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8D1D7333-7535-4672-B777-51AE2A6D0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" y="2728"/>
              <a:ext cx="2287" cy="230"/>
              <a:chOff x="1800" y="2728"/>
              <a:chExt cx="2287" cy="230"/>
            </a:xfrm>
          </p:grpSpPr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B05512D4-E69E-43AE-B4DE-B3FD1DA2B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0" y="2728"/>
                <a:ext cx="2287" cy="0"/>
              </a:xfrm>
              <a:prstGeom prst="line">
                <a:avLst/>
              </a:prstGeom>
              <a:noFill/>
              <a:ln w="365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8979B14A-47ED-4398-93E0-A9E95ED2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2" y="2759"/>
                <a:ext cx="15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A60BA474-3559-4BA8-8974-C7ED3BCCC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579"/>
              <a:ext cx="0" cy="1149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BBECD9AE-DBCA-48D6-85F5-4BA786679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" y="1579"/>
              <a:ext cx="2287" cy="1149"/>
              <a:chOff x="1800" y="1579"/>
              <a:chExt cx="2287" cy="1149"/>
            </a:xfrm>
          </p:grpSpPr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35A737FA-D577-48DA-B1D3-1F08AC405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0" y="1579"/>
                <a:ext cx="2287" cy="1149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9" name="Rectangle 14">
                <a:extLst>
                  <a:ext uri="{FF2B5EF4-FFF2-40B4-BE49-F238E27FC236}">
                    <a16:creationId xmlns:a16="http://schemas.microsoft.com/office/drawing/2014/main" id="{8598C321-ABD5-41E1-8FA9-7C4C75996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786"/>
                <a:ext cx="16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BD74A361-65E1-4BD3-97FD-9C600C575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579"/>
              <a:ext cx="2287" cy="114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3DEA2C1D-64EB-4006-8311-ED9652639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3" y="2138"/>
              <a:ext cx="167" cy="253"/>
              <a:chOff x="2913" y="2138"/>
              <a:chExt cx="167" cy="253"/>
            </a:xfrm>
          </p:grpSpPr>
          <p:sp>
            <p:nvSpPr>
              <p:cNvPr id="26" name="Oval 17">
                <a:extLst>
                  <a:ext uri="{FF2B5EF4-FFF2-40B4-BE49-F238E27FC236}">
                    <a16:creationId xmlns:a16="http://schemas.microsoft.com/office/drawing/2014/main" id="{16B2DDBE-7962-4007-BE72-A150FF055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2138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7" name="Rectangle 18">
                <a:extLst>
                  <a:ext uri="{FF2B5EF4-FFF2-40B4-BE49-F238E27FC236}">
                    <a16:creationId xmlns:a16="http://schemas.microsoft.com/office/drawing/2014/main" id="{B6DDCAD7-806A-4275-B385-29C38819E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2192"/>
                <a:ext cx="167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22">
              <a:extLst>
                <a:ext uri="{FF2B5EF4-FFF2-40B4-BE49-F238E27FC236}">
                  <a16:creationId xmlns:a16="http://schemas.microsoft.com/office/drawing/2014/main" id="{46D7D731-CC48-46BA-9203-2F19A1916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" y="1441"/>
              <a:ext cx="175" cy="199"/>
              <a:chOff x="1678" y="1441"/>
              <a:chExt cx="175" cy="199"/>
            </a:xfrm>
          </p:grpSpPr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6564ABE9-2CA1-45B7-850E-A616654FA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" y="1564"/>
                <a:ext cx="31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58B149BE-9AE4-4524-A660-C7F32FC54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" y="1441"/>
                <a:ext cx="175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CC004913-9D22-4900-8663-25A7E1110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1" y="1426"/>
              <a:ext cx="175" cy="199"/>
              <a:chOff x="4071" y="1426"/>
              <a:chExt cx="175" cy="199"/>
            </a:xfrm>
          </p:grpSpPr>
          <p:sp>
            <p:nvSpPr>
              <p:cNvPr id="22" name="Oval 23">
                <a:extLst>
                  <a:ext uri="{FF2B5EF4-FFF2-40B4-BE49-F238E27FC236}">
                    <a16:creationId xmlns:a16="http://schemas.microsoft.com/office/drawing/2014/main" id="{EBFD4537-114B-476C-B8EA-601B7C6A9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1" y="1564"/>
                <a:ext cx="31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BCA50B58-050C-4E79-B0B5-3AD4C7B3A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1" y="1426"/>
                <a:ext cx="175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DD1CA557-F379-4EC5-A5DC-F3F267929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1" y="2713"/>
              <a:ext cx="252" cy="253"/>
              <a:chOff x="4071" y="2713"/>
              <a:chExt cx="252" cy="253"/>
            </a:xfrm>
          </p:grpSpPr>
          <p:sp>
            <p:nvSpPr>
              <p:cNvPr id="20" name="Oval 26">
                <a:extLst>
                  <a:ext uri="{FF2B5EF4-FFF2-40B4-BE49-F238E27FC236}">
                    <a16:creationId xmlns:a16="http://schemas.microsoft.com/office/drawing/2014/main" id="{C812DCD8-5702-45CC-A90E-6F13E3B1D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1" y="2713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1" name="Rectangle 27">
                <a:extLst>
                  <a:ext uri="{FF2B5EF4-FFF2-40B4-BE49-F238E27FC236}">
                    <a16:creationId xmlns:a16="http://schemas.microsoft.com/office/drawing/2014/main" id="{BE25D9F7-BF9C-40A4-B7D1-02E303571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" y="2767"/>
                <a:ext cx="175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5CA627A1-5217-4A13-9879-1C02E0431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6" y="2713"/>
              <a:ext cx="175" cy="253"/>
              <a:chOff x="1716" y="2713"/>
              <a:chExt cx="175" cy="253"/>
            </a:xfrm>
          </p:grpSpPr>
          <p:sp>
            <p:nvSpPr>
              <p:cNvPr id="18" name="Oval 29">
                <a:extLst>
                  <a:ext uri="{FF2B5EF4-FFF2-40B4-BE49-F238E27FC236}">
                    <a16:creationId xmlns:a16="http://schemas.microsoft.com/office/drawing/2014/main" id="{0E7A2064-5D54-4DF4-82C5-77E05A72E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" y="2713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B2642971-0B20-4F82-B617-BACA77ADF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" y="2767"/>
                <a:ext cx="175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920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6B7F-C208-47CB-8D3E-DE3290D9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224" y="393029"/>
            <a:ext cx="10092765" cy="128089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Zadatak 5.</a:t>
            </a:r>
            <a:r>
              <a:rPr lang="hr-HR" sz="2400" b="1" dirty="0"/>
              <a:t> </a:t>
            </a:r>
            <a:r>
              <a:rPr lang="hr-HR" sz="2400" dirty="0"/>
              <a:t>Dokaži da su dijagonale pravokutnika jednakih duljina.</a:t>
            </a:r>
            <a:br>
              <a:rPr lang="hr-HR" sz="2400" dirty="0"/>
            </a:b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071E3A-5DFA-444E-86FD-E07DD8EB6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9085" y="2985348"/>
                <a:ext cx="10825260" cy="3777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b="1" dirty="0"/>
                  <a:t>Dokaz:</a:t>
                </a:r>
              </a:p>
              <a:p>
                <a:r>
                  <a:rPr lang="hr-HR" sz="2000" dirty="0"/>
                  <a:t>Neka je zadan proizvoljan pravokutnik ABCD. Dijagonale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000" b="0" i="1" dirty="0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hr-HR" sz="2000" dirty="0"/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000" b="0" i="1" dirty="0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hr-HR" sz="2000" dirty="0"/>
                  <a:t> dijele pravokutnik na trokute ∆ABC i  ∆BCD. </a:t>
                </a:r>
                <a:br>
                  <a:rPr lang="hr-HR" sz="2000" dirty="0"/>
                </a:br>
                <a:r>
                  <a:rPr lang="hr-HR" sz="2000" dirty="0"/>
                  <a:t>Vrijedi sljedeće: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│AB│ = │CD│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│BC│ je zajednička stranica trokuta ∆ABC i  ∆BCD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|∠ABC| = |∠BCD|.</a:t>
                </a:r>
              </a:p>
              <a:p>
                <a:r>
                  <a:rPr lang="hr-HR" sz="2000" dirty="0"/>
                  <a:t>Po SKS poučku, trokuti ∆ABC i ∆BCD su sukladni pa je  │AC│ = │BD│ tj.dijagonale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su jednake duljine.</a:t>
                </a:r>
              </a:p>
              <a:p>
                <a:endParaRPr lang="hr-HR" sz="2000" dirty="0"/>
              </a:p>
              <a:p>
                <a:endParaRPr lang="hr-HR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071E3A-5DFA-444E-86FD-E07DD8EB6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085" y="2985348"/>
                <a:ext cx="10825260" cy="3777622"/>
              </a:xfrm>
              <a:blipFill>
                <a:blip r:embed="rId2"/>
                <a:stretch>
                  <a:fillRect l="-619" t="-9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173BDC6-A0B6-4ACC-95E5-547CB4A656AE}"/>
              </a:ext>
            </a:extLst>
          </p:cNvPr>
          <p:cNvSpPr/>
          <p:nvPr/>
        </p:nvSpPr>
        <p:spPr>
          <a:xfrm rot="1441955">
            <a:off x="5931102" y="1815813"/>
            <a:ext cx="166842" cy="140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5B828-4259-46B1-8E7D-CE017ADBE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19" y="1033474"/>
            <a:ext cx="3658192" cy="22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4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313FB8-DFE9-49E1-AE07-CFCB7E698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3043" y="360872"/>
                <a:ext cx="10184252" cy="2631565"/>
              </a:xfrm>
            </p:spPr>
            <p:txBody>
              <a:bodyPr/>
              <a:lstStyle/>
              <a:p>
                <a:r>
                  <a:rPr lang="hr-HR" dirty="0"/>
                  <a:t> </a:t>
                </a:r>
                <a:r>
                  <a:rPr lang="hr-HR" sz="2400" b="1" dirty="0"/>
                  <a:t>Kvadrat </a:t>
                </a:r>
                <a:r>
                  <a:rPr lang="hr-HR" sz="2400" dirty="0"/>
                  <a:t>je romb kojemu su dijagonale jednakih duljina.</a:t>
                </a:r>
              </a:p>
              <a:p>
                <a:pPr marL="0" indent="0">
                  <a:buNone/>
                </a:pPr>
                <a:r>
                  <a:rPr lang="hr-HR" sz="2400" dirty="0"/>
                  <a:t>     </a:t>
                </a:r>
                <a:r>
                  <a:rPr lang="hr-HR" sz="2400" b="1" dirty="0"/>
                  <a:t>Kvadrat </a:t>
                </a:r>
                <a:r>
                  <a:rPr lang="hr-HR" sz="2400" dirty="0"/>
                  <a:t>je romb kojemu su svi unutarnji kutovi pravi.</a:t>
                </a:r>
              </a:p>
              <a:p>
                <a:pPr marL="0" indent="0">
                  <a:buNone/>
                </a:pPr>
                <a:r>
                  <a:rPr lang="hr-HR" sz="2400" dirty="0"/>
                  <a:t>     </a:t>
                </a:r>
                <a:r>
                  <a:rPr lang="hr-HR" sz="2400" b="1" dirty="0"/>
                  <a:t>Kvadrat </a:t>
                </a:r>
                <a:r>
                  <a:rPr lang="hr-HR" sz="2400" dirty="0"/>
                  <a:t>je pravokutnik kojemu su sve stranice jednakih duljina.</a:t>
                </a:r>
              </a:p>
              <a:p>
                <a:pPr marL="0" indent="0">
                  <a:buNone/>
                </a:pPr>
                <a:r>
                  <a:rPr lang="hr-HR" dirty="0"/>
                  <a:t>       </a:t>
                </a:r>
                <a:r>
                  <a:rPr lang="hr-HR" sz="2000" dirty="0"/>
                  <a:t>Kvadratu se može upisati kružnica radijusa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2000" dirty="0"/>
                  <a:t>  i opisati kružnica radijusa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2000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313FB8-DFE9-49E1-AE07-CFCB7E698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3043" y="360872"/>
                <a:ext cx="10184252" cy="2631565"/>
              </a:xfrm>
              <a:blipFill>
                <a:blip r:embed="rId2"/>
                <a:stretch>
                  <a:fillRect l="-419" t="-18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0FFCC5-BD87-49DD-98D8-A132F5BBCD1F}"/>
                  </a:ext>
                </a:extLst>
              </p:cNvPr>
              <p:cNvSpPr/>
              <p:nvPr/>
            </p:nvSpPr>
            <p:spPr>
              <a:xfrm>
                <a:off x="7577796" y="3105834"/>
                <a:ext cx="1664678" cy="237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3200" i="1" dirty="0">
                    <a:latin typeface="Cambria Math" panose="02040503050406030204" pitchFamily="18" charset="0"/>
                  </a:rPr>
                  <a:t>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sz="3200" i="1" dirty="0">
                  <a:latin typeface="Cambria Math" panose="02040503050406030204" pitchFamily="18" charset="0"/>
                </a:endParaRPr>
              </a:p>
              <a:p>
                <a:r>
                  <a:rPr lang="hr-HR" sz="3200" i="1" dirty="0">
                    <a:latin typeface="Cambria Math" panose="02040503050406030204" pitchFamily="18" charset="0"/>
                  </a:rPr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hr-H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sz="32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hr-HR" sz="3200" i="1" dirty="0">
                    <a:latin typeface="Cambria Math" panose="02040503050406030204" pitchFamily="18" charset="0"/>
                  </a:rPr>
                  <a:t>O=4</a:t>
                </a:r>
                <a14:m>
                  <m:oMath xmlns:m="http://schemas.openxmlformats.org/officeDocument/2006/math">
                    <m:r>
                      <a:rPr lang="hr-HR" sz="3200" i="1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hr-HR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hr-HR" sz="3200" i="1" dirty="0">
                  <a:latin typeface="Cambria Math" panose="02040503050406030204" pitchFamily="18" charset="0"/>
                </a:endParaRPr>
              </a:p>
              <a:p>
                <a:endParaRPr lang="hr-HR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0FFCC5-BD87-49DD-98D8-A132F5BBC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796" y="3105834"/>
                <a:ext cx="1664678" cy="2377317"/>
              </a:xfrm>
              <a:prstGeom prst="rect">
                <a:avLst/>
              </a:prstGeom>
              <a:blipFill>
                <a:blip r:embed="rId3"/>
                <a:stretch>
                  <a:fillRect l="-9158" t="-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>
            <a:extLst>
              <a:ext uri="{FF2B5EF4-FFF2-40B4-BE49-F238E27FC236}">
                <a16:creationId xmlns:a16="http://schemas.microsoft.com/office/drawing/2014/main" id="{F4C4943D-E0C8-45BA-A68E-DD758E9B3B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6863" y="2825750"/>
            <a:ext cx="3817937" cy="4013200"/>
            <a:chOff x="1787" y="1780"/>
            <a:chExt cx="2405" cy="252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003B45B-4630-4A4E-AE92-A093AE8F54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87" y="1780"/>
              <a:ext cx="2405" cy="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CB80CBC2-3F68-49C8-87C4-519BEEC72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0" y="2131"/>
              <a:ext cx="1740" cy="0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684E02C-2E09-4E57-8963-BED215F22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0" y="2131"/>
              <a:ext cx="315" cy="1756"/>
              <a:chOff x="3830" y="2131"/>
              <a:chExt cx="315" cy="1756"/>
            </a:xfrm>
          </p:grpSpPr>
          <p:sp>
            <p:nvSpPr>
              <p:cNvPr id="32" name="Line 6">
                <a:extLst>
                  <a:ext uri="{FF2B5EF4-FFF2-40B4-BE49-F238E27FC236}">
                    <a16:creationId xmlns:a16="http://schemas.microsoft.com/office/drawing/2014/main" id="{218DB58F-A4CE-4B61-9D87-335E143AE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" y="2131"/>
                <a:ext cx="0" cy="1756"/>
              </a:xfrm>
              <a:prstGeom prst="line">
                <a:avLst/>
              </a:prstGeom>
              <a:noFill/>
              <a:ln w="5556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3" name="Rectangle 7">
                <a:extLst>
                  <a:ext uri="{FF2B5EF4-FFF2-40B4-BE49-F238E27FC236}">
                    <a16:creationId xmlns:a16="http://schemas.microsoft.com/office/drawing/2014/main" id="{E61FB784-8C4A-4B3E-81B8-58D33655C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2634"/>
                <a:ext cx="222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2EEB4D64-0662-4A65-819D-759894943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0" y="3887"/>
              <a:ext cx="1740" cy="340"/>
              <a:chOff x="2090" y="3887"/>
              <a:chExt cx="1740" cy="340"/>
            </a:xfrm>
          </p:grpSpPr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3AAA2E61-4D1D-47B1-8FE0-762D3DB6A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" y="3887"/>
                <a:ext cx="1740" cy="0"/>
              </a:xfrm>
              <a:prstGeom prst="line">
                <a:avLst/>
              </a:prstGeom>
              <a:noFill/>
              <a:ln w="5556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4C93C105-A9CD-496C-939D-DD4B028F5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3934"/>
                <a:ext cx="222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B7CD56E1-3783-4279-8773-C7A71E5F9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0" y="2131"/>
              <a:ext cx="0" cy="1756"/>
            </a:xfrm>
            <a:prstGeom prst="line">
              <a:avLst/>
            </a:prstGeom>
            <a:noFill/>
            <a:ln w="5556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61FAE92F-6A39-45D8-8859-81A472305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0" y="2131"/>
              <a:ext cx="1740" cy="1756"/>
              <a:chOff x="2090" y="2131"/>
              <a:chExt cx="1740" cy="1756"/>
            </a:xfrm>
          </p:grpSpPr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3673D953-A4EC-4D71-9DA6-10840245E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0" y="2131"/>
                <a:ext cx="1740" cy="17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9" name="Rectangle 14">
                <a:extLst>
                  <a:ext uri="{FF2B5EF4-FFF2-40B4-BE49-F238E27FC236}">
                    <a16:creationId xmlns:a16="http://schemas.microsoft.com/office/drawing/2014/main" id="{D7AC77FA-B959-4D0B-BFF1-7A8975196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4" y="2447"/>
                <a:ext cx="233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6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5A00A208-B128-4B83-86DE-0F86D7685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0" y="2131"/>
              <a:ext cx="1740" cy="17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A25850FB-2D3B-42AA-9B70-40BFC9C75F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9" y="2986"/>
              <a:ext cx="245" cy="374"/>
              <a:chOff x="2919" y="2986"/>
              <a:chExt cx="245" cy="374"/>
            </a:xfrm>
          </p:grpSpPr>
          <p:sp>
            <p:nvSpPr>
              <p:cNvPr id="26" name="Oval 17">
                <a:extLst>
                  <a:ext uri="{FF2B5EF4-FFF2-40B4-BE49-F238E27FC236}">
                    <a16:creationId xmlns:a16="http://schemas.microsoft.com/office/drawing/2014/main" id="{E144E960-CEE7-4E9E-AD51-A2556C255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2986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7" name="Rectangle 18">
                <a:extLst>
                  <a:ext uri="{FF2B5EF4-FFF2-40B4-BE49-F238E27FC236}">
                    <a16:creationId xmlns:a16="http://schemas.microsoft.com/office/drawing/2014/main" id="{8892B5BB-85B3-4FA5-A041-FC0D41343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3067"/>
                <a:ext cx="245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22">
              <a:extLst>
                <a:ext uri="{FF2B5EF4-FFF2-40B4-BE49-F238E27FC236}">
                  <a16:creationId xmlns:a16="http://schemas.microsoft.com/office/drawing/2014/main" id="{D08041AF-6470-47E3-BBA1-D1F52FD79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4" y="1920"/>
              <a:ext cx="257" cy="293"/>
              <a:chOff x="1904" y="1920"/>
              <a:chExt cx="257" cy="293"/>
            </a:xfrm>
          </p:grpSpPr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CA3C1E5B-DA24-4BB1-BB59-6DF3AA886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7" y="210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482AB06C-E506-416B-95D8-9428B1816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" y="1920"/>
                <a:ext cx="257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C9560FB0-254C-41DC-8824-A0916E623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7" y="1897"/>
              <a:ext cx="257" cy="293"/>
              <a:chOff x="3807" y="1897"/>
              <a:chExt cx="257" cy="293"/>
            </a:xfrm>
          </p:grpSpPr>
          <p:sp>
            <p:nvSpPr>
              <p:cNvPr id="22" name="Oval 23">
                <a:extLst>
                  <a:ext uri="{FF2B5EF4-FFF2-40B4-BE49-F238E27FC236}">
                    <a16:creationId xmlns:a16="http://schemas.microsoft.com/office/drawing/2014/main" id="{004F1E3F-7F07-4F34-ABBC-D22827783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7" y="2108"/>
                <a:ext cx="4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EC23B2D2-9E93-4D68-81FC-FF9F1B387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7" y="1897"/>
                <a:ext cx="257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27BD0D51-9C8D-44FC-8752-02BF2D331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7" y="3863"/>
              <a:ext cx="373" cy="375"/>
              <a:chOff x="3807" y="3863"/>
              <a:chExt cx="373" cy="375"/>
            </a:xfrm>
          </p:grpSpPr>
          <p:sp>
            <p:nvSpPr>
              <p:cNvPr id="20" name="Oval 26">
                <a:extLst>
                  <a:ext uri="{FF2B5EF4-FFF2-40B4-BE49-F238E27FC236}">
                    <a16:creationId xmlns:a16="http://schemas.microsoft.com/office/drawing/2014/main" id="{A1C1A29E-43B8-44E9-B2C6-23BA55511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7" y="3863"/>
                <a:ext cx="4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1" name="Rectangle 27">
                <a:extLst>
                  <a:ext uri="{FF2B5EF4-FFF2-40B4-BE49-F238E27FC236}">
                    <a16:creationId xmlns:a16="http://schemas.microsoft.com/office/drawing/2014/main" id="{5A25EDB9-6E27-4724-AE6C-D1AC8CC7B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3945"/>
                <a:ext cx="257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77D87503-BB96-467B-801A-D9FBC6E9B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2" y="3863"/>
              <a:ext cx="257" cy="375"/>
              <a:chOff x="1962" y="3863"/>
              <a:chExt cx="257" cy="375"/>
            </a:xfrm>
          </p:grpSpPr>
          <p:sp>
            <p:nvSpPr>
              <p:cNvPr id="18" name="Oval 29">
                <a:extLst>
                  <a:ext uri="{FF2B5EF4-FFF2-40B4-BE49-F238E27FC236}">
                    <a16:creationId xmlns:a16="http://schemas.microsoft.com/office/drawing/2014/main" id="{15968B1A-DCB6-4FD7-BE84-78DAFF943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7" y="3863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28D5D892-9DDB-4B4F-ABF0-7913B877D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" y="3945"/>
                <a:ext cx="257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59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E58F-6059-4E81-95B9-28075B52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30" y="554372"/>
            <a:ext cx="10732869" cy="128089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    Trapez  </a:t>
            </a:r>
            <a:r>
              <a:rPr lang="hr-HR" sz="2400" dirty="0">
                <a:solidFill>
                  <a:schemeClr val="tx1"/>
                </a:solidFill>
              </a:rPr>
              <a:t>je četvorokut koji ima barem jedan par paralelnih stranica.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A2F3-DDFD-49E6-AEEA-D925EF5C1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7181" y="1369869"/>
                <a:ext cx="8915400" cy="505733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hr-HR" sz="2400" dirty="0"/>
                  <a:t>Unutarnji kutovi trapeza uz isti krak su suplementarni</a:t>
                </a:r>
              </a:p>
              <a:p>
                <a:pPr marL="0" indent="0">
                  <a:buNone/>
                </a:pPr>
                <a:r>
                  <a:rPr lang="hr-HR" sz="2400" dirty="0"/>
                  <a:t>     </a:t>
                </a:r>
                <a:r>
                  <a:rPr lang="el-GR" sz="2400" b="1" dirty="0"/>
                  <a:t>α+δ=180</a:t>
                </a:r>
                <a:r>
                  <a:rPr lang="hr-HR" sz="2400" b="1" dirty="0"/>
                  <a:t>º   i    </a:t>
                </a:r>
                <a:r>
                  <a:rPr lang="el-GR" sz="2400" b="1" dirty="0"/>
                  <a:t>β+γ=180</a:t>
                </a:r>
                <a:r>
                  <a:rPr lang="hr-HR" sz="2400" b="1" dirty="0"/>
                  <a:t>º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hr-HR" sz="2400" dirty="0"/>
                  <a:t>Srednjica trapeza je dužina koja spaja polovišta krakova trapeza  </a:t>
                </a:r>
              </a:p>
              <a:p>
                <a:pPr marL="0" indent="0">
                  <a:buNone/>
                </a:pPr>
                <a:r>
                  <a:rPr lang="hr-HR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hr-HR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r-HR" sz="240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hr-H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hr-HR" sz="240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a:rPr lang="hr-H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hr-HR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P=s∙v</a:t>
                </a:r>
              </a:p>
              <a:p>
                <a:pPr marL="0" indent="0">
                  <a:buNone/>
                </a:pPr>
                <a:r>
                  <a:rPr lang="hr-HR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O=a+b+c+d</a:t>
                </a:r>
              </a:p>
              <a:p>
                <a:pPr marL="0" indent="0">
                  <a:buNone/>
                </a:pPr>
                <a:endParaRPr lang="hr-HR" sz="2600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A2F3-DDFD-49E6-AEEA-D925EF5C1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7181" y="1369869"/>
                <a:ext cx="8915400" cy="5057335"/>
              </a:xfrm>
              <a:blipFill>
                <a:blip r:embed="rId2"/>
                <a:stretch>
                  <a:fillRect l="-958" t="-965" r="-7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B46CAF7-295C-412B-9791-8338EAB36CB2}"/>
              </a:ext>
            </a:extLst>
          </p:cNvPr>
          <p:cNvSpPr/>
          <p:nvPr/>
        </p:nvSpPr>
        <p:spPr>
          <a:xfrm>
            <a:off x="8112367" y="3657600"/>
            <a:ext cx="253218" cy="240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08D4BD-7EC6-4916-9997-549554F91EBE}"/>
              </a:ext>
            </a:extLst>
          </p:cNvPr>
          <p:cNvGrpSpPr/>
          <p:nvPr/>
        </p:nvGrpSpPr>
        <p:grpSpPr>
          <a:xfrm>
            <a:off x="6099201" y="3619211"/>
            <a:ext cx="3466242" cy="1789650"/>
            <a:chOff x="7503490" y="3898536"/>
            <a:chExt cx="3466242" cy="17896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597F07-5FDD-4554-8F81-F89421EE2A2C}"/>
                </a:ext>
              </a:extLst>
            </p:cNvPr>
            <p:cNvSpPr/>
            <p:nvPr/>
          </p:nvSpPr>
          <p:spPr>
            <a:xfrm>
              <a:off x="7503490" y="5288076"/>
              <a:ext cx="373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endParaRPr lang="hr-HR" sz="20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133487-B449-4668-A847-3EEF95F13911}"/>
                </a:ext>
              </a:extLst>
            </p:cNvPr>
            <p:cNvSpPr/>
            <p:nvPr/>
          </p:nvSpPr>
          <p:spPr>
            <a:xfrm>
              <a:off x="10501257" y="5151872"/>
              <a:ext cx="4684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hr-HR" sz="24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466B9-628B-490A-BB7E-001009F9554B}"/>
                </a:ext>
              </a:extLst>
            </p:cNvPr>
            <p:cNvSpPr/>
            <p:nvPr/>
          </p:nvSpPr>
          <p:spPr>
            <a:xfrm>
              <a:off x="10344804" y="3898536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endParaRPr lang="hr-HR" sz="2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07D099-E0A9-40DE-8ACD-C7B630CBA21A}"/>
                </a:ext>
              </a:extLst>
            </p:cNvPr>
            <p:cNvSpPr/>
            <p:nvPr/>
          </p:nvSpPr>
          <p:spPr>
            <a:xfrm>
              <a:off x="8413446" y="4013697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endParaRPr lang="hr-HR" sz="2000" dirty="0"/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ADC52033-977D-460B-938E-F76C8E69C0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11813" y="3211513"/>
            <a:ext cx="4283075" cy="2630487"/>
            <a:chOff x="3535" y="2023"/>
            <a:chExt cx="2698" cy="1657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385428F-8CF9-4507-B5CB-BE10DFDC94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35" y="2023"/>
              <a:ext cx="2698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B81A8AE-3861-4BF1-949D-2DC9F24BF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2297"/>
              <a:ext cx="2304" cy="1102"/>
            </a:xfrm>
            <a:custGeom>
              <a:avLst/>
              <a:gdLst>
                <a:gd name="T0" fmla="*/ 0 w 2304"/>
                <a:gd name="T1" fmla="*/ 1102 h 1102"/>
                <a:gd name="T2" fmla="*/ 2304 w 2304"/>
                <a:gd name="T3" fmla="*/ 1102 h 1102"/>
                <a:gd name="T4" fmla="*/ 2137 w 2304"/>
                <a:gd name="T5" fmla="*/ 0 h 1102"/>
                <a:gd name="T6" fmla="*/ 788 w 2304"/>
                <a:gd name="T7" fmla="*/ 0 h 1102"/>
                <a:gd name="T8" fmla="*/ 0 w 2304"/>
                <a:gd name="T9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4" h="1102">
                  <a:moveTo>
                    <a:pt x="0" y="1102"/>
                  </a:moveTo>
                  <a:lnTo>
                    <a:pt x="2304" y="1102"/>
                  </a:lnTo>
                  <a:lnTo>
                    <a:pt x="2137" y="0"/>
                  </a:lnTo>
                  <a:lnTo>
                    <a:pt x="788" y="0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FBFFFF"/>
            </a:solidFill>
            <a:ln w="0">
              <a:solidFill>
                <a:srgbClr val="FB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D4C97391-27D7-4EBC-8AF1-CCBAF76C6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2" y="2099"/>
              <a:ext cx="1349" cy="198"/>
              <a:chOff x="4482" y="2099"/>
              <a:chExt cx="1349" cy="198"/>
            </a:xfrm>
          </p:grpSpPr>
          <p:sp>
            <p:nvSpPr>
              <p:cNvPr id="49" name="Line 6">
                <a:extLst>
                  <a:ext uri="{FF2B5EF4-FFF2-40B4-BE49-F238E27FC236}">
                    <a16:creationId xmlns:a16="http://schemas.microsoft.com/office/drawing/2014/main" id="{8A52B24A-DDE6-4BB8-A462-8B832B343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2" y="2297"/>
                <a:ext cx="1349" cy="0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0" name="Rectangle 7">
                <a:extLst>
                  <a:ext uri="{FF2B5EF4-FFF2-40B4-BE49-F238E27FC236}">
                    <a16:creationId xmlns:a16="http://schemas.microsoft.com/office/drawing/2014/main" id="{129E0281-9691-4ADF-8F5B-C5485F8F9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9" y="2099"/>
                <a:ext cx="15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B95A3A31-916F-43E7-9B10-A4A3DB50A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4" y="2297"/>
              <a:ext cx="788" cy="1102"/>
              <a:chOff x="3694" y="2297"/>
              <a:chExt cx="788" cy="1102"/>
            </a:xfrm>
          </p:grpSpPr>
          <p:sp>
            <p:nvSpPr>
              <p:cNvPr id="47" name="Line 9">
                <a:extLst>
                  <a:ext uri="{FF2B5EF4-FFF2-40B4-BE49-F238E27FC236}">
                    <a16:creationId xmlns:a16="http://schemas.microsoft.com/office/drawing/2014/main" id="{8434B21C-6343-4324-A486-521F18349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4" y="2297"/>
                <a:ext cx="788" cy="1102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8" name="Rectangle 10">
                <a:extLst>
                  <a:ext uri="{FF2B5EF4-FFF2-40B4-BE49-F238E27FC236}">
                    <a16:creationId xmlns:a16="http://schemas.microsoft.com/office/drawing/2014/main" id="{1A9421FC-5E0C-43CA-8D0C-82E62BEA0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2684"/>
                <a:ext cx="15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69BBC2D3-2B12-4A34-BF28-58AEC6EEA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4" y="2297"/>
              <a:ext cx="2137" cy="1102"/>
              <a:chOff x="3694" y="2297"/>
              <a:chExt cx="2137" cy="1102"/>
            </a:xfrm>
          </p:grpSpPr>
          <p:sp>
            <p:nvSpPr>
              <p:cNvPr id="45" name="Line 12">
                <a:extLst>
                  <a:ext uri="{FF2B5EF4-FFF2-40B4-BE49-F238E27FC236}">
                    <a16:creationId xmlns:a16="http://schemas.microsoft.com/office/drawing/2014/main" id="{93B2335C-2691-40C0-83AA-879C20171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4" y="2297"/>
                <a:ext cx="2137" cy="110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6" name="Rectangle 13">
                <a:extLst>
                  <a:ext uri="{FF2B5EF4-FFF2-40B4-BE49-F238E27FC236}">
                    <a16:creationId xmlns:a16="http://schemas.microsoft.com/office/drawing/2014/main" id="{FE3355EF-DA6D-4C9E-A998-0E0AC8D28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912"/>
                <a:ext cx="23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d2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DF053764-4445-4CC3-8799-5810E0621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2" y="2297"/>
              <a:ext cx="1516" cy="1102"/>
              <a:chOff x="4482" y="2297"/>
              <a:chExt cx="1516" cy="1102"/>
            </a:xfrm>
          </p:grpSpPr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3C59C6D5-CF0A-4517-9F75-F191649B3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2" y="2297"/>
                <a:ext cx="1516" cy="110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4" name="Rectangle 16">
                <a:extLst>
                  <a:ext uri="{FF2B5EF4-FFF2-40B4-BE49-F238E27FC236}">
                    <a16:creationId xmlns:a16="http://schemas.microsoft.com/office/drawing/2014/main" id="{118C3F1A-D7BF-4E64-8B63-5EA06D763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2722"/>
                <a:ext cx="235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d1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53D0A64B-4E7D-4658-9335-D76A7E9C4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1" y="2297"/>
              <a:ext cx="288" cy="1102"/>
              <a:chOff x="5831" y="2297"/>
              <a:chExt cx="288" cy="1102"/>
            </a:xfrm>
          </p:grpSpPr>
          <p:sp>
            <p:nvSpPr>
              <p:cNvPr id="41" name="Line 18">
                <a:extLst>
                  <a:ext uri="{FF2B5EF4-FFF2-40B4-BE49-F238E27FC236}">
                    <a16:creationId xmlns:a16="http://schemas.microsoft.com/office/drawing/2014/main" id="{D372BC45-15D4-4B25-9178-2220E7427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1" y="2297"/>
                <a:ext cx="167" cy="1102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2" name="Rectangle 19">
                <a:extLst>
                  <a:ext uri="{FF2B5EF4-FFF2-40B4-BE49-F238E27FC236}">
                    <a16:creationId xmlns:a16="http://schemas.microsoft.com/office/drawing/2014/main" id="{2E07164A-1B91-4981-B878-E3F8C7E63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0" y="2677"/>
                <a:ext cx="159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23">
              <a:extLst>
                <a:ext uri="{FF2B5EF4-FFF2-40B4-BE49-F238E27FC236}">
                  <a16:creationId xmlns:a16="http://schemas.microsoft.com/office/drawing/2014/main" id="{7D7FA6D9-B97A-489B-A580-6C747748E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4" y="3399"/>
              <a:ext cx="2304" cy="213"/>
              <a:chOff x="3694" y="3399"/>
              <a:chExt cx="2304" cy="213"/>
            </a:xfrm>
          </p:grpSpPr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B8A576D9-7D5A-46F5-B234-4B776B4A7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4" y="3399"/>
                <a:ext cx="2304" cy="0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35981C7F-E046-4F0A-BF3C-80BDC416C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6" y="3414"/>
                <a:ext cx="151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26">
              <a:extLst>
                <a:ext uri="{FF2B5EF4-FFF2-40B4-BE49-F238E27FC236}">
                  <a16:creationId xmlns:a16="http://schemas.microsoft.com/office/drawing/2014/main" id="{C272E34C-4A65-4DF5-9145-F7648B361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4" y="2297"/>
              <a:ext cx="144" cy="1102"/>
              <a:chOff x="4384" y="2297"/>
              <a:chExt cx="144" cy="1102"/>
            </a:xfrm>
          </p:grpSpPr>
          <p:sp>
            <p:nvSpPr>
              <p:cNvPr id="37" name="Line 24">
                <a:extLst>
                  <a:ext uri="{FF2B5EF4-FFF2-40B4-BE49-F238E27FC236}">
                    <a16:creationId xmlns:a16="http://schemas.microsoft.com/office/drawing/2014/main" id="{F8081006-D3B3-4CA9-95BF-4E4544800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2" y="2297"/>
                <a:ext cx="0" cy="1102"/>
              </a:xfrm>
              <a:prstGeom prst="line">
                <a:avLst/>
              </a:pr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8" name="Rectangle 25">
                <a:extLst>
                  <a:ext uri="{FF2B5EF4-FFF2-40B4-BE49-F238E27FC236}">
                    <a16:creationId xmlns:a16="http://schemas.microsoft.com/office/drawing/2014/main" id="{53AF39AA-135B-4102-B092-5428493A4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" y="2661"/>
                <a:ext cx="14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Oval 27">
              <a:extLst>
                <a:ext uri="{FF2B5EF4-FFF2-40B4-BE49-F238E27FC236}">
                  <a16:creationId xmlns:a16="http://schemas.microsoft.com/office/drawing/2014/main" id="{1FBF99ED-4BF3-44BA-A096-0CB182E62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3384"/>
              <a:ext cx="31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8EDA5725-BB33-41B8-9CB7-6974124AB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2692"/>
              <a:ext cx="166" cy="251"/>
              <a:chOff x="4967" y="2692"/>
              <a:chExt cx="166" cy="251"/>
            </a:xfrm>
          </p:grpSpPr>
          <p:sp>
            <p:nvSpPr>
              <p:cNvPr id="35" name="Oval 28">
                <a:extLst>
                  <a:ext uri="{FF2B5EF4-FFF2-40B4-BE49-F238E27FC236}">
                    <a16:creationId xmlns:a16="http://schemas.microsoft.com/office/drawing/2014/main" id="{3557BA6D-4E2A-46EE-A62C-184574A6E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69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id="{B59128D4-9F9C-40AD-BAEC-EB017A9D7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" y="2745"/>
                <a:ext cx="16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33">
              <a:extLst>
                <a:ext uri="{FF2B5EF4-FFF2-40B4-BE49-F238E27FC236}">
                  <a16:creationId xmlns:a16="http://schemas.microsoft.com/office/drawing/2014/main" id="{B14A2E10-6776-411D-9A39-B5A3DD58F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1" y="2122"/>
              <a:ext cx="174" cy="198"/>
              <a:chOff x="4361" y="2122"/>
              <a:chExt cx="174" cy="198"/>
            </a:xfrm>
          </p:grpSpPr>
          <p:sp>
            <p:nvSpPr>
              <p:cNvPr id="33" name="Oval 31">
                <a:extLst>
                  <a:ext uri="{FF2B5EF4-FFF2-40B4-BE49-F238E27FC236}">
                    <a16:creationId xmlns:a16="http://schemas.microsoft.com/office/drawing/2014/main" id="{7C7534EE-73B2-47B8-BC62-6727B04D7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" y="2281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DC10B362-1219-4348-8929-FF9F6F715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2122"/>
                <a:ext cx="17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36">
              <a:extLst>
                <a:ext uri="{FF2B5EF4-FFF2-40B4-BE49-F238E27FC236}">
                  <a16:creationId xmlns:a16="http://schemas.microsoft.com/office/drawing/2014/main" id="{A07F3F1F-6A87-427B-9374-042BC8CB4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6" y="2145"/>
              <a:ext cx="174" cy="198"/>
              <a:chOff x="5816" y="2145"/>
              <a:chExt cx="174" cy="198"/>
            </a:xfrm>
          </p:grpSpPr>
          <p:sp>
            <p:nvSpPr>
              <p:cNvPr id="31" name="Oval 34">
                <a:extLst>
                  <a:ext uri="{FF2B5EF4-FFF2-40B4-BE49-F238E27FC236}">
                    <a16:creationId xmlns:a16="http://schemas.microsoft.com/office/drawing/2014/main" id="{DD59A082-0B32-4280-9F91-6FD379DBC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6" y="2281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" name="Rectangle 35">
                <a:extLst>
                  <a:ext uri="{FF2B5EF4-FFF2-40B4-BE49-F238E27FC236}">
                    <a16:creationId xmlns:a16="http://schemas.microsoft.com/office/drawing/2014/main" id="{FAC00C86-7649-490E-8A28-C37BB3A24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6" y="2145"/>
                <a:ext cx="17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39">
              <a:extLst>
                <a:ext uri="{FF2B5EF4-FFF2-40B4-BE49-F238E27FC236}">
                  <a16:creationId xmlns:a16="http://schemas.microsoft.com/office/drawing/2014/main" id="{4EF2907A-65C9-489D-BCB4-C14294BB3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1" y="3384"/>
              <a:ext cx="166" cy="251"/>
              <a:chOff x="3611" y="3384"/>
              <a:chExt cx="166" cy="251"/>
            </a:xfrm>
          </p:grpSpPr>
          <p:sp>
            <p:nvSpPr>
              <p:cNvPr id="29" name="Oval 37">
                <a:extLst>
                  <a:ext uri="{FF2B5EF4-FFF2-40B4-BE49-F238E27FC236}">
                    <a16:creationId xmlns:a16="http://schemas.microsoft.com/office/drawing/2014/main" id="{3CD3E34D-F3C7-4791-835F-EA1FC1181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338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" name="Rectangle 38">
                <a:extLst>
                  <a:ext uri="{FF2B5EF4-FFF2-40B4-BE49-F238E27FC236}">
                    <a16:creationId xmlns:a16="http://schemas.microsoft.com/office/drawing/2014/main" id="{0D7B996C-458A-4546-8375-8ED073E2F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3437"/>
                <a:ext cx="16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42">
              <a:extLst>
                <a:ext uri="{FF2B5EF4-FFF2-40B4-BE49-F238E27FC236}">
                  <a16:creationId xmlns:a16="http://schemas.microsoft.com/office/drawing/2014/main" id="{74C10EEB-FD89-4B6B-9C95-8ED44F694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3" y="3384"/>
              <a:ext cx="250" cy="251"/>
              <a:chOff x="5983" y="3384"/>
              <a:chExt cx="250" cy="251"/>
            </a:xfrm>
          </p:grpSpPr>
          <p:sp>
            <p:nvSpPr>
              <p:cNvPr id="27" name="Oval 40">
                <a:extLst>
                  <a:ext uri="{FF2B5EF4-FFF2-40B4-BE49-F238E27FC236}">
                    <a16:creationId xmlns:a16="http://schemas.microsoft.com/office/drawing/2014/main" id="{8C1A872E-9831-4720-B1D8-8AD65C7A8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3" y="338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B50F0DDE-483A-434B-A70F-47B0EDF07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9" y="3437"/>
                <a:ext cx="17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9247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2082-3220-475E-9B22-6865749F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288" y="281500"/>
            <a:ext cx="8911687" cy="1280890"/>
          </a:xfrm>
        </p:spPr>
        <p:txBody>
          <a:bodyPr/>
          <a:lstStyle/>
          <a:p>
            <a:r>
              <a:rPr lang="hr-HR" dirty="0"/>
              <a:t>Površina trapeza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4F8A3-59ED-4887-A47B-D31394EE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89" y="1429358"/>
            <a:ext cx="4836743" cy="2313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42337A-3029-4B7D-BA24-19F951E0A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843" y="3906203"/>
            <a:ext cx="5277567" cy="2581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DA00A-2C66-4482-9365-2B5BAF83A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820" y="1483409"/>
            <a:ext cx="5127180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1CE9AE-BF9F-42E9-8349-C3ECF556E42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48981" y="392290"/>
                <a:ext cx="8911687" cy="1280890"/>
              </a:xfrm>
            </p:spPr>
            <p:txBody>
              <a:bodyPr>
                <a:normAutofit/>
              </a:bodyPr>
              <a:lstStyle/>
              <a:p>
                <a:r>
                  <a:rPr lang="hr-HR" sz="2400" b="1" dirty="0">
                    <a:solidFill>
                      <a:srgbClr val="C00000"/>
                    </a:solidFill>
                  </a:rPr>
                  <a:t>Zadatak 6.</a:t>
                </a:r>
                <a:r>
                  <a:rPr lang="hr-HR" sz="2400" b="1" dirty="0"/>
                  <a:t> </a:t>
                </a:r>
                <a:r>
                  <a:rPr lang="hr-HR" sz="2400" dirty="0"/>
                  <a:t>Dokaži da je formula za površinu trapeza </a:t>
                </a:r>
                <a:r>
                  <a:rPr lang="hr-HR" sz="2400" i="1" dirty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2400" i="1" dirty="0"/>
                  <a:t>∙v</a:t>
                </a:r>
                <a:r>
                  <a:rPr lang="hr-HR" sz="2400" dirty="0"/>
                  <a:t>, gdje su </a:t>
                </a:r>
                <a:r>
                  <a:rPr lang="hr-HR" sz="2400" i="1" dirty="0"/>
                  <a:t>a</a:t>
                </a:r>
                <a:r>
                  <a:rPr lang="hr-HR" sz="2400" dirty="0"/>
                  <a:t> i </a:t>
                </a:r>
                <a:r>
                  <a:rPr lang="hr-HR" sz="2400" i="1" dirty="0"/>
                  <a:t>c</a:t>
                </a:r>
                <a:r>
                  <a:rPr lang="hr-HR" sz="2400" dirty="0"/>
                  <a:t> osnovice trapeza, a </a:t>
                </a:r>
                <a:r>
                  <a:rPr lang="hr-HR" sz="2400" i="1" dirty="0"/>
                  <a:t>v </a:t>
                </a:r>
                <a:r>
                  <a:rPr lang="hr-HR" sz="2400" dirty="0"/>
                  <a:t>visina trapeza.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1CE9AE-BF9F-42E9-8349-C3ECF556E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48981" y="392290"/>
                <a:ext cx="8911687" cy="1280890"/>
              </a:xfrm>
              <a:blipFill>
                <a:blip r:embed="rId2"/>
                <a:stretch>
                  <a:fillRect l="-1094" t="-381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E2F0C6-8949-42F6-9E8E-BE8189905A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55836" y="1905000"/>
            <a:ext cx="4291956" cy="2633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C46FA2C-EDED-4D3E-91CF-D3E6F496AAF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747792" y="2018126"/>
                <a:ext cx="6289310" cy="4592535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/>
                  <a:t>Dijagonala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hr-HR" sz="2400" dirty="0"/>
                  <a:t>dijeli trapez na dva trokuta, 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hr-HR" sz="2400" dirty="0"/>
                  <a:t>.</a:t>
                </a:r>
              </a:p>
              <a:p>
                <a:r>
                  <a:rPr lang="hr-HR" sz="2400" dirty="0"/>
                  <a:t>Oba trokuta imaju jednaku visinu </a:t>
                </a:r>
                <a:r>
                  <a:rPr lang="hr-HR" sz="2400" i="1" dirty="0"/>
                  <a:t>v</a:t>
                </a:r>
              </a:p>
              <a:p>
                <a:r>
                  <a:rPr lang="hr-HR" sz="2400" i="1" dirty="0"/>
                  <a:t>P</a:t>
                </a:r>
                <a:r>
                  <a:rPr lang="hr-H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hr-HR" sz="16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2400" dirty="0"/>
                  <a:t> , a  </a:t>
                </a:r>
                <a:r>
                  <a:rPr lang="hr-HR" sz="2400" i="1" dirty="0"/>
                  <a:t>P</a:t>
                </a:r>
                <a:r>
                  <a:rPr lang="hr-H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hr-H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hr-HR" sz="16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2400" dirty="0"/>
                  <a:t> </a:t>
                </a:r>
              </a:p>
              <a:p>
                <a:r>
                  <a:rPr lang="hr-HR" sz="2400" dirty="0"/>
                  <a:t>Površina trapeza jednaka je zbroju tih dviju površina</a:t>
                </a:r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r>
                  <a:rPr lang="hr-HR" sz="3500" dirty="0"/>
                  <a:t> 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5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3500" i="1" dirty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hr-HR" sz="3500" i="1" dirty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hr-HR" sz="35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3500" dirty="0"/>
                  <a:t> +</a:t>
                </a:r>
                <a:r>
                  <a:rPr lang="hr-HR" sz="35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5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5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hr-HR" sz="35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hr-HR" sz="35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hr-HR" sz="35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3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3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5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35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35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hr-HR" sz="35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3500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hr-HR" sz="35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hr-HR" sz="3500" i="1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C46FA2C-EDED-4D3E-91CF-D3E6F496AA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747792" y="2018126"/>
                <a:ext cx="6289310" cy="4592535"/>
              </a:xfrm>
              <a:blipFill>
                <a:blip r:embed="rId4"/>
                <a:stretch>
                  <a:fillRect l="-1357" t="-106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2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DE7E-BC84-495B-A864-588F0A65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/>
                </a:solidFill>
              </a:rPr>
              <a:t>Četverokut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37C39-4341-489A-AFFC-9C3836A2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857" y="1631324"/>
            <a:ext cx="8915400" cy="3777622"/>
          </a:xfrm>
        </p:spPr>
        <p:txBody>
          <a:bodyPr/>
          <a:lstStyle/>
          <a:p>
            <a:r>
              <a:rPr lang="hr-HR" sz="2400" b="1" dirty="0"/>
              <a:t>Četverokut </a:t>
            </a:r>
            <a:r>
              <a:rPr lang="hr-HR" sz="2400" dirty="0"/>
              <a:t>je dio ravnine omeđen četirima dužinama. Pri tome dužine mogu imati zajedničke samo krajnje točke i nikoje dvije dužine ne smiju biti na istom pravcu.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Te dužine nazivamo </a:t>
            </a:r>
            <a:r>
              <a:rPr lang="hr-HR" sz="2400" b="1" dirty="0"/>
              <a:t>stranicama četverokuta</a:t>
            </a:r>
            <a:r>
              <a:rPr lang="hr-HR" sz="2400" dirty="0"/>
              <a:t>, a njihove krajnje točke </a:t>
            </a:r>
            <a:r>
              <a:rPr lang="hr-HR" sz="2400" b="1" dirty="0"/>
              <a:t>vrhovima četverokuta.</a:t>
            </a:r>
            <a:endParaRPr lang="hr-HR" sz="2400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8A06E-FEC4-41DB-87B0-6544CF73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291" y="4196181"/>
            <a:ext cx="5768439" cy="242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5929ECF-2656-4CF6-AE32-06525F9C41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95691" y="3424417"/>
            <a:ext cx="4191000" cy="3111500"/>
            <a:chOff x="2405" y="2079"/>
            <a:chExt cx="2640" cy="196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21A81078-FEF9-4391-8D84-7FDB74E617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5" y="2079"/>
              <a:ext cx="2640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A5E6C05-584C-47AE-BC79-1F6BD5F79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407"/>
              <a:ext cx="2165" cy="1295"/>
            </a:xfrm>
            <a:custGeom>
              <a:avLst/>
              <a:gdLst>
                <a:gd name="T0" fmla="*/ 0 w 2165"/>
                <a:gd name="T1" fmla="*/ 1295 h 1295"/>
                <a:gd name="T2" fmla="*/ 2165 w 2165"/>
                <a:gd name="T3" fmla="*/ 1295 h 1295"/>
                <a:gd name="T4" fmla="*/ 1735 w 2165"/>
                <a:gd name="T5" fmla="*/ 0 h 1295"/>
                <a:gd name="T6" fmla="*/ 539 w 2165"/>
                <a:gd name="T7" fmla="*/ 0 h 1295"/>
                <a:gd name="T8" fmla="*/ 0 w 2165"/>
                <a:gd name="T9" fmla="*/ 1295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1295">
                  <a:moveTo>
                    <a:pt x="0" y="1295"/>
                  </a:moveTo>
                  <a:lnTo>
                    <a:pt x="2165" y="1295"/>
                  </a:lnTo>
                  <a:lnTo>
                    <a:pt x="1735" y="0"/>
                  </a:lnTo>
                  <a:lnTo>
                    <a:pt x="539" y="0"/>
                  </a:lnTo>
                  <a:lnTo>
                    <a:pt x="0" y="12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8981B462-FDFA-4057-A271-45FDE99CF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6" y="2170"/>
              <a:ext cx="1196" cy="237"/>
              <a:chOff x="3136" y="2170"/>
              <a:chExt cx="1196" cy="237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134B81E1-F4D9-46F3-B669-6DE4FA592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6" y="2407"/>
                <a:ext cx="1196" cy="0"/>
              </a:xfrm>
              <a:prstGeom prst="line">
                <a:avLst/>
              </a:prstGeom>
              <a:noFill/>
              <a:ln w="444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9" name="Rectangle 7">
                <a:extLst>
                  <a:ext uri="{FF2B5EF4-FFF2-40B4-BE49-F238E27FC236}">
                    <a16:creationId xmlns:a16="http://schemas.microsoft.com/office/drawing/2014/main" id="{11CAB261-163C-401D-BFAD-C952DE162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2170"/>
                <a:ext cx="17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72FA927E-3E3B-47B7-A2F1-4769C6B45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7" y="2407"/>
              <a:ext cx="539" cy="1295"/>
              <a:chOff x="2597" y="2407"/>
              <a:chExt cx="539" cy="1295"/>
            </a:xfrm>
          </p:grpSpPr>
          <p:sp>
            <p:nvSpPr>
              <p:cNvPr id="46" name="Line 9">
                <a:extLst>
                  <a:ext uri="{FF2B5EF4-FFF2-40B4-BE49-F238E27FC236}">
                    <a16:creationId xmlns:a16="http://schemas.microsoft.com/office/drawing/2014/main" id="{69A8290A-237F-467C-A932-E65A426B0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7" y="2407"/>
                <a:ext cx="539" cy="1295"/>
              </a:xfrm>
              <a:prstGeom prst="line">
                <a:avLst/>
              </a:prstGeom>
              <a:noFill/>
              <a:ln w="444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2CED7A38-2DA8-4778-BAAB-35F4E7F41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2" y="2863"/>
                <a:ext cx="18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9F0612F-8234-498C-832E-3FDDD27C3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7" y="2407"/>
              <a:ext cx="1735" cy="1295"/>
              <a:chOff x="2597" y="2407"/>
              <a:chExt cx="1735" cy="1295"/>
            </a:xfrm>
          </p:grpSpPr>
          <p:sp>
            <p:nvSpPr>
              <p:cNvPr id="44" name="Line 12">
                <a:extLst>
                  <a:ext uri="{FF2B5EF4-FFF2-40B4-BE49-F238E27FC236}">
                    <a16:creationId xmlns:a16="http://schemas.microsoft.com/office/drawing/2014/main" id="{B7925527-60AA-486F-98DD-3017CD832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7" y="2407"/>
                <a:ext cx="1735" cy="1295"/>
              </a:xfrm>
              <a:prstGeom prst="line">
                <a:avLst/>
              </a:prstGeom>
              <a:noFill/>
              <a:ln w="142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5" name="Rectangle 13">
                <a:extLst>
                  <a:ext uri="{FF2B5EF4-FFF2-40B4-BE49-F238E27FC236}">
                    <a16:creationId xmlns:a16="http://schemas.microsoft.com/office/drawing/2014/main" id="{30353FB6-4C6A-4DA7-83A6-4465102BE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3136"/>
                <a:ext cx="18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6F4F99A9-7106-4CC6-B8FB-07C5ED2AD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6" y="2407"/>
              <a:ext cx="1626" cy="1295"/>
              <a:chOff x="3136" y="2407"/>
              <a:chExt cx="1626" cy="1295"/>
            </a:xfrm>
          </p:grpSpPr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0A9B21FF-6D7B-469D-82C1-1CF364A99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6" y="2407"/>
                <a:ext cx="1626" cy="1295"/>
              </a:xfrm>
              <a:prstGeom prst="line">
                <a:avLst/>
              </a:prstGeom>
              <a:noFill/>
              <a:ln w="142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3" name="Rectangle 16">
                <a:extLst>
                  <a:ext uri="{FF2B5EF4-FFF2-40B4-BE49-F238E27FC236}">
                    <a16:creationId xmlns:a16="http://schemas.microsoft.com/office/drawing/2014/main" id="{D98C9AA2-047A-4375-A692-2DC2D5B65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3" y="2908"/>
                <a:ext cx="18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94A506DD-A972-4F5A-8B6E-75D5E0F15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2407"/>
              <a:ext cx="439" cy="1295"/>
              <a:chOff x="4332" y="2407"/>
              <a:chExt cx="439" cy="1295"/>
            </a:xfrm>
          </p:grpSpPr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7C28DF87-D177-47E8-A29D-B2D9E605E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2" y="2407"/>
                <a:ext cx="430" cy="1295"/>
              </a:xfrm>
              <a:prstGeom prst="line">
                <a:avLst/>
              </a:prstGeom>
              <a:noFill/>
              <a:ln w="444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1" name="Rectangle 19">
                <a:extLst>
                  <a:ext uri="{FF2B5EF4-FFF2-40B4-BE49-F238E27FC236}">
                    <a16:creationId xmlns:a16="http://schemas.microsoft.com/office/drawing/2014/main" id="{3AF17383-30EC-462E-93F2-6EAD492CB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2845"/>
                <a:ext cx="18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23">
              <a:extLst>
                <a:ext uri="{FF2B5EF4-FFF2-40B4-BE49-F238E27FC236}">
                  <a16:creationId xmlns:a16="http://schemas.microsoft.com/office/drawing/2014/main" id="{347FF9A3-3FDD-4399-A8A9-CC4E10E82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7" y="3702"/>
              <a:ext cx="2165" cy="246"/>
              <a:chOff x="2597" y="3702"/>
              <a:chExt cx="2165" cy="246"/>
            </a:xfrm>
          </p:grpSpPr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F1550C2E-141B-495E-97A3-A1C8FB0E9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3702"/>
                <a:ext cx="2165" cy="0"/>
              </a:xfrm>
              <a:prstGeom prst="line">
                <a:avLst/>
              </a:prstGeom>
              <a:noFill/>
              <a:ln w="444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9" name="Rectangle 22">
                <a:extLst>
                  <a:ext uri="{FF2B5EF4-FFF2-40B4-BE49-F238E27FC236}">
                    <a16:creationId xmlns:a16="http://schemas.microsoft.com/office/drawing/2014/main" id="{C6EC9F65-B7E4-49F1-BB16-905CBADB5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4" y="3720"/>
                <a:ext cx="17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26">
              <a:extLst>
                <a:ext uri="{FF2B5EF4-FFF2-40B4-BE49-F238E27FC236}">
                  <a16:creationId xmlns:a16="http://schemas.microsoft.com/office/drawing/2014/main" id="{DB042861-AE7B-42D8-A92E-6DC9DF46A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7" y="2407"/>
              <a:ext cx="174" cy="1295"/>
              <a:chOff x="3017" y="2407"/>
              <a:chExt cx="174" cy="1295"/>
            </a:xfrm>
          </p:grpSpPr>
          <p:sp>
            <p:nvSpPr>
              <p:cNvPr id="36" name="Line 24">
                <a:extLst>
                  <a:ext uri="{FF2B5EF4-FFF2-40B4-BE49-F238E27FC236}">
                    <a16:creationId xmlns:a16="http://schemas.microsoft.com/office/drawing/2014/main" id="{412CF912-77F2-4AB3-9A51-34BD6791B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6" y="2407"/>
                <a:ext cx="0" cy="1295"/>
              </a:xfrm>
              <a:prstGeom prst="line">
                <a:avLst/>
              </a:prstGeom>
              <a:noFill/>
              <a:ln w="1428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72EF2BEC-02C2-40A1-82F8-109E05EDE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7" y="2836"/>
                <a:ext cx="17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214AFC7D-6388-48BA-B511-47EA56AC4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3683"/>
              <a:ext cx="37" cy="3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21" name="Group 30">
              <a:extLst>
                <a:ext uri="{FF2B5EF4-FFF2-40B4-BE49-F238E27FC236}">
                  <a16:creationId xmlns:a16="http://schemas.microsoft.com/office/drawing/2014/main" id="{C5741DB9-53F1-4C66-BDD2-5D16795A08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0" y="2854"/>
              <a:ext cx="192" cy="292"/>
              <a:chOff x="3620" y="2854"/>
              <a:chExt cx="192" cy="292"/>
            </a:xfrm>
          </p:grpSpPr>
          <p:sp>
            <p:nvSpPr>
              <p:cNvPr id="34" name="Oval 28">
                <a:extLst>
                  <a:ext uri="{FF2B5EF4-FFF2-40B4-BE49-F238E27FC236}">
                    <a16:creationId xmlns:a16="http://schemas.microsoft.com/office/drawing/2014/main" id="{B957F009-1834-4EAA-97FD-BE312735C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" y="2854"/>
                <a:ext cx="36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5" name="Rectangle 29">
                <a:extLst>
                  <a:ext uri="{FF2B5EF4-FFF2-40B4-BE49-F238E27FC236}">
                    <a16:creationId xmlns:a16="http://schemas.microsoft.com/office/drawing/2014/main" id="{BB438B52-E860-4003-9B28-8948E30A1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918"/>
                <a:ext cx="192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33">
              <a:extLst>
                <a:ext uri="{FF2B5EF4-FFF2-40B4-BE49-F238E27FC236}">
                  <a16:creationId xmlns:a16="http://schemas.microsoft.com/office/drawing/2014/main" id="{6B0EED34-95C7-458A-8665-1B575D740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9" y="2197"/>
              <a:ext cx="201" cy="228"/>
              <a:chOff x="2989" y="2197"/>
              <a:chExt cx="201" cy="22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FA5F6C1-C9D0-477D-8650-5DABEDDE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2389"/>
                <a:ext cx="37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F0840B-6E46-4D37-96BA-7C4B19849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197"/>
                <a:ext cx="20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36">
              <a:extLst>
                <a:ext uri="{FF2B5EF4-FFF2-40B4-BE49-F238E27FC236}">
                  <a16:creationId xmlns:a16="http://schemas.microsoft.com/office/drawing/2014/main" id="{0E41B958-DF22-49F5-AD55-B772734AD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4" y="2225"/>
              <a:ext cx="201" cy="228"/>
              <a:chOff x="4314" y="2225"/>
              <a:chExt cx="201" cy="228"/>
            </a:xfrm>
          </p:grpSpPr>
          <p:sp>
            <p:nvSpPr>
              <p:cNvPr id="30" name="Oval 34">
                <a:extLst>
                  <a:ext uri="{FF2B5EF4-FFF2-40B4-BE49-F238E27FC236}">
                    <a16:creationId xmlns:a16="http://schemas.microsoft.com/office/drawing/2014/main" id="{4637A7ED-4BC2-4E59-996F-A0C232AF1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389"/>
                <a:ext cx="37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" name="Rectangle 35">
                <a:extLst>
                  <a:ext uri="{FF2B5EF4-FFF2-40B4-BE49-F238E27FC236}">
                    <a16:creationId xmlns:a16="http://schemas.microsoft.com/office/drawing/2014/main" id="{CB2CF09C-0C7D-48F6-A84A-075E441A3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225"/>
                <a:ext cx="20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id="{0D4F0583-CE91-4D7A-A637-A90ABFE12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683"/>
              <a:ext cx="201" cy="292"/>
              <a:chOff x="2496" y="3683"/>
              <a:chExt cx="201" cy="292"/>
            </a:xfrm>
          </p:grpSpPr>
          <p:sp>
            <p:nvSpPr>
              <p:cNvPr id="28" name="Oval 37">
                <a:extLst>
                  <a:ext uri="{FF2B5EF4-FFF2-40B4-BE49-F238E27FC236}">
                    <a16:creationId xmlns:a16="http://schemas.microsoft.com/office/drawing/2014/main" id="{0E5A5233-58FF-4429-ADC0-6C7B3F689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8" y="3683"/>
                <a:ext cx="37" cy="3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9" name="Rectangle 38">
                <a:extLst>
                  <a:ext uri="{FF2B5EF4-FFF2-40B4-BE49-F238E27FC236}">
                    <a16:creationId xmlns:a16="http://schemas.microsoft.com/office/drawing/2014/main" id="{43CD2761-9822-4A6C-AD5D-D6731893A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747"/>
                <a:ext cx="20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ED95B6C3-42B0-4A0A-B6D8-ED7521B21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3683"/>
              <a:ext cx="293" cy="292"/>
              <a:chOff x="4743" y="3683"/>
              <a:chExt cx="293" cy="292"/>
            </a:xfrm>
          </p:grpSpPr>
          <p:sp>
            <p:nvSpPr>
              <p:cNvPr id="26" name="Oval 40">
                <a:extLst>
                  <a:ext uri="{FF2B5EF4-FFF2-40B4-BE49-F238E27FC236}">
                    <a16:creationId xmlns:a16="http://schemas.microsoft.com/office/drawing/2014/main" id="{5BE3ED91-4050-44F9-90FA-2F5C2590D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3" y="3683"/>
                <a:ext cx="37" cy="3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0299B4B0-D487-4CE2-958F-01DC42026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3747"/>
                <a:ext cx="20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8659F0-19F8-44B1-9171-6B4A1A42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348" y="445617"/>
            <a:ext cx="8911687" cy="128089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Jednakokračni trapez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2FD14-B15A-4748-814C-950C6D80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939" y="1308627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Kutovi </a:t>
            </a:r>
            <a:r>
              <a:rPr lang="hr-HR" sz="2400" b="1" dirty="0"/>
              <a:t>jednakokračnog</a:t>
            </a:r>
            <a:r>
              <a:rPr lang="hr-HR" sz="2400" dirty="0"/>
              <a:t> trapeza uz istu osnovicu  jednakih su kutnih mjera.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Dijagonale jednakokračnog trapeza su jednakih duljina.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Oko jednakokračnog trapeza može se opisati kružnica.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Simetrale oba kraka i simetrala osnovica sijeku se u jednoj točki.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36568-D8EF-4BF7-9B01-6B9B79D3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944" y="5504432"/>
            <a:ext cx="457240" cy="5425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ABDCE0-D820-4B81-9070-B0CC24A4CAB6}"/>
              </a:ext>
            </a:extLst>
          </p:cNvPr>
          <p:cNvSpPr/>
          <p:nvPr/>
        </p:nvSpPr>
        <p:spPr>
          <a:xfrm>
            <a:off x="7900628" y="5555939"/>
            <a:ext cx="37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hr-H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72AF7B-8E83-47FD-8791-8E75C1F0BE5A}"/>
              </a:ext>
            </a:extLst>
          </p:cNvPr>
          <p:cNvSpPr/>
          <p:nvPr/>
        </p:nvSpPr>
        <p:spPr>
          <a:xfrm>
            <a:off x="7442327" y="3916542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029C5B-B5C3-4A07-B655-A7FF80196C02}"/>
              </a:ext>
            </a:extLst>
          </p:cNvPr>
          <p:cNvSpPr/>
          <p:nvPr/>
        </p:nvSpPr>
        <p:spPr>
          <a:xfrm>
            <a:off x="5913096" y="3244334"/>
            <a:ext cx="37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58AE73-620E-4105-A16E-3BBF866ABC8E}"/>
              </a:ext>
            </a:extLst>
          </p:cNvPr>
          <p:cNvSpPr/>
          <p:nvPr/>
        </p:nvSpPr>
        <p:spPr>
          <a:xfrm>
            <a:off x="5764641" y="3908723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hr-HR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2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EBFAB-9EC6-4364-9606-D61FFFC34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4" y="2386691"/>
            <a:ext cx="5447178" cy="41171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BD3D60-CD20-4001-8C2B-4D4B3A99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11" y="497987"/>
            <a:ext cx="8911687" cy="128089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Tetivni četverokut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E613C5-56F8-4DD8-9C4B-CE435A9624D7}"/>
              </a:ext>
            </a:extLst>
          </p:cNvPr>
          <p:cNvSpPr/>
          <p:nvPr/>
        </p:nvSpPr>
        <p:spPr>
          <a:xfrm>
            <a:off x="1987411" y="1126760"/>
            <a:ext cx="9856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Četverokut kojemu se može opisati kružnica naziva se  tetivni četverokut.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7067E-171D-4E5B-8397-EA3048F54FC9}"/>
              </a:ext>
            </a:extLst>
          </p:cNvPr>
          <p:cNvSpPr txBox="1"/>
          <p:nvPr/>
        </p:nvSpPr>
        <p:spPr>
          <a:xfrm>
            <a:off x="6078357" y="4046300"/>
            <a:ext cx="2801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Primjeri:</a:t>
            </a:r>
          </a:p>
          <a:p>
            <a:endParaRPr lang="hr-HR" dirty="0"/>
          </a:p>
          <a:p>
            <a:r>
              <a:rPr lang="hr-HR" dirty="0"/>
              <a:t>-kvadrat</a:t>
            </a:r>
          </a:p>
          <a:p>
            <a:r>
              <a:rPr lang="hr-HR" dirty="0"/>
              <a:t>-pravokutnik</a:t>
            </a:r>
          </a:p>
          <a:p>
            <a:r>
              <a:rPr lang="hr-HR" dirty="0"/>
              <a:t>-jednakokračni trapez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CF090-2154-4A00-ACB9-69483F28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668" y="1900018"/>
            <a:ext cx="7649868" cy="13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3220-27D7-415B-BC68-DC00FF57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32" y="323022"/>
            <a:ext cx="8911687" cy="128089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Zadatak 7. </a:t>
            </a:r>
            <a:r>
              <a:rPr lang="hr-HR" sz="2400" dirty="0"/>
              <a:t>Dokaži da je zbroj dvaju nasuprotnih kutova u </a:t>
            </a:r>
            <a:r>
              <a:rPr lang="hr-HR" sz="2400" b="1" dirty="0"/>
              <a:t>tetivnom četverokutu </a:t>
            </a:r>
            <a:r>
              <a:rPr lang="hr-HR" sz="2400" dirty="0"/>
              <a:t>jednak 180º.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B441013-3D1F-4B7B-9423-7BEC91B1E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76600" y="2456268"/>
                <a:ext cx="8915400" cy="3777622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/>
                  <a:t>∠BCA 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hr-HR" sz="2400" dirty="0"/>
                  <a:t> ∠BDA jer su to obodni kutovi nad tetivom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 .</m:t>
                        </m:r>
                      </m:e>
                    </m:acc>
                  </m:oMath>
                </a14:m>
                <a:r>
                  <a:rPr lang="hr-HR" sz="2400" dirty="0"/>
                  <a:t> </a:t>
                </a:r>
              </a:p>
              <a:p>
                <a:r>
                  <a:rPr lang="hr-HR" sz="2400" dirty="0"/>
                  <a:t> Vrijedi također    ∠ACD </a:t>
                </a: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hr-HR" sz="2400" dirty="0"/>
                  <a:t> ∠ABD jer su to obodni kutovi nad tetivom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 .</m:t>
                        </m:r>
                      </m:e>
                    </m:acc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hr-HR" sz="2400" dirty="0"/>
                </a:br>
                <a:r>
                  <a:rPr lang="hr-HR" sz="2400" dirty="0"/>
                  <a:t>Sada imamo: ∠DAB+∠BCD = ∠DAB+ ∠ACD + ∠BCA = ∠DAB+ ∠ABD + ∠BDA .</a:t>
                </a:r>
              </a:p>
              <a:p>
                <a:r>
                  <a:rPr lang="hr-HR" sz="2400" dirty="0"/>
                  <a:t>Ovaj posljednji zbroj je zbroj kutova u trokutu ABD, a on iznosi 180º.</a:t>
                </a:r>
              </a:p>
              <a:p>
                <a:r>
                  <a:rPr lang="hr-HR" sz="2400" dirty="0"/>
                  <a:t>Time je dokaz proveden.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B441013-3D1F-4B7B-9423-7BEC91B1E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6600" y="2456268"/>
                <a:ext cx="8915400" cy="3777622"/>
              </a:xfrm>
              <a:blipFill>
                <a:blip r:embed="rId2"/>
                <a:stretch>
                  <a:fillRect l="-958" t="-12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D9F77DD-366C-46ED-B750-D95A0680C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4" y="1603912"/>
            <a:ext cx="2799136" cy="28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1BD4-E402-40EE-98B0-E4C07DED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313" y="405533"/>
            <a:ext cx="8911687" cy="128089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Tangencijalni četverokut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3500B-0EF1-476A-A69A-ACE13682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99" y="2557414"/>
            <a:ext cx="4541914" cy="34323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169344-44B7-4D45-A9EA-B7FE82020A77}"/>
              </a:ext>
            </a:extLst>
          </p:cNvPr>
          <p:cNvSpPr/>
          <p:nvPr/>
        </p:nvSpPr>
        <p:spPr>
          <a:xfrm>
            <a:off x="1708056" y="1336853"/>
            <a:ext cx="10483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Četverokut kojemu se može upisati kružnica naziva se  tangencijalni  četverokut.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EE9CB-08E3-4009-88CB-B12CC1D3D089}"/>
              </a:ext>
            </a:extLst>
          </p:cNvPr>
          <p:cNvSpPr txBox="1"/>
          <p:nvPr/>
        </p:nvSpPr>
        <p:spPr>
          <a:xfrm>
            <a:off x="5722513" y="4908760"/>
            <a:ext cx="1996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Primjeri:</a:t>
            </a:r>
          </a:p>
          <a:p>
            <a:endParaRPr lang="hr-HR" dirty="0"/>
          </a:p>
          <a:p>
            <a:r>
              <a:rPr lang="hr-HR" dirty="0"/>
              <a:t>-kvadrat</a:t>
            </a:r>
          </a:p>
          <a:p>
            <a:r>
              <a:rPr lang="hr-HR" dirty="0"/>
              <a:t>-romb</a:t>
            </a:r>
          </a:p>
          <a:p>
            <a:r>
              <a:rPr lang="hr-HR" dirty="0"/>
              <a:t>-deltoid</a:t>
            </a:r>
          </a:p>
          <a:p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AC9EB-3C77-408A-A71B-6DDB76E00F99}"/>
              </a:ext>
            </a:extLst>
          </p:cNvPr>
          <p:cNvSpPr txBox="1"/>
          <p:nvPr/>
        </p:nvSpPr>
        <p:spPr>
          <a:xfrm>
            <a:off x="5722513" y="2517420"/>
            <a:ext cx="646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Poučak o tangencijalnom četverokutu: </a:t>
            </a:r>
          </a:p>
          <a:p>
            <a:r>
              <a:rPr lang="hr-HR" sz="2400" dirty="0"/>
              <a:t>Naka su </a:t>
            </a:r>
            <a:r>
              <a:rPr lang="hr-HR" sz="2400" i="1" dirty="0"/>
              <a:t>a, b, c </a:t>
            </a:r>
            <a:r>
              <a:rPr lang="hr-HR" sz="2400" dirty="0"/>
              <a:t>i</a:t>
            </a:r>
            <a:r>
              <a:rPr lang="hr-HR" sz="2400" i="1" dirty="0"/>
              <a:t> d </a:t>
            </a:r>
            <a:r>
              <a:rPr lang="hr-HR" sz="2400" dirty="0"/>
              <a:t>redom stranice tangencijalnog četverokuta onda vrijedi </a:t>
            </a:r>
            <a:r>
              <a:rPr lang="hr-HR" sz="2400" b="1" i="1" dirty="0"/>
              <a:t>a+c=b+d</a:t>
            </a:r>
            <a:r>
              <a:rPr lang="hr-HR" sz="2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030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3D92D5-C7FF-4BCD-806E-93E6867E4B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89502" y="389071"/>
                <a:ext cx="9640618" cy="1280890"/>
              </a:xfrm>
            </p:spPr>
            <p:txBody>
              <a:bodyPr>
                <a:normAutofit fontScale="90000"/>
              </a:bodyPr>
              <a:lstStyle/>
              <a:p>
                <a:r>
                  <a:rPr lang="hr-HR" sz="2400" b="1" dirty="0">
                    <a:solidFill>
                      <a:srgbClr val="C00000"/>
                    </a:solidFill>
                  </a:rPr>
                  <a:t>Zadatak 8. </a:t>
                </a:r>
                <a:r>
                  <a:rPr lang="hr-HR" sz="2400" dirty="0"/>
                  <a:t>Naka su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i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hr-HR" sz="2400" i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hr-HR" sz="2400" i="1" dirty="0"/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hr-HR" sz="2400" i="1" dirty="0"/>
                  <a:t> </a:t>
                </a:r>
                <a:r>
                  <a:rPr lang="hr-HR" sz="2400" dirty="0"/>
                  <a:t>redom stranice </a:t>
                </a:r>
                <a:r>
                  <a:rPr lang="hr-HR" sz="2400" b="1" dirty="0"/>
                  <a:t>tangencijalnog četverokuta</a:t>
                </a:r>
                <a:r>
                  <a:rPr lang="hr-HR" sz="2400" dirty="0"/>
                  <a:t> onda vrijedi |AB|+ |CD|= |AD|+ |BC|. Dokaži.</a:t>
                </a:r>
                <a:br>
                  <a:rPr lang="hr-HR" sz="2400" dirty="0"/>
                </a:br>
                <a:endParaRPr lang="hr-HR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3D92D5-C7FF-4BCD-806E-93E6867E4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89502" y="389071"/>
                <a:ext cx="9640618" cy="1280890"/>
              </a:xfrm>
              <a:blipFill>
                <a:blip r:embed="rId2"/>
                <a:stretch>
                  <a:fillRect l="-822" t="-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575A2F2-DE60-42C5-A430-C13B55CF1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2841" y="1669961"/>
                <a:ext cx="8915400" cy="3777622"/>
              </a:xfrm>
            </p:spPr>
            <p:txBody>
              <a:bodyPr>
                <a:normAutofit/>
              </a:bodyPr>
              <a:lstStyle/>
              <a:p>
                <a:r>
                  <a:rPr lang="hr-HR" sz="2000" dirty="0"/>
                  <a:t>Dokaz ovog poučka temelji se na činjenici </a:t>
                </a:r>
                <a:br>
                  <a:rPr lang="hr-HR" sz="2000" dirty="0"/>
                </a:br>
                <a:r>
                  <a:rPr lang="hr-HR" sz="2000" dirty="0"/>
                  <a:t>da su dirališta tangeti povučenih	na kružnicu </a:t>
                </a:r>
                <a:r>
                  <a:rPr lang="hr-HR" sz="2000" i="1" dirty="0"/>
                  <a:t>k</a:t>
                </a:r>
                <a:br>
                  <a:rPr lang="hr-HR" sz="2000" i="1" dirty="0"/>
                </a:br>
                <a:r>
                  <a:rPr lang="hr-HR" sz="2000" dirty="0"/>
                  <a:t>iz točke T jednako su udaljena od točke T, tj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 panose="02040503050406030204" pitchFamily="18" charset="0"/>
                      </a:rPr>
                      <m:t>TD</m:t>
                    </m:r>
                  </m:oMath>
                </a14:m>
                <a:r>
                  <a:rPr lang="hr-HR" sz="1200" dirty="0"/>
                  <a:t>1</a:t>
                </a:r>
                <a:r>
                  <a:rPr lang="hr-HR" sz="2000" dirty="0"/>
                  <a:t>|=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hr-HR" sz="2000">
                        <a:latin typeface="Cambria Math" panose="02040503050406030204" pitchFamily="18" charset="0"/>
                      </a:rPr>
                      <m:t>TD</m:t>
                    </m:r>
                  </m:oMath>
                </a14:m>
                <a:r>
                  <a:rPr lang="hr-HR" sz="1400" dirty="0"/>
                  <a:t>2</a:t>
                </a:r>
                <a:r>
                  <a:rPr lang="hr-HR" sz="2000" dirty="0"/>
                  <a:t> |.</a:t>
                </a:r>
              </a:p>
              <a:p>
                <a:r>
                  <a:rPr lang="hr-HR" sz="2000" dirty="0"/>
                  <a:t>Tvrdnja se dokazuje iz sukladnosti pravokutnih trokuta SD</a:t>
                </a:r>
                <a:r>
                  <a:rPr lang="hr-HR" sz="1400" dirty="0"/>
                  <a:t>2</a:t>
                </a:r>
                <a:r>
                  <a:rPr lang="hr-HR" sz="2000" dirty="0"/>
                  <a:t>T i STD</a:t>
                </a:r>
                <a:r>
                  <a:rPr lang="hr-HR" sz="1400" dirty="0"/>
                  <a:t>1</a:t>
                </a:r>
                <a:r>
                  <a:rPr lang="hr-HR" sz="2000" dirty="0"/>
                  <a:t>.	</a:t>
                </a:r>
              </a:p>
              <a:p>
                <a:pPr marL="0" indent="0">
                  <a:buNone/>
                </a:pPr>
                <a:r>
                  <a:rPr lang="hr-HR" sz="2000" dirty="0"/>
                  <a:t>	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575A2F2-DE60-42C5-A430-C13B55CF1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2841" y="1669961"/>
                <a:ext cx="8915400" cy="3777622"/>
              </a:xfrm>
              <a:blipFill>
                <a:blip r:embed="rId3"/>
                <a:stretch>
                  <a:fillRect l="-684" t="-96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DDA6D583-49F4-4D43-B670-5809E1A1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50" y="1172895"/>
            <a:ext cx="2879994" cy="17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0B7109-2399-4268-B67D-E3164F02B6FF}"/>
              </a:ext>
            </a:extLst>
          </p:cNvPr>
          <p:cNvSpPr txBox="1"/>
          <p:nvPr/>
        </p:nvSpPr>
        <p:spPr>
          <a:xfrm>
            <a:off x="4509672" y="3558772"/>
            <a:ext cx="7944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Primjenimo li prethodnu činjenicu na tangencijalni četverokut imat ćemo :</a:t>
            </a:r>
          </a:p>
          <a:p>
            <a:endParaRPr lang="hr-HR" sz="2400" dirty="0"/>
          </a:p>
          <a:p>
            <a:r>
              <a:rPr lang="hr-HR" sz="2400" dirty="0"/>
              <a:t>    |AB|+ |CD|=(x+y) +(v+u) = (x+v) +(y+u) =</a:t>
            </a:r>
            <a:br>
              <a:rPr lang="hr-HR" sz="2400" dirty="0"/>
            </a:br>
            <a:r>
              <a:rPr lang="hr-HR" sz="2400" dirty="0"/>
              <a:t>    |AD|+ |BC|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25C848C-53B6-4336-A336-CF83A7A16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20" t="7598" r="22651" b="37319"/>
          <a:stretch/>
        </p:blipFill>
        <p:spPr>
          <a:xfrm rot="16200000">
            <a:off x="1028455" y="3569710"/>
            <a:ext cx="3351142" cy="27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4698-3647-42D4-BD96-31FBBF73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981" y="41538"/>
            <a:ext cx="8911687" cy="1280890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Zadatci s natjecanja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B4D22-BCCE-4F12-A4CD-A5D1C851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403" y="739458"/>
            <a:ext cx="10186675" cy="3777622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>
                <a:solidFill>
                  <a:srgbClr val="C00000"/>
                </a:solidFill>
              </a:rPr>
              <a:t>Zadatak 9. </a:t>
            </a:r>
            <a:r>
              <a:rPr lang="hr-HR" sz="2400" dirty="0">
                <a:solidFill>
                  <a:schemeClr val="tx1"/>
                </a:solidFill>
              </a:rPr>
              <a:t>( Općinsko 2003.)  O</a:t>
            </a:r>
            <a:r>
              <a:rPr lang="hr-HR" sz="2400" dirty="0"/>
              <a:t>pseg </a:t>
            </a:r>
            <a:r>
              <a:rPr lang="hr-HR" sz="2400" b="1" dirty="0"/>
              <a:t>romba</a:t>
            </a:r>
            <a:r>
              <a:rPr lang="hr-HR" sz="2400" dirty="0"/>
              <a:t> je 52 cm, a opseg jednog od trokuta koji nastaje povlačenjem dijagonala je 30 cm. Izračunaj površinu romba.</a:t>
            </a:r>
          </a:p>
          <a:p>
            <a:pPr marL="0" indent="0">
              <a:buNone/>
            </a:pPr>
            <a:r>
              <a:rPr lang="hr-HR" b="1" dirty="0">
                <a:solidFill>
                  <a:srgbClr val="C00000"/>
                </a:solidFill>
              </a:rPr>
              <a:t>Rješenje: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7C933-7DE8-450C-BA63-E339282D3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45" y="2116808"/>
            <a:ext cx="3485882" cy="1758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89A0BE-1865-4DF0-8A63-6F2EFBBED9C2}"/>
                  </a:ext>
                </a:extLst>
              </p:cNvPr>
              <p:cNvSpPr txBox="1"/>
              <p:nvPr/>
            </p:nvSpPr>
            <p:spPr>
              <a:xfrm>
                <a:off x="4752819" y="2116808"/>
                <a:ext cx="6915954" cy="4610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hr-HR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hr-HR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=30 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hr-HR" sz="2000" dirty="0"/>
              </a:p>
              <a:p>
                <a:r>
                  <a:rPr lang="hr-HR" sz="2000" dirty="0"/>
                  <a:t> </a:t>
                </a:r>
                <a14:m>
                  <m:oMath xmlns:m="http://schemas.openxmlformats.org/officeDocument/2006/math">
                    <m:r>
                      <a:rPr lang="hr-HR" sz="20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hr-HR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hr-HR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i="1" dirty="0" smtClean="0">
                        <a:latin typeface="Cambria Math" panose="02040503050406030204" pitchFamily="18" charset="0"/>
                      </a:rPr>
                      <m:t>= 30 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−13 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=17 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r-HR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hr-H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r-HR" i="1" dirty="0" smtClean="0">
                          <a:latin typeface="Cambria Math" panose="02040503050406030204" pitchFamily="18" charset="0"/>
                        </a:rPr>
                        <m:t>=34 </m:t>
                      </m:r>
                      <m:r>
                        <a:rPr lang="hr-HR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hr-HR" dirty="0"/>
                  <a:t>Primjenom </a:t>
                </a:r>
                <a:r>
                  <a:rPr lang="hr-HR" b="1" dirty="0"/>
                  <a:t>Pitagorinog poučka </a:t>
                </a:r>
                <a:r>
                  <a:rPr lang="hr-HR" dirty="0"/>
                  <a:t>dobivamo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      (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r-H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=676</a:t>
                </a:r>
              </a:p>
              <a:p>
                <a:endParaRPr lang="hr-HR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+</a:t>
                </a:r>
                <a:r>
                  <a:rPr lang="hr-HR" sz="2000" i="1" dirty="0"/>
                  <a:t>2ef</a:t>
                </a:r>
              </a:p>
              <a:p>
                <a:r>
                  <a:rPr lang="hr-HR" sz="200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34 </m:t>
                        </m:r>
                      </m:e>
                      <m:sup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i="1" dirty="0"/>
                  <a:t>=</a:t>
                </a:r>
                <a14:m>
                  <m:oMath xmlns:m="http://schemas.openxmlformats.org/officeDocument/2006/math"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676 +2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𝑒𝑓</m:t>
                    </m:r>
                  </m:oMath>
                </a14:m>
                <a:endParaRPr lang="hr-HR" sz="2000" i="1" dirty="0"/>
              </a:p>
              <a:p>
                <a14:m>
                  <m:oMath xmlns:m="http://schemas.openxmlformats.org/officeDocument/2006/math">
                    <m:r>
                      <a:rPr lang="hr-HR" sz="2000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𝑒𝑓</m:t>
                    </m:r>
                  </m:oMath>
                </a14:m>
                <a:r>
                  <a:rPr lang="hr-HR" sz="2000" i="1" dirty="0"/>
                  <a:t>=</a:t>
                </a:r>
                <a14:m>
                  <m:oMath xmlns:m="http://schemas.openxmlformats.org/officeDocument/2006/math"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1156−676</m:t>
                    </m:r>
                  </m:oMath>
                </a14:m>
                <a:endParaRPr lang="hr-HR" sz="2000" i="1" dirty="0"/>
              </a:p>
              <a:p>
                <a14:m>
                  <m:oMath xmlns:m="http://schemas.openxmlformats.org/officeDocument/2006/math">
                    <m:r>
                      <a:rPr lang="hr-HR" sz="2000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𝑒𝑓</m:t>
                    </m:r>
                  </m:oMath>
                </a14:m>
                <a:r>
                  <a:rPr lang="hr-HR" sz="2000" i="1" dirty="0"/>
                  <a:t>=</a:t>
                </a:r>
                <a14:m>
                  <m:oMath xmlns:m="http://schemas.openxmlformats.org/officeDocument/2006/math"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480</m:t>
                    </m:r>
                  </m:oMath>
                </a14:m>
                <a:endParaRPr lang="hr-HR" sz="2000" i="1" dirty="0"/>
              </a:p>
              <a:p>
                <a14:m>
                  <m:oMath xmlns:m="http://schemas.openxmlformats.org/officeDocument/2006/math">
                    <m:r>
                      <a:rPr lang="hr-HR" sz="2000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𝑒𝑓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i="1" dirty="0"/>
                  <a:t> -</a:t>
                </a:r>
                <a:r>
                  <a:rPr lang="hr-HR" sz="2000" dirty="0"/>
                  <a:t>površina romba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89A0BE-1865-4DF0-8A63-6F2EFBBE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19" y="2116808"/>
                <a:ext cx="6915954" cy="4610878"/>
              </a:xfrm>
              <a:prstGeom prst="rect">
                <a:avLst/>
              </a:prstGeom>
              <a:blipFill>
                <a:blip r:embed="rId3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747F86-8CF2-4598-8811-D023E22A4C07}"/>
                  </a:ext>
                </a:extLst>
              </p:cNvPr>
              <p:cNvSpPr txBox="1"/>
              <p:nvPr/>
            </p:nvSpPr>
            <p:spPr>
              <a:xfrm>
                <a:off x="1266937" y="3860308"/>
                <a:ext cx="2936390" cy="269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000" dirty="0"/>
                  <a:t>Iz opsega dobijemo da je stranica romba a= 13 cm.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000" dirty="0"/>
                  <a:t>Dijagonalama je romb podjeljen na 4 sukladna pravokutna trokuta stranica 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hr-HR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00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hr-HR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747F86-8CF2-4598-8811-D023E22A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37" y="3860308"/>
                <a:ext cx="2936390" cy="2691442"/>
              </a:xfrm>
              <a:prstGeom prst="rect">
                <a:avLst/>
              </a:prstGeom>
              <a:blipFill>
                <a:blip r:embed="rId4"/>
                <a:stretch>
                  <a:fillRect l="-1867" t="-1131" r="-3527" b="-2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A4DBD64-E4EE-4171-A221-75CA7947C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266" y="2645377"/>
            <a:ext cx="2102317" cy="730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6540B5-4CD8-4524-8650-1997FE8E4F5F}"/>
              </a:ext>
            </a:extLst>
          </p:cNvPr>
          <p:cNvSpPr txBox="1"/>
          <p:nvPr/>
        </p:nvSpPr>
        <p:spPr>
          <a:xfrm>
            <a:off x="9383692" y="3301195"/>
            <a:ext cx="30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5E2791-BCB1-48F5-ADDD-2CC4D2F72990}"/>
                  </a:ext>
                </a:extLst>
              </p:cNvPr>
              <p:cNvSpPr txBox="1"/>
              <p:nvPr/>
            </p:nvSpPr>
            <p:spPr>
              <a:xfrm>
                <a:off x="8886268" y="2277716"/>
                <a:ext cx="497424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5E2791-BCB1-48F5-ADDD-2CC4D2F72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268" y="2277716"/>
                <a:ext cx="497424" cy="558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54FC381-2F12-47E6-8179-0930E71AC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8889" y="2553893"/>
            <a:ext cx="499915" cy="5608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0C4518-ED69-438C-936B-9D20E869F267}"/>
              </a:ext>
            </a:extLst>
          </p:cNvPr>
          <p:cNvSpPr/>
          <p:nvPr/>
        </p:nvSpPr>
        <p:spPr>
          <a:xfrm rot="20404159">
            <a:off x="9883796" y="2698026"/>
            <a:ext cx="217994" cy="182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3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2E85-FDF6-484A-9275-94128781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027" y="25225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r-HR" sz="2700" b="1" dirty="0">
                <a:solidFill>
                  <a:srgbClr val="C00000"/>
                </a:solidFill>
              </a:rPr>
              <a:t>Zadatak 10. </a:t>
            </a:r>
            <a:r>
              <a:rPr lang="hr-HR" sz="2700" dirty="0">
                <a:solidFill>
                  <a:schemeClr val="tx1"/>
                </a:solidFill>
              </a:rPr>
              <a:t>(Školsko 2014.)  </a:t>
            </a:r>
            <a:r>
              <a:rPr lang="hr-HR" sz="2700" dirty="0"/>
              <a:t>Pravokutniku je opisana kružnica. Duljine susjednih stranica pravokutnika odnose se kao 4 : 3. Površina pravokutnika iznosi 108 cm2 . Izračunaj površinu neosjenčanog dijela kruga. </a:t>
            </a:r>
            <a:br>
              <a:rPr lang="hr-HR" dirty="0"/>
            </a:b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1F3E47-14D7-4945-9239-C00D2B162B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5156" t="47016"/>
          <a:stretch/>
        </p:blipFill>
        <p:spPr>
          <a:xfrm>
            <a:off x="1493140" y="3233155"/>
            <a:ext cx="9604574" cy="318108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08FE279-31AB-42F0-BE5A-F1E54EA66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2" r="49303" b="53743"/>
          <a:stretch/>
        </p:blipFill>
        <p:spPr>
          <a:xfrm>
            <a:off x="8594920" y="1533144"/>
            <a:ext cx="2502794" cy="22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9DF-4024-4D46-9957-A26AC28A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Zadatak 11.</a:t>
            </a:r>
            <a:r>
              <a:rPr lang="hr-HR" sz="2400" dirty="0">
                <a:solidFill>
                  <a:schemeClr val="tx1"/>
                </a:solidFill>
              </a:rPr>
              <a:t>(Županijsko </a:t>
            </a:r>
            <a:r>
              <a:rPr lang="hr-HR" sz="2400" dirty="0"/>
              <a:t>2013.)Dva vrha kvadrata leže na kružnici polumjera r, a druga dva vrha leže na tangenti te kružnice. Odredi duljinu stranice kvadrata.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2DBFF-D199-43FB-9414-DE1CD4DDD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63" y="2123941"/>
            <a:ext cx="7740492" cy="48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12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4ADBE6-25B1-4258-9668-D1F4D31D8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122" y="1"/>
            <a:ext cx="6696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9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462453-6CF1-4E11-94EC-C05286B8BB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49640" y="137897"/>
                <a:ext cx="9204123" cy="1510743"/>
              </a:xfrm>
            </p:spPr>
            <p:txBody>
              <a:bodyPr>
                <a:noAutofit/>
              </a:bodyPr>
              <a:lstStyle/>
              <a:p>
                <a:r>
                  <a:rPr lang="hr-HR" sz="2400" b="1" dirty="0">
                    <a:solidFill>
                      <a:srgbClr val="C00000"/>
                    </a:solidFill>
                  </a:rPr>
                  <a:t>Zadatak 12</a:t>
                </a:r>
                <a:r>
                  <a:rPr lang="hr-HR" sz="2400" dirty="0"/>
                  <a:t>.(Županijsko 2015.)</a:t>
                </a:r>
                <a:br>
                  <a:rPr lang="hr-HR" sz="2400" dirty="0"/>
                </a:br>
                <a:r>
                  <a:rPr lang="hr-HR" sz="2400" dirty="0"/>
                  <a:t>Četverokut ABCD na slici je </a:t>
                </a:r>
                <a:r>
                  <a:rPr lang="hr-HR" sz="2400" b="1" dirty="0"/>
                  <a:t>kvadrat</a:t>
                </a:r>
                <a:r>
                  <a:rPr lang="hr-HR" sz="2400" dirty="0"/>
                  <a:t>. Dužina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𝐴𝐹</m:t>
                        </m:r>
                      </m:e>
                    </m:acc>
                  </m:oMath>
                </a14:m>
                <a:r>
                  <a:rPr lang="hr-HR" sz="2400" dirty="0"/>
                  <a:t> okomita je na dužinu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hr-HR" sz="2400" dirty="0"/>
                  <a:t> , pri čemu je |AF| = 4 cm i |BF| = 3 cm. Kolika je duljina dužine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acc>
                  </m:oMath>
                </a14:m>
                <a:r>
                  <a:rPr lang="hr-HR" sz="2400" dirty="0"/>
                  <a:t> 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462453-6CF1-4E11-94EC-C05286B8B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49640" y="137897"/>
                <a:ext cx="9204123" cy="1510743"/>
              </a:xfrm>
              <a:blipFill>
                <a:blip r:embed="rId2"/>
                <a:stretch>
                  <a:fillRect l="-993" t="-3239" r="-1656" b="-1255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EEAD85-DCE9-4B3A-9C6A-8ADCA60A115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618445" y="1682958"/>
                <a:ext cx="5345843" cy="50371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b="1" dirty="0">
                    <a:solidFill>
                      <a:srgbClr val="C00000"/>
                    </a:solidFill>
                  </a:rPr>
                  <a:t>Rješenje:</a:t>
                </a:r>
              </a:p>
              <a:p>
                <a:r>
                  <a:rPr lang="hr-HR" sz="2000" dirty="0"/>
                  <a:t>Trokut ABF je pravokutan, a hipotenuza tog trokuta je stranica kvadrata ABCD.</a:t>
                </a:r>
              </a:p>
              <a:p>
                <a:r>
                  <a:rPr lang="hr-HR" sz="2000" dirty="0"/>
                  <a:t>Primjenom </a:t>
                </a:r>
                <a:r>
                  <a:rPr lang="hr-HR" sz="2000" b="1" dirty="0"/>
                  <a:t>Pitagorinog poučka </a:t>
                </a:r>
                <a:r>
                  <a:rPr lang="hr-HR" sz="2000" dirty="0"/>
                  <a:t>na trokut ABF dobivamo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r-HR" sz="2000" dirty="0"/>
                          <m:t>|</m:t>
                        </m:r>
                        <m:r>
                          <m:rPr>
                            <m:nor/>
                          </m:rPr>
                          <a:rPr lang="hr-HR" sz="2000" dirty="0"/>
                          <m:t>AB</m:t>
                        </m:r>
                        <m:r>
                          <m:rPr>
                            <m:nor/>
                          </m:rPr>
                          <a:rPr lang="hr-HR" sz="2000" dirty="0"/>
                          <m:t>|</m:t>
                        </m:r>
                      </m:e>
                      <m:sup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hr-HR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hr-HR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2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hr-HR" sz="2000" dirty="0"/>
                  <a:t>=25, tj. duljina stranice kvadrata je |AB|= 5 cm.</a:t>
                </a:r>
              </a:p>
              <a:p>
                <a:r>
                  <a:rPr lang="hr-HR" sz="2000" dirty="0"/>
                  <a:t> Pravac EB je presječnica paralelnih pravaca AB i CD pa je ∠ FBA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hr-HR" sz="2000" dirty="0"/>
                  <a:t> ∠ BEC  .</a:t>
                </a:r>
              </a:p>
              <a:p>
                <a:r>
                  <a:rPr lang="hr-HR" sz="2000" dirty="0"/>
                  <a:t>Pravokutni trokuti ∆ABF i ∆BEC imaju dva para sukladnih kutova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∠ FBA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hr-HR" sz="2000" dirty="0"/>
                  <a:t>∠ BEC  i ∠ AFB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hr-HR" sz="2000" dirty="0"/>
                  <a:t>∠ ECB   pa su </a:t>
                </a:r>
                <a:br>
                  <a:rPr lang="hr-HR" sz="2000" dirty="0"/>
                </a:br>
                <a:r>
                  <a:rPr lang="hr-HR" sz="2000" dirty="0"/>
                  <a:t>     prema poučku K-K o sličnosti ta dva</a:t>
                </a:r>
                <a:br>
                  <a:rPr lang="hr-HR" sz="2000" dirty="0"/>
                </a:br>
                <a:r>
                  <a:rPr lang="hr-HR" sz="2000" dirty="0"/>
                  <a:t>     trokuta slična.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EEAD85-DCE9-4B3A-9C6A-8ADCA60A1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618445" y="1682958"/>
                <a:ext cx="5345843" cy="5037144"/>
              </a:xfrm>
              <a:blipFill>
                <a:blip r:embed="rId3"/>
                <a:stretch>
                  <a:fillRect l="-1026" t="-605" r="-2052" b="-7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D0A48-FBF1-4756-A677-C108C0B2D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64288" y="1682958"/>
            <a:ext cx="5227712" cy="3354060"/>
          </a:xfrm>
        </p:spPr>
        <p:txBody>
          <a:bodyPr>
            <a:normAutofit/>
          </a:bodyPr>
          <a:lstStyle/>
          <a:p>
            <a:r>
              <a:rPr lang="hr-HR" sz="2000" dirty="0"/>
              <a:t>Duljine odgovarajućih stranica trokuta ∆ABF i ∆BEC su proporcionalne, tj. vrijedi |BF|: |EC|= |AF|:| BC| </a:t>
            </a:r>
          </a:p>
          <a:p>
            <a:r>
              <a:rPr lang="hr-HR" sz="2000" dirty="0"/>
              <a:t> Uvrštavanjem poznatih podataka nalazimo 3: |EC|= 4:5.</a:t>
            </a:r>
          </a:p>
          <a:p>
            <a:r>
              <a:rPr lang="hr-HR" sz="2000" dirty="0"/>
              <a:t>O</a:t>
            </a:r>
            <a:r>
              <a:rPr lang="pt-BR" sz="2000" dirty="0"/>
              <a:t>nda slijedi |EC| = 15 : 4 = 3.75 cm.</a:t>
            </a:r>
            <a:endParaRPr lang="hr-HR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38171-D9A4-4566-B2EE-04669500D049}"/>
              </a:ext>
            </a:extLst>
          </p:cNvPr>
          <p:cNvSpPr txBox="1"/>
          <p:nvPr/>
        </p:nvSpPr>
        <p:spPr>
          <a:xfrm>
            <a:off x="8886422" y="5266871"/>
            <a:ext cx="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E351F-6CB4-4910-8F4C-5C31436A4831}"/>
              </a:ext>
            </a:extLst>
          </p:cNvPr>
          <p:cNvSpPr txBox="1"/>
          <p:nvPr/>
        </p:nvSpPr>
        <p:spPr>
          <a:xfrm>
            <a:off x="9749307" y="5759036"/>
            <a:ext cx="8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3054A9-0073-4B1B-A8A6-A680D326A00E}"/>
              </a:ext>
            </a:extLst>
          </p:cNvPr>
          <p:cNvSpPr/>
          <p:nvPr/>
        </p:nvSpPr>
        <p:spPr>
          <a:xfrm rot="19465354">
            <a:off x="9813730" y="5352534"/>
            <a:ext cx="201881" cy="157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47F59B7-1C50-44AA-9248-9B5DE525FF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50225" y="3660775"/>
            <a:ext cx="2960688" cy="3167063"/>
            <a:chOff x="5134" y="2306"/>
            <a:chExt cx="1865" cy="199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A81CF29-EE1F-46D9-A3BB-7BF00E7034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34" y="2306"/>
              <a:ext cx="1865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47E28891-5638-49D3-B789-EE750752E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2627"/>
              <a:ext cx="1349" cy="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96400E2B-8393-4D30-818F-3A8C2A5D98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82" y="2627"/>
              <a:ext cx="254" cy="1354"/>
              <a:chOff x="6682" y="2627"/>
              <a:chExt cx="254" cy="1354"/>
            </a:xfrm>
          </p:grpSpPr>
          <p:sp>
            <p:nvSpPr>
              <p:cNvPr id="38" name="Line 6">
                <a:extLst>
                  <a:ext uri="{FF2B5EF4-FFF2-40B4-BE49-F238E27FC236}">
                    <a16:creationId xmlns:a16="http://schemas.microsoft.com/office/drawing/2014/main" id="{7E742804-A8AA-4667-AD4D-5E42DFDFA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2" y="2627"/>
                <a:ext cx="0" cy="1354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9" name="Rectangle 7">
                <a:extLst>
                  <a:ext uri="{FF2B5EF4-FFF2-40B4-BE49-F238E27FC236}">
                    <a16:creationId xmlns:a16="http://schemas.microsoft.com/office/drawing/2014/main" id="{9F112962-1912-447A-ADFF-9B2E22B2B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5" y="3241"/>
                <a:ext cx="181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AF5BE006-D0A4-4009-AD46-62DF56F44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3" y="3981"/>
              <a:ext cx="1349" cy="271"/>
              <a:chOff x="5333" y="3981"/>
              <a:chExt cx="1349" cy="271"/>
            </a:xfrm>
          </p:grpSpPr>
          <p:sp>
            <p:nvSpPr>
              <p:cNvPr id="36" name="Line 9">
                <a:extLst>
                  <a:ext uri="{FF2B5EF4-FFF2-40B4-BE49-F238E27FC236}">
                    <a16:creationId xmlns:a16="http://schemas.microsoft.com/office/drawing/2014/main" id="{73E6A0F0-1466-4166-8F78-308AD223C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3" y="3981"/>
                <a:ext cx="1349" cy="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B68CD8A6-E752-466E-A5F8-9A7EC9D32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" y="4017"/>
                <a:ext cx="181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D3DAFBB0-C021-41EE-9D6C-5A1FD2C2B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2627"/>
              <a:ext cx="0" cy="1354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9E19FB5-55C0-4385-BEF9-E9C2DBD06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3" y="3069"/>
              <a:ext cx="1349" cy="912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849DD2E2-A050-4A87-B68F-7AAE8C0F9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3" y="2627"/>
              <a:ext cx="869" cy="135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335B3381-555A-4FBA-996E-ABF5E3BCF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" y="3241"/>
              <a:ext cx="190" cy="235"/>
              <a:chOff x="6103" y="3241"/>
              <a:chExt cx="190" cy="235"/>
            </a:xfrm>
          </p:grpSpPr>
          <p:sp>
            <p:nvSpPr>
              <p:cNvPr id="34" name="Oval 15">
                <a:extLst>
                  <a:ext uri="{FF2B5EF4-FFF2-40B4-BE49-F238E27FC236}">
                    <a16:creationId xmlns:a16="http://schemas.microsoft.com/office/drawing/2014/main" id="{25015CFE-731C-4169-B760-1D8332B15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7" y="3331"/>
                <a:ext cx="36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5" name="Rectangle 16">
                <a:extLst>
                  <a:ext uri="{FF2B5EF4-FFF2-40B4-BE49-F238E27FC236}">
                    <a16:creationId xmlns:a16="http://schemas.microsoft.com/office/drawing/2014/main" id="{B4771889-C47F-4704-AC03-D79557C86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3" y="3241"/>
                <a:ext cx="190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D744B7CF-3108-4D56-AFCA-18025E93B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9" y="2464"/>
              <a:ext cx="208" cy="235"/>
              <a:chOff x="5189" y="2464"/>
              <a:chExt cx="208" cy="235"/>
            </a:xfrm>
          </p:grpSpPr>
          <p:sp>
            <p:nvSpPr>
              <p:cNvPr id="32" name="Oval 18">
                <a:extLst>
                  <a:ext uri="{FF2B5EF4-FFF2-40B4-BE49-F238E27FC236}">
                    <a16:creationId xmlns:a16="http://schemas.microsoft.com/office/drawing/2014/main" id="{51242C14-42B1-4708-A3D4-2245253C7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5" y="2609"/>
                <a:ext cx="37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3" name="Rectangle 19">
                <a:extLst>
                  <a:ext uri="{FF2B5EF4-FFF2-40B4-BE49-F238E27FC236}">
                    <a16:creationId xmlns:a16="http://schemas.microsoft.com/office/drawing/2014/main" id="{8EC420FC-1972-43A2-BE97-E4A06E6B0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9" y="2464"/>
                <a:ext cx="208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23">
              <a:extLst>
                <a:ext uri="{FF2B5EF4-FFF2-40B4-BE49-F238E27FC236}">
                  <a16:creationId xmlns:a16="http://schemas.microsoft.com/office/drawing/2014/main" id="{1EFF7173-17E8-4843-A3BE-6AE11FE7C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4" y="2446"/>
              <a:ext cx="208" cy="235"/>
              <a:chOff x="6664" y="2446"/>
              <a:chExt cx="208" cy="235"/>
            </a:xfrm>
          </p:grpSpPr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CC5AC83A-EEDA-4DF5-A273-78A4BA941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4" y="2609"/>
                <a:ext cx="36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id="{FAA3A6C6-C969-4C31-96B4-0490FFC71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4" y="2446"/>
                <a:ext cx="208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26">
              <a:extLst>
                <a:ext uri="{FF2B5EF4-FFF2-40B4-BE49-F238E27FC236}">
                  <a16:creationId xmlns:a16="http://schemas.microsoft.com/office/drawing/2014/main" id="{4D130A07-DEFF-4169-9860-A294AB40F8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4" y="3963"/>
              <a:ext cx="299" cy="298"/>
              <a:chOff x="6664" y="3963"/>
              <a:chExt cx="299" cy="298"/>
            </a:xfrm>
          </p:grpSpPr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6A48CA2A-9DEE-40B1-87F1-D445F4E11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4" y="3963"/>
                <a:ext cx="36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D9A6D5C3-45DB-4563-8BC8-C3F7CA7F0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5" y="4026"/>
                <a:ext cx="208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9">
              <a:extLst>
                <a:ext uri="{FF2B5EF4-FFF2-40B4-BE49-F238E27FC236}">
                  <a16:creationId xmlns:a16="http://schemas.microsoft.com/office/drawing/2014/main" id="{1187ECB8-34A9-448E-8610-CB0A40C36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4" y="3963"/>
              <a:ext cx="208" cy="298"/>
              <a:chOff x="5234" y="3963"/>
              <a:chExt cx="208" cy="298"/>
            </a:xfrm>
          </p:grpSpPr>
          <p:sp>
            <p:nvSpPr>
              <p:cNvPr id="26" name="Oval 27">
                <a:extLst>
                  <a:ext uri="{FF2B5EF4-FFF2-40B4-BE49-F238E27FC236}">
                    <a16:creationId xmlns:a16="http://schemas.microsoft.com/office/drawing/2014/main" id="{607DA743-AB05-4607-A895-3D7EDFCF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5" y="3963"/>
                <a:ext cx="37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id="{869758A0-4F3B-443E-91D9-FEF46D12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4" y="4026"/>
                <a:ext cx="208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Oval 30">
              <a:extLst>
                <a:ext uri="{FF2B5EF4-FFF2-40B4-BE49-F238E27FC236}">
                  <a16:creationId xmlns:a16="http://schemas.microsoft.com/office/drawing/2014/main" id="{E3830534-750B-4996-A774-DB3C0F8DB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" y="3051"/>
              <a:ext cx="36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23" name="Group 33">
              <a:extLst>
                <a:ext uri="{FF2B5EF4-FFF2-40B4-BE49-F238E27FC236}">
                  <a16:creationId xmlns:a16="http://schemas.microsoft.com/office/drawing/2014/main" id="{F4A0BA4B-AF43-4BBD-B694-7FD560B71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7" y="2410"/>
              <a:ext cx="199" cy="235"/>
              <a:chOff x="5777" y="2410"/>
              <a:chExt cx="199" cy="235"/>
            </a:xfrm>
          </p:grpSpPr>
          <p:sp>
            <p:nvSpPr>
              <p:cNvPr id="24" name="Oval 31">
                <a:extLst>
                  <a:ext uri="{FF2B5EF4-FFF2-40B4-BE49-F238E27FC236}">
                    <a16:creationId xmlns:a16="http://schemas.microsoft.com/office/drawing/2014/main" id="{31CFE980-CE11-40DE-B4E9-0E2F55504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5" y="2609"/>
                <a:ext cx="36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5" name="Rectangle 32">
                <a:extLst>
                  <a:ext uri="{FF2B5EF4-FFF2-40B4-BE49-F238E27FC236}">
                    <a16:creationId xmlns:a16="http://schemas.microsoft.com/office/drawing/2014/main" id="{5508DB89-D1A8-414F-94F7-A1D766890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7" y="2410"/>
                <a:ext cx="199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2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96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0FE3-0705-4D6D-BE99-B599CBCB1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2136" y="575257"/>
            <a:ext cx="4313864" cy="3777622"/>
          </a:xfrm>
        </p:spPr>
        <p:txBody>
          <a:bodyPr/>
          <a:lstStyle/>
          <a:p>
            <a:r>
              <a:rPr lang="hr-HR" sz="2400" b="1" dirty="0"/>
              <a:t>Konveksan četverokut </a:t>
            </a:r>
            <a:r>
              <a:rPr lang="hr-HR" sz="2400" dirty="0"/>
              <a:t> je četverokut kojemu su svi unutarnji kutovi manji od 180°.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A2371-ABF2-4241-ABE3-FFC273069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283" y="575257"/>
            <a:ext cx="5793041" cy="3777622"/>
          </a:xfrm>
        </p:spPr>
        <p:txBody>
          <a:bodyPr/>
          <a:lstStyle/>
          <a:p>
            <a:r>
              <a:rPr lang="hr-HR" sz="2400" b="1" dirty="0"/>
              <a:t>Nekonveksan četverokut (vitoper)</a:t>
            </a:r>
            <a:r>
              <a:rPr lang="hr-HR" sz="2400" dirty="0"/>
              <a:t>   je četverokut koji ima jedan   izbočeni kut.</a:t>
            </a:r>
          </a:p>
          <a:p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1DBD32-B1D4-465C-8DB0-2D5C9F8AF2B6}"/>
              </a:ext>
            </a:extLst>
          </p:cNvPr>
          <p:cNvSpPr/>
          <p:nvPr/>
        </p:nvSpPr>
        <p:spPr>
          <a:xfrm>
            <a:off x="2631583" y="2389032"/>
            <a:ext cx="1558344" cy="85000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E68A4436-1A71-47D9-8BE2-9428701B4E58}"/>
              </a:ext>
            </a:extLst>
          </p:cNvPr>
          <p:cNvSpPr/>
          <p:nvPr/>
        </p:nvSpPr>
        <p:spPr>
          <a:xfrm>
            <a:off x="1734355" y="3618963"/>
            <a:ext cx="1828800" cy="850005"/>
          </a:xfrm>
          <a:prstGeom prst="trapezoi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83DC079-192F-4A22-BA40-CF8A24B5B230}"/>
              </a:ext>
            </a:extLst>
          </p:cNvPr>
          <p:cNvSpPr/>
          <p:nvPr/>
        </p:nvSpPr>
        <p:spPr>
          <a:xfrm>
            <a:off x="4600210" y="2360054"/>
            <a:ext cx="1121020" cy="1068946"/>
          </a:xfrm>
          <a:prstGeom prst="parallelogram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01DC2CF3-D215-4313-8CF1-59DD29860CFD}"/>
              </a:ext>
            </a:extLst>
          </p:cNvPr>
          <p:cNvSpPr/>
          <p:nvPr/>
        </p:nvSpPr>
        <p:spPr>
          <a:xfrm>
            <a:off x="4357512" y="4163899"/>
            <a:ext cx="1121020" cy="1640089"/>
          </a:xfrm>
          <a:prstGeom prst="diamond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CBFC83-74BD-4302-9A05-F7824FA43018}"/>
              </a:ext>
            </a:extLst>
          </p:cNvPr>
          <p:cNvSpPr/>
          <p:nvPr/>
        </p:nvSpPr>
        <p:spPr>
          <a:xfrm>
            <a:off x="2635876" y="5182672"/>
            <a:ext cx="991673" cy="976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0D648E-B790-42EA-BAEB-AF45FC78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305" y="2179748"/>
            <a:ext cx="2286970" cy="25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5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9CC6-D49A-41FC-BF3B-F7635CB6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41" y="94545"/>
            <a:ext cx="10852741" cy="1280890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Zadatak 13. </a:t>
            </a:r>
            <a:r>
              <a:rPr lang="hr-HR" sz="2400" dirty="0">
                <a:solidFill>
                  <a:schemeClr val="tx1"/>
                </a:solidFill>
              </a:rPr>
              <a:t>(Županijsko 2010.)</a:t>
            </a:r>
            <a:br>
              <a:rPr lang="hr-HR" sz="2400" dirty="0">
                <a:solidFill>
                  <a:schemeClr val="tx1"/>
                </a:solidFill>
              </a:rPr>
            </a:br>
            <a:r>
              <a:rPr lang="hr-HR" sz="2400" dirty="0"/>
              <a:t>Dijagonale </a:t>
            </a:r>
            <a:r>
              <a:rPr lang="hr-HR" sz="2400" b="1" dirty="0"/>
              <a:t>jednakokračnog trapeza </a:t>
            </a:r>
            <a:r>
              <a:rPr lang="hr-HR" sz="2400" dirty="0"/>
              <a:t>ABCD su međusobno okomite i sijeku se u točki S. Odredi duljinu dijagonale trapeza ako je </a:t>
            </a:r>
            <a:br>
              <a:rPr lang="hr-HR" sz="2400" dirty="0"/>
            </a:br>
            <a:r>
              <a:rPr lang="hr-HR" sz="2400" dirty="0"/>
              <a:t>|CS|: |SA| = 7: 17, a opseg trapeza 50√2 mm.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67BEA8-5336-4D66-B403-0064825D041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133563" y="1751970"/>
                <a:ext cx="6105897" cy="477567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r-HR" b="1" dirty="0">
                    <a:solidFill>
                      <a:srgbClr val="C00000"/>
                    </a:solidFill>
                  </a:rPr>
                  <a:t>Rješenje:</a:t>
                </a:r>
              </a:p>
              <a:p>
                <a:r>
                  <a:rPr lang="hr-HR" sz="2000" dirty="0"/>
                  <a:t>Kako je trapez jednakokračan, onda je</a:t>
                </a:r>
                <a:br>
                  <a:rPr lang="hr-HR" sz="2000" dirty="0"/>
                </a:br>
                <a:r>
                  <a:rPr lang="hr-HR" sz="2000" dirty="0"/>
                  <a:t> |AD| = |BC| i |∢DAB| = |∢ABC|. </a:t>
                </a:r>
              </a:p>
              <a:p>
                <a:r>
                  <a:rPr lang="hr-HR" sz="2000" dirty="0"/>
                  <a:t>S obzirom da je stranica AB zajednička trokutima ∆𝐴BD i ∆ABC, prema poučku S-K-S o sukladnosti slijedi ∆ABD ≅ ∆BAC. To znači da je |AC| = |BD| i |∢ABD| = |∢BAC|=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hr-HR" sz="2000" dirty="0"/>
                  <a:t>. Dakle, trokut ∆ABS je </a:t>
                </a:r>
                <a:r>
                  <a:rPr lang="hr-HR" sz="2000" b="1" dirty="0"/>
                  <a:t>jednakokračan pravokutan</a:t>
                </a:r>
                <a:r>
                  <a:rPr lang="hr-HR" sz="2000" dirty="0"/>
                  <a:t>. </a:t>
                </a:r>
              </a:p>
              <a:p>
                <a:r>
                  <a:rPr lang="hr-HR" sz="2000" dirty="0"/>
                  <a:t>Zato možemo pisati |AS| = |BS| = 17𝑥, </a:t>
                </a:r>
                <a:br>
                  <a:rPr lang="hr-HR" sz="2000" dirty="0"/>
                </a:br>
                <a:r>
                  <a:rPr lang="hr-HR" sz="2000" dirty="0"/>
                  <a:t>|CS| = |DS| = 7𝑥, 𝑥 ∈ ℝ+.</a:t>
                </a:r>
                <a:br>
                  <a:rPr lang="hr-HR" sz="2000" dirty="0"/>
                </a:br>
                <a:endParaRPr lang="hr-HR" sz="2000" dirty="0"/>
              </a:p>
              <a:p>
                <a:r>
                  <a:rPr lang="hr-HR" sz="2000" dirty="0"/>
                  <a:t> Prema </a:t>
                </a:r>
                <a:r>
                  <a:rPr lang="hr-HR" sz="2000" b="1" dirty="0"/>
                  <a:t>Pitagorinom poučku </a:t>
                </a:r>
                <a:r>
                  <a:rPr lang="hr-HR" sz="2000" dirty="0"/>
                  <a:t>slijedi  </a:t>
                </a:r>
                <a:br>
                  <a:rPr lang="hr-HR" sz="2000" dirty="0"/>
                </a:br>
                <a:r>
                  <a:rPr lang="hr-H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(17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(17</m:t>
                        </m:r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000" dirty="0"/>
                  <a:t>odnosno 𝑎= 17𝑥√2 mm. </a:t>
                </a:r>
                <a:br>
                  <a:rPr lang="hr-HR" sz="2000" dirty="0"/>
                </a:br>
                <a:r>
                  <a:rPr lang="hr-HR" sz="2000" dirty="0"/>
                  <a:t> Slično slijedi 𝑐 = 7𝑥√2 mm i 𝑏 = 13𝑥√2 mm.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67BEA8-5336-4D66-B403-0064825D0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33563" y="1751970"/>
                <a:ext cx="6105897" cy="4775679"/>
              </a:xfrm>
              <a:blipFill>
                <a:blip r:embed="rId2"/>
                <a:stretch>
                  <a:fillRect l="-998" t="-1276" b="-2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B3698-C857-420B-A915-1E1E9F963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74394" y="1751970"/>
            <a:ext cx="5117606" cy="3354060"/>
          </a:xfrm>
        </p:spPr>
        <p:txBody>
          <a:bodyPr>
            <a:normAutofit lnSpcReduction="10000"/>
          </a:bodyPr>
          <a:lstStyle/>
          <a:p>
            <a:r>
              <a:rPr lang="hr-HR" sz="2000" dirty="0"/>
              <a:t>Budući da je opseg trapeza 𝑂 = 50√2, onda je 17𝑥√2 + 2 ∙ 13𝑥√2 + 7𝑥√2 = 50√2 odnosno 𝑥 = 1.</a:t>
            </a:r>
          </a:p>
          <a:p>
            <a:r>
              <a:rPr lang="hr-HR" sz="2000" dirty="0"/>
              <a:t> Dalje je |AC| = |BD| = 17𝑥 + 7𝑥 = 24𝑥 = 24.</a:t>
            </a:r>
          </a:p>
          <a:p>
            <a:r>
              <a:rPr lang="hr-HR" sz="2000" dirty="0"/>
              <a:t> Dijagonale trapeza su duljine 24 mm.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56D1FB-4F3E-4532-8C48-60F785769C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76118" y="4417307"/>
            <a:ext cx="3157537" cy="2541588"/>
            <a:chOff x="5077" y="2526"/>
            <a:chExt cx="1989" cy="160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C7B2881-8EEC-4443-B4FE-B3818798D9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77" y="2526"/>
              <a:ext cx="1989" cy="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1D9F111-30D4-4D51-817A-70F89208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" y="3593"/>
              <a:ext cx="413" cy="274"/>
            </a:xfrm>
            <a:custGeom>
              <a:avLst/>
              <a:gdLst>
                <a:gd name="T0" fmla="*/ 15 w 59"/>
                <a:gd name="T1" fmla="*/ 0 h 39"/>
                <a:gd name="T2" fmla="*/ 0 w 59"/>
                <a:gd name="T3" fmla="*/ 36 h 39"/>
                <a:gd name="T4" fmla="*/ 59 w 59"/>
                <a:gd name="T5" fmla="*/ 39 h 39"/>
                <a:gd name="T6" fmla="*/ 15 w 59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39">
                  <a:moveTo>
                    <a:pt x="15" y="0"/>
                  </a:moveTo>
                  <a:cubicBezTo>
                    <a:pt x="6" y="9"/>
                    <a:pt x="0" y="22"/>
                    <a:pt x="0" y="36"/>
                  </a:cubicBezTo>
                  <a:lnTo>
                    <a:pt x="59" y="3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AACC8A6-F0D3-47C3-B528-72387364D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3579"/>
              <a:ext cx="406" cy="274"/>
            </a:xfrm>
            <a:custGeom>
              <a:avLst/>
              <a:gdLst>
                <a:gd name="T0" fmla="*/ 58 w 58"/>
                <a:gd name="T1" fmla="*/ 38 h 39"/>
                <a:gd name="T2" fmla="*/ 44 w 58"/>
                <a:gd name="T3" fmla="*/ 0 h 39"/>
                <a:gd name="T4" fmla="*/ 0 w 58"/>
                <a:gd name="T5" fmla="*/ 39 h 39"/>
                <a:gd name="T6" fmla="*/ 58 w 58"/>
                <a:gd name="T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9">
                  <a:moveTo>
                    <a:pt x="58" y="38"/>
                  </a:moveTo>
                  <a:cubicBezTo>
                    <a:pt x="58" y="24"/>
                    <a:pt x="53" y="10"/>
                    <a:pt x="44" y="0"/>
                  </a:cubicBezTo>
                  <a:lnTo>
                    <a:pt x="0" y="39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0" name="Arc 7">
              <a:extLst>
                <a:ext uri="{FF2B5EF4-FFF2-40B4-BE49-F238E27FC236}">
                  <a16:creationId xmlns:a16="http://schemas.microsoft.com/office/drawing/2014/main" id="{C1A0CAF9-18B5-47DE-9C99-643F22B4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" y="3594"/>
              <a:ext cx="416" cy="277"/>
            </a:xfrm>
            <a:custGeom>
              <a:avLst/>
              <a:gdLst>
                <a:gd name="G0" fmla="+- 21561 0 0"/>
                <a:gd name="G1" fmla="+- 14350 0 0"/>
                <a:gd name="G2" fmla="+- 21600 0 0"/>
                <a:gd name="T0" fmla="*/ 0 w 21561"/>
                <a:gd name="T1" fmla="*/ 13060 h 14350"/>
                <a:gd name="T2" fmla="*/ 5417 w 21561"/>
                <a:gd name="T3" fmla="*/ 0 h 14350"/>
                <a:gd name="T4" fmla="*/ 21561 w 21561"/>
                <a:gd name="T5" fmla="*/ 14350 h 1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1" h="14350" fill="none" extrusionOk="0">
                  <a:moveTo>
                    <a:pt x="-1" y="13059"/>
                  </a:moveTo>
                  <a:cubicBezTo>
                    <a:pt x="289" y="8222"/>
                    <a:pt x="2197" y="3622"/>
                    <a:pt x="5416" y="-1"/>
                  </a:cubicBezTo>
                </a:path>
                <a:path w="21561" h="14350" stroke="0" extrusionOk="0">
                  <a:moveTo>
                    <a:pt x="-1" y="13059"/>
                  </a:moveTo>
                  <a:cubicBezTo>
                    <a:pt x="289" y="8222"/>
                    <a:pt x="2197" y="3622"/>
                    <a:pt x="5416" y="-1"/>
                  </a:cubicBezTo>
                  <a:lnTo>
                    <a:pt x="21561" y="14350"/>
                  </a:lnTo>
                  <a:close/>
                </a:path>
              </a:pathLst>
            </a:custGeom>
            <a:noFill/>
            <a:ln w="11113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1" name="Arc 8">
              <a:extLst>
                <a:ext uri="{FF2B5EF4-FFF2-40B4-BE49-F238E27FC236}">
                  <a16:creationId xmlns:a16="http://schemas.microsoft.com/office/drawing/2014/main" id="{6FD23822-B330-48B5-A7C4-F81E9397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3582"/>
              <a:ext cx="413" cy="271"/>
            </a:xfrm>
            <a:custGeom>
              <a:avLst/>
              <a:gdLst>
                <a:gd name="G0" fmla="+- 0 0 0"/>
                <a:gd name="G1" fmla="+- 14156 0 0"/>
                <a:gd name="G2" fmla="+- 21600 0 0"/>
                <a:gd name="T0" fmla="*/ 16314 w 21597"/>
                <a:gd name="T1" fmla="*/ 0 h 14156"/>
                <a:gd name="T2" fmla="*/ 21597 w 21597"/>
                <a:gd name="T3" fmla="*/ 13797 h 14156"/>
                <a:gd name="T4" fmla="*/ 0 w 21597"/>
                <a:gd name="T5" fmla="*/ 14156 h 1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14156" fill="none" extrusionOk="0">
                  <a:moveTo>
                    <a:pt x="16314" y="-1"/>
                  </a:moveTo>
                  <a:cubicBezTo>
                    <a:pt x="19642" y="3834"/>
                    <a:pt x="21512" y="8719"/>
                    <a:pt x="21597" y="13796"/>
                  </a:cubicBezTo>
                </a:path>
                <a:path w="21597" h="14156" stroke="0" extrusionOk="0">
                  <a:moveTo>
                    <a:pt x="16314" y="-1"/>
                  </a:moveTo>
                  <a:cubicBezTo>
                    <a:pt x="19642" y="3834"/>
                    <a:pt x="21512" y="8719"/>
                    <a:pt x="21597" y="13796"/>
                  </a:cubicBezTo>
                  <a:lnTo>
                    <a:pt x="0" y="14156"/>
                  </a:lnTo>
                  <a:close/>
                </a:path>
              </a:pathLst>
            </a:custGeom>
            <a:noFill/>
            <a:ln w="11113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014333B-5B99-4D33-89AD-D11958E81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9" y="2596"/>
              <a:ext cx="918" cy="183"/>
              <a:chOff x="5609" y="2596"/>
              <a:chExt cx="918" cy="183"/>
            </a:xfrm>
          </p:grpSpPr>
          <p:sp>
            <p:nvSpPr>
              <p:cNvPr id="43" name="Line 9">
                <a:extLst>
                  <a:ext uri="{FF2B5EF4-FFF2-40B4-BE49-F238E27FC236}">
                    <a16:creationId xmlns:a16="http://schemas.microsoft.com/office/drawing/2014/main" id="{DDE68CA4-0D22-4895-A8A2-CAD6A2447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9" y="2779"/>
                <a:ext cx="918" cy="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4" name="Rectangle 10">
                <a:extLst>
                  <a:ext uri="{FF2B5EF4-FFF2-40B4-BE49-F238E27FC236}">
                    <a16:creationId xmlns:a16="http://schemas.microsoft.com/office/drawing/2014/main" id="{587505AC-CE16-47F4-8A5A-1AACCAB47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" y="2596"/>
                <a:ext cx="13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C9087058-2BF5-447B-9ED2-E6CBFB89E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4" y="2779"/>
              <a:ext cx="385" cy="1088"/>
              <a:chOff x="5224" y="2779"/>
              <a:chExt cx="385" cy="1088"/>
            </a:xfrm>
          </p:grpSpPr>
          <p:sp>
            <p:nvSpPr>
              <p:cNvPr id="41" name="Line 12">
                <a:extLst>
                  <a:ext uri="{FF2B5EF4-FFF2-40B4-BE49-F238E27FC236}">
                    <a16:creationId xmlns:a16="http://schemas.microsoft.com/office/drawing/2014/main" id="{69B9C6AD-C802-4D48-92B8-FC2CC8423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24" y="2779"/>
                <a:ext cx="385" cy="108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2" name="Rectangle 13">
                <a:extLst>
                  <a:ext uri="{FF2B5EF4-FFF2-40B4-BE49-F238E27FC236}">
                    <a16:creationId xmlns:a16="http://schemas.microsoft.com/office/drawing/2014/main" id="{605D1A13-A797-4599-A863-552740348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3165"/>
                <a:ext cx="14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32D9D50B-2CD7-4CC4-8539-D167D9DF6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4" y="2779"/>
              <a:ext cx="1303" cy="1088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F0A32A65-20E1-4F2B-B66F-50F402793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" y="3024"/>
              <a:ext cx="77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33B1A92B-3A0A-4379-B636-5FBD9AB65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" y="2779"/>
              <a:ext cx="336" cy="1088"/>
              <a:chOff x="6527" y="2779"/>
              <a:chExt cx="336" cy="1088"/>
            </a:xfrm>
          </p:grpSpPr>
          <p:sp>
            <p:nvSpPr>
              <p:cNvPr id="39" name="Line 17">
                <a:extLst>
                  <a:ext uri="{FF2B5EF4-FFF2-40B4-BE49-F238E27FC236}">
                    <a16:creationId xmlns:a16="http://schemas.microsoft.com/office/drawing/2014/main" id="{9531F547-4459-4CD7-BCC7-110E8E2F3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7" y="2779"/>
                <a:ext cx="322" cy="108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0" name="Rectangle 18">
                <a:extLst>
                  <a:ext uri="{FF2B5EF4-FFF2-40B4-BE49-F238E27FC236}">
                    <a16:creationId xmlns:a16="http://schemas.microsoft.com/office/drawing/2014/main" id="{59E1D18C-02A2-4AA3-8F63-6406F7995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3" y="3158"/>
                <a:ext cx="14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id="{2D535FB5-0094-4531-AE7B-3D0D0DC17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4" y="3867"/>
              <a:ext cx="1625" cy="190"/>
              <a:chOff x="5224" y="3867"/>
              <a:chExt cx="1625" cy="190"/>
            </a:xfrm>
          </p:grpSpPr>
          <p:sp>
            <p:nvSpPr>
              <p:cNvPr id="37" name="Line 20">
                <a:extLst>
                  <a:ext uri="{FF2B5EF4-FFF2-40B4-BE49-F238E27FC236}">
                    <a16:creationId xmlns:a16="http://schemas.microsoft.com/office/drawing/2014/main" id="{9E77B5BA-71F6-484F-BA89-DB0C208F4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4" y="3867"/>
                <a:ext cx="1625" cy="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8" name="Rectangle 21">
                <a:extLst>
                  <a:ext uri="{FF2B5EF4-FFF2-40B4-BE49-F238E27FC236}">
                    <a16:creationId xmlns:a16="http://schemas.microsoft.com/office/drawing/2014/main" id="{93DEC6FE-78AB-4AE0-BEE6-435E11D01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6" y="3881"/>
                <a:ext cx="13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CB237710-25DD-44D1-8E44-B3B6F35FB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9" y="2779"/>
              <a:ext cx="1240" cy="1088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132B2342-8405-42E4-955C-E1DE2B6DD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80" y="3024"/>
              <a:ext cx="77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1A75AFB5-7F19-444C-9683-7E772263B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3677"/>
              <a:ext cx="15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6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13826A58-564C-4160-A744-8DFBE5C84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" y="3670"/>
              <a:ext cx="15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6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1A01DE4F-AF8A-43D6-AE9E-1C5F1D118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7" y="3158"/>
              <a:ext cx="147" cy="225"/>
              <a:chOff x="5987" y="3158"/>
              <a:chExt cx="147" cy="225"/>
            </a:xfrm>
          </p:grpSpPr>
          <p:sp>
            <p:nvSpPr>
              <p:cNvPr id="35" name="Oval 27">
                <a:extLst>
                  <a:ext uri="{FF2B5EF4-FFF2-40B4-BE49-F238E27FC236}">
                    <a16:creationId xmlns:a16="http://schemas.microsoft.com/office/drawing/2014/main" id="{BEF04B33-68EA-4D6A-BB05-5B150DDD6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" y="3158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6" name="Rectangle 28">
                <a:extLst>
                  <a:ext uri="{FF2B5EF4-FFF2-40B4-BE49-F238E27FC236}">
                    <a16:creationId xmlns:a16="http://schemas.microsoft.com/office/drawing/2014/main" id="{C619D880-DA99-477E-A5AB-65BF1CFFB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7" y="3207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32">
              <a:extLst>
                <a:ext uri="{FF2B5EF4-FFF2-40B4-BE49-F238E27FC236}">
                  <a16:creationId xmlns:a16="http://schemas.microsoft.com/office/drawing/2014/main" id="{DEBE7CC4-501B-49BD-B22A-6B8AF267F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7" y="2617"/>
              <a:ext cx="154" cy="176"/>
              <a:chOff x="5497" y="2617"/>
              <a:chExt cx="154" cy="176"/>
            </a:xfrm>
          </p:grpSpPr>
          <p:sp>
            <p:nvSpPr>
              <p:cNvPr id="33" name="Oval 30">
                <a:extLst>
                  <a:ext uri="{FF2B5EF4-FFF2-40B4-BE49-F238E27FC236}">
                    <a16:creationId xmlns:a16="http://schemas.microsoft.com/office/drawing/2014/main" id="{48B2E8DD-2EA5-423C-9081-08E409453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5" y="2765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4" name="Rectangle 31">
                <a:extLst>
                  <a:ext uri="{FF2B5EF4-FFF2-40B4-BE49-F238E27FC236}">
                    <a16:creationId xmlns:a16="http://schemas.microsoft.com/office/drawing/2014/main" id="{8B15B9BE-4312-447A-BC4E-039F405E6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7" y="2617"/>
                <a:ext cx="15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35">
              <a:extLst>
                <a:ext uri="{FF2B5EF4-FFF2-40B4-BE49-F238E27FC236}">
                  <a16:creationId xmlns:a16="http://schemas.microsoft.com/office/drawing/2014/main" id="{034B01A6-63D3-492D-832E-89652E171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3" y="2638"/>
              <a:ext cx="154" cy="176"/>
              <a:chOff x="6513" y="2638"/>
              <a:chExt cx="154" cy="176"/>
            </a:xfrm>
          </p:grpSpPr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id="{CB3BBF3B-D37C-4DCA-81B1-7045EF1C9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3" y="2765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" name="Rectangle 34">
                <a:extLst>
                  <a:ext uri="{FF2B5EF4-FFF2-40B4-BE49-F238E27FC236}">
                    <a16:creationId xmlns:a16="http://schemas.microsoft.com/office/drawing/2014/main" id="{D827DEFA-A4E0-4FCF-8916-0B0B29768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3" y="2638"/>
                <a:ext cx="15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38">
              <a:extLst>
                <a:ext uri="{FF2B5EF4-FFF2-40B4-BE49-F238E27FC236}">
                  <a16:creationId xmlns:a16="http://schemas.microsoft.com/office/drawing/2014/main" id="{662A112F-2855-4890-A6E2-76180A8CD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7" y="3853"/>
              <a:ext cx="147" cy="225"/>
              <a:chOff x="5147" y="3853"/>
              <a:chExt cx="147" cy="225"/>
            </a:xfrm>
          </p:grpSpPr>
          <p:sp>
            <p:nvSpPr>
              <p:cNvPr id="29" name="Oval 36">
                <a:extLst>
                  <a:ext uri="{FF2B5EF4-FFF2-40B4-BE49-F238E27FC236}">
                    <a16:creationId xmlns:a16="http://schemas.microsoft.com/office/drawing/2014/main" id="{6B9BAE38-4825-417A-B88F-28E353692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0" y="3853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" name="Rectangle 37">
                <a:extLst>
                  <a:ext uri="{FF2B5EF4-FFF2-40B4-BE49-F238E27FC236}">
                    <a16:creationId xmlns:a16="http://schemas.microsoft.com/office/drawing/2014/main" id="{ECB82DA2-992E-4CC5-BD78-E40C0841E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" y="3902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41">
              <a:extLst>
                <a:ext uri="{FF2B5EF4-FFF2-40B4-BE49-F238E27FC236}">
                  <a16:creationId xmlns:a16="http://schemas.microsoft.com/office/drawing/2014/main" id="{6F79F0EF-75AD-4A93-A2FC-51C9F9BDB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5" y="3853"/>
              <a:ext cx="224" cy="225"/>
              <a:chOff x="6835" y="3853"/>
              <a:chExt cx="224" cy="225"/>
            </a:xfrm>
          </p:grpSpPr>
          <p:sp>
            <p:nvSpPr>
              <p:cNvPr id="27" name="Oval 39">
                <a:extLst>
                  <a:ext uri="{FF2B5EF4-FFF2-40B4-BE49-F238E27FC236}">
                    <a16:creationId xmlns:a16="http://schemas.microsoft.com/office/drawing/2014/main" id="{962C50BE-4920-4871-B909-3213E04A3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" y="3853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8" name="Rectangle 40">
                <a:extLst>
                  <a:ext uri="{FF2B5EF4-FFF2-40B4-BE49-F238E27FC236}">
                    <a16:creationId xmlns:a16="http://schemas.microsoft.com/office/drawing/2014/main" id="{8219A53A-DD1B-4E15-90D5-D8972BDD1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5" y="3902"/>
                <a:ext cx="15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C14B18-0848-48D4-95B9-AA2B6012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87" y="3116233"/>
            <a:ext cx="3383962" cy="3002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1934E-91C1-40F9-9898-3A87BD71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5957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Zadatak</a:t>
            </a:r>
            <a:r>
              <a:rPr lang="hr-HR" sz="2400" dirty="0"/>
              <a:t> </a:t>
            </a:r>
            <a:r>
              <a:rPr lang="hr-HR" sz="2400" b="1" dirty="0">
                <a:solidFill>
                  <a:srgbClr val="C00000"/>
                </a:solidFill>
              </a:rPr>
              <a:t>14.</a:t>
            </a:r>
            <a:r>
              <a:rPr lang="hr-HR" sz="2400" dirty="0"/>
              <a:t>(županijsko 2016.)</a:t>
            </a:r>
            <a:br>
              <a:rPr lang="hr-HR" sz="2400" dirty="0"/>
            </a:br>
            <a:r>
              <a:rPr lang="hr-HR" sz="2400" b="1" dirty="0"/>
              <a:t>Kvadrat</a:t>
            </a:r>
            <a:r>
              <a:rPr lang="hr-HR" sz="2400" dirty="0"/>
              <a:t> ABCD ima površinu 80 cm² . Točke E, F, G i H nalaze </a:t>
            </a:r>
            <a:br>
              <a:rPr lang="hr-HR" sz="2400" dirty="0"/>
            </a:br>
            <a:r>
              <a:rPr lang="hr-HR" sz="2400" dirty="0"/>
              <a:t>se na stranicama kvadrata i vrijedi |AE|=| BF|=|CG|=|DH| .</a:t>
            </a:r>
            <a:br>
              <a:rPr lang="hr-HR" sz="2400" dirty="0"/>
            </a:br>
            <a:r>
              <a:rPr lang="hr-HR" sz="2400" dirty="0"/>
              <a:t>Ako je |BE|=3∙|EA|, kolika je površina zatamnjenog dijela?</a:t>
            </a:r>
            <a:br>
              <a:rPr lang="hr-HR" sz="2400" dirty="0"/>
            </a:br>
            <a:br>
              <a:rPr lang="hr-HR" sz="2400" dirty="0"/>
            </a:b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253832B-0104-4F1D-BFED-4ABDC72EA9F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05110" y="2361249"/>
                <a:ext cx="8003979" cy="4639158"/>
              </a:xfrm>
            </p:spPr>
            <p:txBody>
              <a:bodyPr>
                <a:normAutofit/>
              </a:bodyPr>
              <a:lstStyle/>
              <a:p>
                <a:r>
                  <a:rPr lang="pl-PL" sz="2000" dirty="0"/>
                  <a:t>Neka je a duljina stranice kvadrata. </a:t>
                </a:r>
              </a:p>
              <a:p>
                <a:r>
                  <a:rPr lang="hr-HR" sz="2000" dirty="0"/>
                  <a:t>Tada je|AE|=|BF|=|CG|=| DH|=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hr-HR" sz="2000" dirty="0"/>
              </a:p>
              <a:p>
                <a:r>
                  <a:rPr lang="hr-HR" sz="2000" dirty="0"/>
                  <a:t>|BE|=|CF|=|DG|=| AH|=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r-HR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hr-HR" sz="2000" dirty="0"/>
              </a:p>
              <a:p>
                <a:r>
                  <a:rPr lang="hr-HR" sz="2000" dirty="0"/>
                  <a:t>Trokuti ∆DHAE , ∆DEBF , ∆DFCG i ∆DGDH su međusobno sukladni (pravokutni trokuti sa sukladnim stranicama duljina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r-HR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r-HR" sz="2000" dirty="0"/>
                  <a:t> 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r-HR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r-HR" sz="2000" dirty="0"/>
                  <a:t> , prema poučku S-K-S o sukladnosti).</a:t>
                </a:r>
              </a:p>
              <a:p>
                <a:r>
                  <a:rPr lang="hr-HR" sz="2000" dirty="0"/>
                  <a:t>Iz sukladnosti tih trokuta slijedi |FE|=|GF| =|HG|=|EH|=x .</a:t>
                </a:r>
              </a:p>
              <a:p>
                <a:r>
                  <a:rPr lang="pl-PL" sz="2000" dirty="0"/>
                  <a:t>Promotrimo trokut ∆ DHAE . Neka je </a:t>
                </a:r>
                <a:r>
                  <a:rPr lang="hr-HR" sz="2000" dirty="0"/>
                  <a:t>|∢AEH|</a:t>
                </a:r>
                <a:r>
                  <a:rPr lang="pl-PL" sz="2000" dirty="0"/>
                  <a:t>= </a:t>
                </a:r>
                <a14:m>
                  <m:oMath xmlns:m="http://schemas.openxmlformats.org/officeDocument/2006/math">
                    <m:r>
                      <a:rPr lang="pl-P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000" dirty="0"/>
                  <a:t>i </a:t>
                </a:r>
                <a:r>
                  <a:rPr lang="hr-HR" sz="2000" dirty="0"/>
                  <a:t>|∢EHA|</a:t>
                </a:r>
                <a:r>
                  <a:rPr lang="pl-PL" sz="2000" dirty="0"/>
                  <a:t>= </a:t>
                </a:r>
                <a14:m>
                  <m:oMath xmlns:m="http://schemas.openxmlformats.org/officeDocument/2006/math">
                    <m:r>
                      <a:rPr lang="pl-PL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l-PL" sz="2000" dirty="0"/>
                  <a:t> Vrijedi </a:t>
                </a:r>
                <a14:m>
                  <m:oMath xmlns:m="http://schemas.openxmlformats.org/officeDocument/2006/math">
                    <m:r>
                      <a:rPr lang="pl-PL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l-PL" sz="2000" dirty="0"/>
                  <a:t> +</a:t>
                </a:r>
                <a14:m>
                  <m:oMath xmlns:m="http://schemas.openxmlformats.org/officeDocument/2006/math">
                    <m:r>
                      <a:rPr lang="pl-PL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pl-PL" sz="2000" dirty="0"/>
                  <a:t>= 90°.</a:t>
                </a:r>
              </a:p>
              <a:p>
                <a:r>
                  <a:rPr lang="hr-HR" sz="2000" dirty="0"/>
                  <a:t>Zbog sukladnosti trokuta ∆DHAE i ∆DEBF je |∢BEF|</a:t>
                </a:r>
                <a:r>
                  <a:rPr lang="pl-PL" sz="2000" dirty="0"/>
                  <a:t>= </a:t>
                </a:r>
                <a14:m>
                  <m:oMath xmlns:m="http://schemas.openxmlformats.org/officeDocument/2006/math">
                    <m:r>
                      <a:rPr lang="pl-PL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r-HR" sz="20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253832B-0104-4F1D-BFED-4ABDC72EA9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05110" y="2361249"/>
                <a:ext cx="8003979" cy="4639158"/>
              </a:xfrm>
              <a:blipFill>
                <a:blip r:embed="rId3"/>
                <a:stretch>
                  <a:fillRect l="-762" t="-6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6928737-E822-4732-B465-82EEFE2C2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18" r="13965"/>
          <a:stretch/>
        </p:blipFill>
        <p:spPr>
          <a:xfrm>
            <a:off x="10135426" y="0"/>
            <a:ext cx="2056574" cy="1981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DEEE92-1DC7-4D13-8F01-5FA669F8C3E4}"/>
              </a:ext>
            </a:extLst>
          </p:cNvPr>
          <p:cNvSpPr txBox="1"/>
          <p:nvPr/>
        </p:nvSpPr>
        <p:spPr>
          <a:xfrm>
            <a:off x="1005110" y="1867437"/>
            <a:ext cx="166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Rješenje</a:t>
            </a:r>
            <a:r>
              <a:rPr lang="hr-HR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15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69226EA8-A836-4347-95A9-19E85D158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6483" y="510875"/>
                <a:ext cx="7845517" cy="556795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endParaRPr lang="hr-HR" dirty="0"/>
              </a:p>
              <a:p>
                <a:r>
                  <a:rPr lang="pl-PL" sz="2000" dirty="0"/>
                  <a:t>Zato je </a:t>
                </a:r>
                <a:r>
                  <a:rPr lang="hr-HR" sz="2000" dirty="0"/>
                  <a:t>|∢HEF|</a:t>
                </a:r>
                <a:r>
                  <a:rPr lang="pl-PL" sz="2000" dirty="0"/>
                  <a:t>= 180º</a:t>
                </a:r>
                <a14:m>
                  <m:oMath xmlns:m="http://schemas.openxmlformats.org/officeDocument/2006/math">
                    <m:r>
                      <a:rPr lang="hr-HR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a:rPr lang="pl-PL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pl-PL" sz="2000" dirty="0"/>
                      <m:t> +</m:t>
                    </m:r>
                    <m:r>
                      <a:rPr lang="pl-PL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r-HR" sz="2000" dirty="0"/>
                  <a:t>)=180º-90º=90º</a:t>
                </a:r>
              </a:p>
              <a:p>
                <a:r>
                  <a:rPr lang="hr-HR" sz="2000" dirty="0"/>
                  <a:t>Na isti način može se pokazati da je |∢EFG|= |∢FGH|=|∢GHE|=90 °</a:t>
                </a:r>
              </a:p>
              <a:p>
                <a:r>
                  <a:rPr lang="hr-HR" sz="2000" dirty="0"/>
                  <a:t>Četverokut EFGH je kvadrat jer ima sve stranice jednake duljine i sve kutove prave.  Zatamnjeni dio čini polovinu kvadrata EFGH.</a:t>
                </a:r>
              </a:p>
              <a:p>
                <a:r>
                  <a:rPr lang="pt-BR" sz="2000" dirty="0"/>
                  <a:t>Primjenom Pitagorinog poučka na trokut DHAE dobivamo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r-HR" sz="2000" dirty="0" smtClean="0">
                            <a:latin typeface="Cambria Math" panose="02040503050406030204" pitchFamily="18" charset="0"/>
                          </a:rPr>
                          <m:t>  (</m:t>
                        </m:r>
                        <m:f>
                          <m:f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r-H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r-HR" sz="2000" dirty="0">
                            <a:latin typeface="Cambria Math" panose="02040503050406030204" pitchFamily="18" charset="0"/>
                          </a:rPr>
                          <m:t>  (</m:t>
                        </m:r>
                        <m:f>
                          <m:f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hr-H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hr-HR" sz="2000" dirty="0"/>
                </a:br>
                <a:endParaRPr lang="hr-HR" sz="2000" dirty="0"/>
              </a:p>
              <a:p>
                <a:pPr marL="0" indent="0">
                  <a:buFont typeface="Wingdings 3" charset="2"/>
                  <a:buNone/>
                </a:pPr>
                <a14:m>
                  <m:oMath xmlns:m="http://schemas.openxmlformats.org/officeDocument/2006/math"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</m:t>
                    </m:r>
                    <m:sSup>
                      <m:sSup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r-HR" sz="20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r-HR" sz="200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hr-HR" sz="200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 </a:t>
                </a:r>
              </a:p>
              <a:p>
                <a:r>
                  <a:rPr lang="hr-HR" sz="2000" dirty="0"/>
                  <a:t>Kako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/>
                  <a:t> =80, slijedi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i="1" dirty="0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hr-HR" sz="2000" dirty="0"/>
              </a:p>
              <a:p>
                <a:r>
                  <a:rPr lang="hr-HR" sz="2000" dirty="0"/>
                  <a:t>Površina kvadrata EFGH iznosi 50 cm² , a zatamnjenog dijela 25 cm² . </a:t>
                </a:r>
              </a:p>
              <a:p>
                <a:pPr marL="0" indent="0">
                  <a:buFont typeface="Wingdings 3" charset="2"/>
                  <a:buNone/>
                </a:pP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69226EA8-A836-4347-95A9-19E85D158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483" y="510875"/>
                <a:ext cx="7845517" cy="5567953"/>
              </a:xfrm>
              <a:prstGeom prst="rect">
                <a:avLst/>
              </a:prstGeom>
              <a:blipFill>
                <a:blip r:embed="rId2"/>
                <a:stretch>
                  <a:fillRect l="-699" b="-3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70C909A-466D-4C07-9C51-F156949D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34" y="1926206"/>
            <a:ext cx="3383573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B9F4FB-8EAF-4EC3-88CB-45B39756C4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55117" y="340286"/>
                <a:ext cx="10156774" cy="1280890"/>
              </a:xfrm>
            </p:spPr>
            <p:txBody>
              <a:bodyPr>
                <a:noAutofit/>
              </a:bodyPr>
              <a:lstStyle/>
              <a:p>
                <a:r>
                  <a:rPr lang="hr-HR" sz="2400" b="1" dirty="0">
                    <a:solidFill>
                      <a:srgbClr val="C00000"/>
                    </a:solidFill>
                  </a:rPr>
                  <a:t>Zadatak 15**. </a:t>
                </a:r>
                <a:r>
                  <a:rPr lang="hr-HR" sz="2400" dirty="0">
                    <a:solidFill>
                      <a:schemeClr val="tx1"/>
                    </a:solidFill>
                  </a:rPr>
                  <a:t>(županijsko 2019.)</a:t>
                </a:r>
                <a:br>
                  <a:rPr lang="hr-HR" sz="2400" dirty="0">
                    <a:solidFill>
                      <a:schemeClr val="tx1"/>
                    </a:solidFill>
                  </a:rPr>
                </a:br>
                <a:r>
                  <a:rPr lang="hr-HR" sz="2400" dirty="0"/>
                  <a:t>Dijagonale </a:t>
                </a:r>
                <a:r>
                  <a:rPr lang="hr-HR" sz="2400" b="1" dirty="0"/>
                  <a:t>trapeza</a:t>
                </a:r>
                <a:r>
                  <a:rPr lang="hr-HR" sz="2400" dirty="0"/>
                  <a:t> ABCD s osnovicama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hr-HR" sz="2400" dirty="0"/>
                  <a:t> 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hr-HR" sz="2400" dirty="0"/>
                  <a:t> sijeku se u točki S. Označimo s P</a:t>
                </a:r>
                <a:r>
                  <a:rPr lang="hr-HR" sz="1800" dirty="0"/>
                  <a:t>1</a:t>
                </a:r>
                <a:r>
                  <a:rPr lang="hr-HR" sz="2400" dirty="0"/>
                  <a:t> površinu trokuta 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r-HR" sz="2400" dirty="0"/>
                  <a:t>ABS , s P</a:t>
                </a:r>
                <a:r>
                  <a:rPr lang="hr-HR" sz="2000" dirty="0"/>
                  <a:t>2</a:t>
                </a:r>
                <a:r>
                  <a:rPr lang="hr-HR" sz="2400" dirty="0"/>
                  <a:t> površinu trokuta </a:t>
                </a:r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r-HR" sz="2400" dirty="0"/>
                  <a:t>CDS i s P površinu trapeza ABCD. Dokaži da je </a:t>
                </a:r>
                <a:r>
                  <a:rPr lang="hr-HR" sz="2400" b="1" dirty="0"/>
                  <a:t>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m:rPr>
                            <m:nor/>
                          </m:rPr>
                          <a:rPr lang="hr-HR" sz="2400" b="1" dirty="0"/>
                          <m:t>P</m:t>
                        </m:r>
                        <m:r>
                          <m:rPr>
                            <m:nor/>
                          </m:rPr>
                          <a:rPr lang="hr-HR" sz="2400" b="1" dirty="0"/>
                          <m:t>1+√</m:t>
                        </m:r>
                        <m:r>
                          <m:rPr>
                            <m:nor/>
                          </m:rPr>
                          <a:rPr lang="hr-HR" sz="2400" b="1" dirty="0"/>
                          <m:t>P</m:t>
                        </m:r>
                        <m:r>
                          <m:rPr>
                            <m:nor/>
                          </m:rPr>
                          <a:rPr lang="hr-HR" sz="2400" b="1" dirty="0"/>
                          <m:t>2)</m:t>
                        </m:r>
                      </m:e>
                      <m:sup>
                        <m:r>
                          <a:rPr lang="hr-HR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2400" dirty="0"/>
                  <a:t>.</a:t>
                </a:r>
                <a:br>
                  <a:rPr lang="hr-HR" sz="2400" dirty="0"/>
                </a:br>
                <a:br>
                  <a:rPr lang="hr-HR" sz="2400" dirty="0"/>
                </a:br>
                <a:endParaRPr lang="hr-HR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B9F4FB-8EAF-4EC3-88CB-45B39756C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55117" y="340286"/>
                <a:ext cx="10156774" cy="1280890"/>
              </a:xfrm>
              <a:blipFill>
                <a:blip r:embed="rId2"/>
                <a:stretch>
                  <a:fillRect l="-900" t="-3810" r="-360" b="-3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EAD9B9-0559-49D3-A242-5A9F6E9FAA4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237347" y="2916682"/>
                <a:ext cx="9452533" cy="4772220"/>
              </a:xfrm>
            </p:spPr>
            <p:txBody>
              <a:bodyPr>
                <a:normAutofit/>
              </a:bodyPr>
              <a:lstStyle/>
              <a:p>
                <a:r>
                  <a:rPr lang="hr-HR" sz="2000" dirty="0"/>
                  <a:t>Površine trokuta </a:t>
                </a:r>
                <a:r>
                  <a:rPr lang="el-GR" sz="2000" b="1" dirty="0"/>
                  <a:t>Δ</a:t>
                </a:r>
                <a:r>
                  <a:rPr lang="hr-HR" sz="2000" b="1" dirty="0"/>
                  <a:t>ABD </a:t>
                </a:r>
                <a:r>
                  <a:rPr lang="hr-HR" sz="2000" dirty="0"/>
                  <a:t>i </a:t>
                </a:r>
                <a:r>
                  <a:rPr lang="el-GR" sz="2000" b="1" dirty="0"/>
                  <a:t>Δ</a:t>
                </a:r>
                <a:r>
                  <a:rPr lang="hr-HR" sz="2000" b="1" dirty="0"/>
                  <a:t>ABC </a:t>
                </a:r>
                <a:r>
                  <a:rPr lang="hr-HR" sz="2000" dirty="0"/>
                  <a:t>su jednake (trokuti imaju zajedničku stranicu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hr-HR" sz="20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hr-HR" sz="2000" dirty="0"/>
                  <a:t> , i visinu </a:t>
                </a:r>
                <a:r>
                  <a:rPr lang="hr-HR" sz="2000" b="1" dirty="0"/>
                  <a:t>v</a:t>
                </a:r>
                <a:r>
                  <a:rPr lang="hr-HR" sz="2000" dirty="0"/>
                  <a:t>, koja je i visina trapeza). </a:t>
                </a:r>
              </a:p>
              <a:p>
                <a:r>
                  <a:rPr lang="hr-HR" sz="2000" dirty="0"/>
                  <a:t>Promotrimo trokute </a:t>
                </a:r>
                <a:r>
                  <a:rPr lang="el-GR" sz="2000" b="1" dirty="0"/>
                  <a:t>Δ</a:t>
                </a:r>
                <a:r>
                  <a:rPr lang="hr-HR" sz="2000" b="1" dirty="0"/>
                  <a:t>ASD </a:t>
                </a:r>
                <a:r>
                  <a:rPr lang="hr-HR" sz="2000" dirty="0"/>
                  <a:t>i </a:t>
                </a:r>
                <a:r>
                  <a:rPr lang="el-GR" sz="2000" b="1" dirty="0"/>
                  <a:t>Δ</a:t>
                </a:r>
                <a:r>
                  <a:rPr lang="hr-HR" sz="2000" b="1" dirty="0"/>
                  <a:t>BCS</a:t>
                </a:r>
                <a:r>
                  <a:rPr lang="hr-HR" sz="2000" dirty="0"/>
                  <a:t>. </a:t>
                </a:r>
                <a:br>
                  <a:rPr lang="hr-HR" sz="2000" dirty="0"/>
                </a:br>
                <a:r>
                  <a:rPr lang="hr-HR" sz="2000" dirty="0"/>
                  <a:t>Za njihove površine vrijedi: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</a:t>
                </a:r>
                <a:r>
                  <a:rPr lang="hr-HR" sz="2000" b="1" dirty="0"/>
                  <a:t>P</a:t>
                </a:r>
                <a:r>
                  <a:rPr lang="hr-HR" sz="2000" b="1" dirty="0">
                    <a:sym typeface="Symbol" panose="05050102010706020507" pitchFamily="18" charset="2"/>
                  </a:rPr>
                  <a:t></a:t>
                </a:r>
                <a:r>
                  <a:rPr lang="hr-HR" sz="2000" b="1" dirty="0"/>
                  <a:t>ASD= P</a:t>
                </a:r>
                <a:r>
                  <a:rPr lang="hr-HR" sz="2000" b="1" dirty="0">
                    <a:sym typeface="Symbol" panose="05050102010706020507" pitchFamily="18" charset="2"/>
                  </a:rPr>
                  <a:t></a:t>
                </a:r>
                <a:r>
                  <a:rPr lang="hr-HR" sz="2000" b="1" dirty="0"/>
                  <a:t>ABD –P</a:t>
                </a:r>
                <a:r>
                  <a:rPr lang="hr-HR" sz="2000" b="1" dirty="0">
                    <a:sym typeface="Symbol" panose="05050102010706020507" pitchFamily="18" charset="2"/>
                  </a:rPr>
                  <a:t></a:t>
                </a:r>
                <a:r>
                  <a:rPr lang="hr-HR" sz="2000" b="1" dirty="0"/>
                  <a:t>ABS= P</a:t>
                </a:r>
                <a:r>
                  <a:rPr lang="hr-HR" sz="2000" b="1" dirty="0">
                    <a:sym typeface="Symbol" panose="05050102010706020507" pitchFamily="18" charset="2"/>
                  </a:rPr>
                  <a:t></a:t>
                </a:r>
                <a:r>
                  <a:rPr lang="hr-HR" sz="2000" b="1" dirty="0"/>
                  <a:t>ABC - P</a:t>
                </a:r>
                <a:r>
                  <a:rPr lang="hr-HR" sz="2000" b="1" dirty="0">
                    <a:sym typeface="Symbol" panose="05050102010706020507" pitchFamily="18" charset="2"/>
                  </a:rPr>
                  <a:t></a:t>
                </a:r>
                <a:r>
                  <a:rPr lang="hr-HR" sz="2000" b="1" dirty="0"/>
                  <a:t>ABS =P</a:t>
                </a:r>
                <a:r>
                  <a:rPr lang="hr-HR" sz="2000" b="1" dirty="0">
                    <a:sym typeface="Symbol" panose="05050102010706020507" pitchFamily="18" charset="2"/>
                  </a:rPr>
                  <a:t></a:t>
                </a:r>
                <a:r>
                  <a:rPr lang="hr-HR" sz="2000" b="1" dirty="0"/>
                  <a:t>BCS</a:t>
                </a:r>
                <a:br>
                  <a:rPr lang="hr-HR" sz="2000" b="1" dirty="0"/>
                </a:br>
                <a:r>
                  <a:rPr lang="hr-HR" sz="2000" b="1" dirty="0"/>
                  <a:t>      </a:t>
                </a:r>
                <a:r>
                  <a:rPr lang="hr-HR" sz="2000" dirty="0"/>
                  <a:t>tj. trokuti </a:t>
                </a:r>
                <a:r>
                  <a:rPr lang="el-GR" sz="2000" b="1" dirty="0"/>
                  <a:t>Δ</a:t>
                </a:r>
                <a:r>
                  <a:rPr lang="hr-HR" sz="2000" b="1" dirty="0"/>
                  <a:t>ASD </a:t>
                </a:r>
                <a:r>
                  <a:rPr lang="hr-HR" sz="2000" dirty="0"/>
                  <a:t>i</a:t>
                </a:r>
                <a:r>
                  <a:rPr lang="hr-HR" sz="2000" b="1" dirty="0"/>
                  <a:t> </a:t>
                </a:r>
                <a:r>
                  <a:rPr lang="el-GR" sz="2000" b="1" dirty="0"/>
                  <a:t>Δ</a:t>
                </a:r>
                <a:r>
                  <a:rPr lang="hr-HR" sz="2000" b="1" dirty="0"/>
                  <a:t>BCS </a:t>
                </a:r>
                <a:r>
                  <a:rPr lang="hr-HR" sz="2000" dirty="0"/>
                  <a:t>imaju  jednake</a:t>
                </a:r>
                <a:br>
                  <a:rPr lang="hr-HR" sz="2000" dirty="0"/>
                </a:br>
                <a:r>
                  <a:rPr lang="hr-HR" sz="2000" dirty="0"/>
                  <a:t>      površine koju ćemo označiti s </a:t>
                </a:r>
                <a:r>
                  <a:rPr lang="hr-HR" sz="2000" b="1" dirty="0"/>
                  <a:t>P</a:t>
                </a:r>
                <a:r>
                  <a:rPr lang="hr-HR" sz="1600" b="1" dirty="0"/>
                  <a:t>3</a:t>
                </a:r>
                <a:r>
                  <a:rPr lang="hr-HR" sz="2000" dirty="0"/>
                  <a:t> .</a:t>
                </a:r>
              </a:p>
              <a:p>
                <a:pPr marL="0" indent="0">
                  <a:buNone/>
                </a:pPr>
                <a:endParaRPr lang="hr-HR" sz="1200" dirty="0"/>
              </a:p>
              <a:p>
                <a:pPr marL="0" indent="0">
                  <a:buNone/>
                </a:pPr>
                <a:endParaRPr lang="hr-HR" sz="2200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EAD9B9-0559-49D3-A242-5A9F6E9FA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37347" y="2916682"/>
                <a:ext cx="9452533" cy="4772220"/>
              </a:xfrm>
              <a:blipFill>
                <a:blip r:embed="rId3"/>
                <a:stretch>
                  <a:fillRect l="-645" t="-6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AFA24A4-56A6-489C-83BF-6B53BC3A6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190" y="3591380"/>
            <a:ext cx="4212701" cy="29263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9CFB07-326B-4665-90E9-5E7631E04BD4}"/>
              </a:ext>
            </a:extLst>
          </p:cNvPr>
          <p:cNvSpPr/>
          <p:nvPr/>
        </p:nvSpPr>
        <p:spPr>
          <a:xfrm rot="1745195">
            <a:off x="9023286" y="4448475"/>
            <a:ext cx="191774" cy="185596"/>
          </a:xfrm>
          <a:prstGeom prst="rect">
            <a:avLst/>
          </a:prstGeom>
          <a:solidFill>
            <a:srgbClr val="3CF63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1FC9F-AC98-469D-9D11-4632D00EA5A5}"/>
              </a:ext>
            </a:extLst>
          </p:cNvPr>
          <p:cNvSpPr/>
          <p:nvPr/>
        </p:nvSpPr>
        <p:spPr>
          <a:xfrm rot="1692700">
            <a:off x="10173318" y="4988377"/>
            <a:ext cx="183219" cy="191460"/>
          </a:xfrm>
          <a:prstGeom prst="rect">
            <a:avLst/>
          </a:prstGeom>
          <a:solidFill>
            <a:srgbClr val="F604C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1D0151-047A-48E0-BDB2-5C0DD9D6F639}"/>
              </a:ext>
            </a:extLst>
          </p:cNvPr>
          <p:cNvSpPr/>
          <p:nvPr/>
        </p:nvSpPr>
        <p:spPr>
          <a:xfrm>
            <a:off x="10896358" y="5863161"/>
            <a:ext cx="188347" cy="191068"/>
          </a:xfrm>
          <a:prstGeom prst="rect">
            <a:avLst/>
          </a:prstGeom>
          <a:solidFill>
            <a:srgbClr val="3014F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A81425-7EA1-4C4C-B71D-3EE6206B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212" y="2049976"/>
            <a:ext cx="3992732" cy="576262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Dokaz:</a:t>
            </a:r>
          </a:p>
        </p:txBody>
      </p:sp>
    </p:spTree>
    <p:extLst>
      <p:ext uri="{BB962C8B-B14F-4D97-AF65-F5344CB8AC3E}">
        <p14:creationId xmlns:p14="http://schemas.microsoft.com/office/powerpoint/2010/main" val="19083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EAD9B9-0559-49D3-A242-5A9F6E9FAA4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396442" y="330526"/>
                <a:ext cx="10354280" cy="652747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hr-HR" sz="1200" dirty="0"/>
              </a:p>
              <a:p>
                <a:r>
                  <a:rPr lang="hr-HR" sz="2200" dirty="0"/>
                  <a:t>Trokuti 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ASD </a:t>
                </a:r>
                <a:r>
                  <a:rPr lang="hr-HR" sz="2200" dirty="0"/>
                  <a:t>i</a:t>
                </a:r>
                <a:r>
                  <a:rPr lang="hr-HR" sz="2200" b="1" dirty="0"/>
                  <a:t> 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ABS </a:t>
                </a:r>
                <a:r>
                  <a:rPr lang="hr-HR" sz="2200" dirty="0"/>
                  <a:t>imaju zajedničku visinu iz vrha </a:t>
                </a:r>
                <a:r>
                  <a:rPr lang="hr-HR" sz="2200" b="1" dirty="0"/>
                  <a:t>A</a:t>
                </a:r>
                <a:r>
                  <a:rPr lang="hr-HR" sz="2200" dirty="0"/>
                  <a:t> duljine </a:t>
                </a:r>
                <a:r>
                  <a:rPr lang="hr-HR" sz="2200" b="1" dirty="0"/>
                  <a:t>v1</a:t>
                </a:r>
                <a:r>
                  <a:rPr lang="hr-HR" sz="2200" dirty="0"/>
                  <a:t> pa možemo površine trokuta zapisati kao: </a:t>
                </a:r>
              </a:p>
              <a:p>
                <a:pPr marL="0" indent="0">
                  <a:buNone/>
                </a:pPr>
                <a:r>
                  <a:rPr lang="hr-HR" sz="2200" dirty="0"/>
                  <a:t>     </a:t>
                </a:r>
                <a:r>
                  <a:rPr lang="hr-HR" sz="2200" b="1" dirty="0"/>
                  <a:t>P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ASD=P</a:t>
                </a:r>
                <a:r>
                  <a:rPr lang="hr-HR" sz="1900" b="1" dirty="0"/>
                  <a:t>3</a:t>
                </a:r>
                <a:r>
                  <a:rPr lang="hr-HR" sz="2200" b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𝑺𝑫</m:t>
                        </m:r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|∙</m:t>
                        </m:r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r-HR" sz="2200" b="1" dirty="0"/>
                  <a:t>  i  P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ABS=P</a:t>
                </a:r>
                <a:r>
                  <a:rPr lang="hr-HR" sz="1900" b="1" dirty="0"/>
                  <a:t>1</a:t>
                </a:r>
                <a:r>
                  <a:rPr lang="hr-HR" sz="22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|∙</m:t>
                        </m:r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r-HR" sz="2200" b="1" dirty="0"/>
                  <a:t> </a:t>
                </a:r>
              </a:p>
              <a:p>
                <a:r>
                  <a:rPr lang="nb-NO" sz="2200" dirty="0"/>
                  <a:t>Slijedi da je </a:t>
                </a:r>
                <a:r>
                  <a:rPr lang="hr-HR" sz="2200" b="1" dirty="0"/>
                  <a:t>P</a:t>
                </a:r>
                <a:r>
                  <a:rPr lang="nb-NO" sz="1900" b="1" dirty="0"/>
                  <a:t>3</a:t>
                </a:r>
                <a:r>
                  <a:rPr lang="hr-HR" sz="2200" b="1" dirty="0"/>
                  <a:t>:P</a:t>
                </a:r>
                <a:r>
                  <a:rPr lang="nb-NO" sz="1900" b="1" dirty="0"/>
                  <a:t>1</a:t>
                </a:r>
                <a:r>
                  <a:rPr lang="hr-HR" sz="2200" b="1" dirty="0"/>
                  <a:t>=</a:t>
                </a:r>
                <a:r>
                  <a:rPr lang="nb-NO" sz="2200" b="1" dirty="0"/>
                  <a:t> |SD|</a:t>
                </a:r>
                <a:r>
                  <a:rPr lang="hr-HR" sz="2200" b="1" dirty="0"/>
                  <a:t>:</a:t>
                </a:r>
                <a:r>
                  <a:rPr lang="nb-NO" sz="2200" b="1" dirty="0"/>
                  <a:t>|SB| </a:t>
                </a:r>
                <a:r>
                  <a:rPr lang="nb-NO" sz="2200" dirty="0"/>
                  <a:t>. </a:t>
                </a:r>
                <a:endParaRPr lang="hr-HR" sz="2200" dirty="0"/>
              </a:p>
              <a:p>
                <a:endParaRPr lang="hr-HR" sz="2200" dirty="0"/>
              </a:p>
              <a:p>
                <a:r>
                  <a:rPr lang="hr-HR" sz="2200" dirty="0"/>
                  <a:t>Trokuti 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CDS </a:t>
                </a:r>
                <a:r>
                  <a:rPr lang="hr-HR" sz="2200" dirty="0"/>
                  <a:t>i 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BCS </a:t>
                </a:r>
                <a:r>
                  <a:rPr lang="hr-HR" sz="2200" dirty="0"/>
                  <a:t>imaju zajedničku visinu iz vrha </a:t>
                </a:r>
                <a:r>
                  <a:rPr lang="hr-HR" sz="2200" b="1" dirty="0"/>
                  <a:t>C</a:t>
                </a:r>
                <a:r>
                  <a:rPr lang="hr-HR" sz="2200" dirty="0"/>
                  <a:t> duljine </a:t>
                </a:r>
                <a:r>
                  <a:rPr lang="hr-HR" sz="2200" b="1" dirty="0"/>
                  <a:t>v2</a:t>
                </a:r>
                <a:r>
                  <a:rPr lang="hr-HR" sz="2200" dirty="0"/>
                  <a:t> pa možemo površine trokuta zapisati kao: </a:t>
                </a:r>
              </a:p>
              <a:p>
                <a:pPr marL="0" indent="0">
                  <a:buNone/>
                </a:pPr>
                <a:r>
                  <a:rPr lang="hr-HR" sz="2200" dirty="0"/>
                  <a:t>     </a:t>
                </a:r>
                <a:r>
                  <a:rPr lang="hr-HR" sz="2200" b="1" dirty="0"/>
                  <a:t>P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CDS=P</a:t>
                </a:r>
                <a:r>
                  <a:rPr lang="hr-HR" sz="1900" b="1" dirty="0"/>
                  <a:t>2</a:t>
                </a:r>
                <a:r>
                  <a:rPr lang="hr-HR" sz="2200" b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𝑺𝑫</m:t>
                        </m:r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|∙</m:t>
                        </m:r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r-HR" sz="2200" b="1" dirty="0"/>
                  <a:t>  i  P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BCS=P</a:t>
                </a:r>
                <a:r>
                  <a:rPr lang="hr-HR" sz="1900" b="1" dirty="0"/>
                  <a:t>3</a:t>
                </a:r>
                <a:r>
                  <a:rPr lang="hr-HR" sz="22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|∙</m:t>
                        </m:r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r-HR" sz="2200" b="1" dirty="0"/>
                  <a:t> </a:t>
                </a:r>
              </a:p>
              <a:p>
                <a:r>
                  <a:rPr lang="nb-NO" sz="2200" dirty="0"/>
                  <a:t>Slijedi da je </a:t>
                </a:r>
                <a:r>
                  <a:rPr lang="hr-HR" sz="2200" b="1" dirty="0"/>
                  <a:t>P</a:t>
                </a:r>
                <a:r>
                  <a:rPr lang="hr-HR" sz="1900" b="1" dirty="0"/>
                  <a:t>2</a:t>
                </a:r>
                <a:r>
                  <a:rPr lang="hr-HR" sz="2200" b="1" dirty="0"/>
                  <a:t>:P</a:t>
                </a:r>
                <a:r>
                  <a:rPr lang="hr-HR" sz="1900" b="1" dirty="0"/>
                  <a:t>3</a:t>
                </a:r>
                <a:r>
                  <a:rPr lang="hr-HR" sz="2200" b="1" dirty="0"/>
                  <a:t>=</a:t>
                </a:r>
                <a:r>
                  <a:rPr lang="nb-NO" sz="2200" b="1" dirty="0"/>
                  <a:t> |SD|</a:t>
                </a:r>
                <a:r>
                  <a:rPr lang="hr-HR" sz="2200" b="1" dirty="0"/>
                  <a:t>:</a:t>
                </a:r>
                <a:r>
                  <a:rPr lang="nb-NO" sz="2200" b="1" dirty="0"/>
                  <a:t>|SB| </a:t>
                </a:r>
                <a:r>
                  <a:rPr lang="nb-NO" sz="2200" dirty="0"/>
                  <a:t>. </a:t>
                </a:r>
                <a:endParaRPr lang="hr-HR" sz="2200" dirty="0"/>
              </a:p>
              <a:p>
                <a:r>
                  <a:rPr lang="hr-HR" sz="2200" dirty="0"/>
                  <a:t>Dakle </a:t>
                </a:r>
                <a:r>
                  <a:rPr lang="hr-HR" sz="2200" b="1" dirty="0"/>
                  <a:t>P</a:t>
                </a:r>
                <a:r>
                  <a:rPr lang="nb-NO" sz="1900" b="1" dirty="0"/>
                  <a:t>3</a:t>
                </a:r>
                <a:r>
                  <a:rPr lang="hr-HR" sz="2200" b="1" dirty="0"/>
                  <a:t>:P</a:t>
                </a:r>
                <a:r>
                  <a:rPr lang="nb-NO" sz="1900" b="1" dirty="0"/>
                  <a:t>1</a:t>
                </a:r>
                <a:r>
                  <a:rPr lang="hr-HR" sz="2200" b="1" dirty="0"/>
                  <a:t>= P</a:t>
                </a:r>
                <a:r>
                  <a:rPr lang="hr-HR" sz="1900" b="1" dirty="0"/>
                  <a:t>2</a:t>
                </a:r>
                <a:r>
                  <a:rPr lang="hr-HR" sz="2200" b="1" dirty="0"/>
                  <a:t>:P</a:t>
                </a:r>
                <a:r>
                  <a:rPr lang="hr-HR" sz="1900" b="1" dirty="0"/>
                  <a:t>3</a:t>
                </a:r>
                <a:r>
                  <a:rPr lang="hr-HR" sz="2200" b="1" dirty="0"/>
                  <a:t> </a:t>
                </a:r>
                <a14:m>
                  <m:oMath xmlns:m="http://schemas.openxmlformats.org/officeDocument/2006/math">
                    <m:r>
                      <a:rPr lang="hr-H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r-HR" sz="2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r-HR" sz="2400" b="1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hr-HR" sz="2400" b="1" dirty="0"/>
                          <m:t>P</m:t>
                        </m:r>
                        <m:r>
                          <m:rPr>
                            <m:nor/>
                          </m:rPr>
                          <a:rPr lang="hr-HR" sz="2400" b="1" dirty="0"/>
                          <m:t>3)</m:t>
                        </m:r>
                      </m:e>
                      <m:sup>
                        <m:r>
                          <a:rPr lang="hr-HR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2200" b="1" dirty="0"/>
                  <a:t>= P</a:t>
                </a:r>
                <a:r>
                  <a:rPr lang="nb-NO" sz="1400" b="1" dirty="0"/>
                  <a:t>1</a:t>
                </a:r>
                <a:r>
                  <a:rPr lang="hr-HR" sz="2200" b="1" dirty="0"/>
                  <a:t>∙ P</a:t>
                </a:r>
                <a:r>
                  <a:rPr lang="hr-HR" sz="1400" b="1" dirty="0"/>
                  <a:t>2</a:t>
                </a:r>
                <a14:m>
                  <m:oMath xmlns:m="http://schemas.openxmlformats.org/officeDocument/2006/math">
                    <m:r>
                      <a:rPr lang="hr-HR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r-HR" sz="2200" b="1" dirty="0"/>
                  <a:t> P</a:t>
                </a:r>
                <a:r>
                  <a:rPr lang="hr-HR" sz="1900" b="1" dirty="0"/>
                  <a:t>3</a:t>
                </a:r>
                <a:r>
                  <a:rPr lang="hr-HR" sz="2200" b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r-HR" sz="2400" b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nb-NO" sz="2400" b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hr-HR" sz="2400" b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∙ </m:t>
                        </m:r>
                        <m:r>
                          <m:rPr>
                            <m:nor/>
                          </m:rPr>
                          <a:rPr lang="hr-HR" sz="2400" b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hr-HR" sz="2400" b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endParaRPr lang="hr-HR" sz="2200" b="1" dirty="0"/>
              </a:p>
              <a:p>
                <a:pPr marL="0" indent="0">
                  <a:buNone/>
                </a:pPr>
                <a:endParaRPr lang="hr-HR" sz="2200" b="1" dirty="0"/>
              </a:p>
              <a:p>
                <a:r>
                  <a:rPr lang="hr-HR" sz="2200" dirty="0"/>
                  <a:t>Površina trapeza ABCD jednaka je</a:t>
                </a:r>
              </a:p>
              <a:p>
                <a:pPr marL="0" indent="0">
                  <a:buNone/>
                </a:pPr>
                <a:endParaRPr lang="hr-HR" sz="2200" dirty="0"/>
              </a:p>
              <a:p>
                <a:pPr marL="0" indent="0">
                  <a:buNone/>
                </a:pPr>
                <a:r>
                  <a:rPr lang="hr-HR" sz="2200" b="1" dirty="0"/>
                  <a:t>P= P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ABS+ P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CDS+ P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ASD+ P</a:t>
                </a:r>
                <a:r>
                  <a:rPr lang="el-GR" sz="2200" b="1" dirty="0"/>
                  <a:t>Δ</a:t>
                </a:r>
                <a:r>
                  <a:rPr lang="hr-HR" sz="2200" b="1" dirty="0"/>
                  <a:t>BCS=</a:t>
                </a:r>
              </a:p>
              <a:p>
                <a:pPr marL="0" indent="0">
                  <a:buNone/>
                </a:pPr>
                <a:r>
                  <a:rPr lang="hr-HR" sz="2200" b="1" dirty="0"/>
                  <a:t>P</a:t>
                </a:r>
                <a:r>
                  <a:rPr lang="hr-HR" sz="1900" b="1" dirty="0"/>
                  <a:t>1</a:t>
                </a:r>
                <a:r>
                  <a:rPr lang="hr-HR" sz="2200" b="1" dirty="0"/>
                  <a:t>+P</a:t>
                </a:r>
                <a:r>
                  <a:rPr lang="hr-HR" sz="1900" b="1" dirty="0"/>
                  <a:t>2</a:t>
                </a:r>
                <a:r>
                  <a:rPr lang="hr-HR" sz="2200" b="1" dirty="0"/>
                  <a:t>+2∙P</a:t>
                </a:r>
                <a:r>
                  <a:rPr lang="hr-HR" sz="1900" b="1" dirty="0"/>
                  <a:t>3</a:t>
                </a:r>
                <a:r>
                  <a:rPr lang="hr-HR" sz="2200" b="1" dirty="0"/>
                  <a:t>= P</a:t>
                </a:r>
                <a:r>
                  <a:rPr lang="hr-HR" sz="1900" b="1" dirty="0"/>
                  <a:t>1</a:t>
                </a:r>
                <a:r>
                  <a:rPr lang="hr-HR" sz="2200" b="1" dirty="0"/>
                  <a:t>+P</a:t>
                </a:r>
                <a:r>
                  <a:rPr lang="hr-HR" sz="1900" b="1" dirty="0"/>
                  <a:t>2</a:t>
                </a:r>
                <a:r>
                  <a:rPr lang="hr-HR" sz="2200" b="1" dirty="0"/>
                  <a:t>+2</a:t>
                </a:r>
                <a14:m>
                  <m:oMath xmlns:m="http://schemas.openxmlformats.org/officeDocument/2006/math">
                    <m:r>
                      <a:rPr lang="hr-HR" sz="2200" b="1" i="1" dirty="0">
                        <a:latin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r-HR" sz="2200" b="1" dirty="0"/>
                          <m:t>P</m:t>
                        </m:r>
                        <m:r>
                          <m:rPr>
                            <m:nor/>
                          </m:rPr>
                          <a:rPr lang="hr-HR" sz="2200" b="1" dirty="0"/>
                          <m:t>1∙</m:t>
                        </m:r>
                        <m:r>
                          <m:rPr>
                            <m:nor/>
                          </m:rPr>
                          <a:rPr lang="hr-HR" sz="2200" b="1" dirty="0"/>
                          <m:t>P</m:t>
                        </m:r>
                        <m:r>
                          <m:rPr>
                            <m:nor/>
                          </m:rPr>
                          <a:rPr lang="hr-HR" sz="2200" b="1" dirty="0"/>
                          <m:t>2</m:t>
                        </m:r>
                      </m:e>
                    </m:rad>
                  </m:oMath>
                </a14:m>
                <a:r>
                  <a:rPr lang="hr-HR" sz="2200" dirty="0"/>
                  <a:t>=</a:t>
                </a:r>
                <a:r>
                  <a:rPr lang="hr-HR" sz="2200" b="1" dirty="0"/>
                  <a:t> </a:t>
                </a:r>
                <a14:m>
                  <m:oMath xmlns:m="http://schemas.openxmlformats.org/officeDocument/2006/math">
                    <m:r>
                      <a:rPr lang="hr-HR" sz="2200" b="1" i="0" smtClean="0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hr-HR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r-HR" sz="22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hr-HR" sz="2200" b="1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hr-HR" sz="2200" b="1" dirty="0"/>
                              <m:t>1</m:t>
                            </m:r>
                          </m:e>
                        </m:rad>
                        <m:r>
                          <a:rPr lang="hr-HR" sz="2200" b="1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r-HR" sz="2200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200" b="1" dirty="0"/>
                  <a:t> </a:t>
                </a:r>
                <a14:m>
                  <m:oMath xmlns:m="http://schemas.openxmlformats.org/officeDocument/2006/math">
                    <m:r>
                      <a:rPr lang="hr-HR" sz="2200" b="1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r-HR" sz="22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hr-HR" sz="2200" b="1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hr-HR" sz="2200" b="1" dirty="0"/>
                              <m:t>2</m:t>
                            </m:r>
                          </m:e>
                        </m:rad>
                        <m:r>
                          <a:rPr lang="hr-HR" sz="22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2200" dirty="0"/>
                  <a:t>+</a:t>
                </a:r>
                <a:r>
                  <a:rPr lang="hr-HR" sz="2200" b="1" dirty="0"/>
                  <a:t>2∙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r-HR" sz="2200" b="1" dirty="0"/>
                          <m:t>P</m:t>
                        </m:r>
                        <m:r>
                          <m:rPr>
                            <m:nor/>
                          </m:rPr>
                          <a:rPr lang="hr-HR" sz="2200" b="1" dirty="0"/>
                          <m:t>1∙</m:t>
                        </m:r>
                        <m:r>
                          <m:rPr>
                            <m:nor/>
                          </m:rPr>
                          <a:rPr lang="hr-HR" sz="2200" b="1" dirty="0"/>
                          <m:t>P</m:t>
                        </m:r>
                        <m:r>
                          <m:rPr>
                            <m:nor/>
                          </m:rPr>
                          <a:rPr lang="hr-HR" sz="2200" b="1" dirty="0"/>
                          <m:t>2</m:t>
                        </m:r>
                      </m:e>
                    </m:rad>
                  </m:oMath>
                </a14:m>
                <a:r>
                  <a:rPr lang="hr-HR" sz="2200" dirty="0"/>
                  <a:t>=</a:t>
                </a:r>
                <a:br>
                  <a:rPr lang="hr-HR" sz="2200" dirty="0"/>
                </a:br>
                <a:br>
                  <a:rPr lang="hr-HR" sz="2200" dirty="0"/>
                </a:br>
                <a14:m>
                  <m:oMath xmlns:m="http://schemas.openxmlformats.org/officeDocument/2006/math">
                    <m:r>
                      <a:rPr lang="hr-HR" sz="2200" b="1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r-HR" sz="22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hr-HR" sz="2200" b="1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hr-HR" sz="2200" b="1" dirty="0"/>
                              <m:t>1</m:t>
                            </m:r>
                          </m:e>
                        </m:rad>
                        <m:r>
                          <a:rPr lang="hr-HR" sz="22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r-HR" sz="2200" b="1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200" b="1" dirty="0"/>
                  <a:t> 2∙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r-HR" sz="2200" b="1" dirty="0"/>
                          <m:t>P</m:t>
                        </m:r>
                        <m:r>
                          <m:rPr>
                            <m:nor/>
                          </m:rPr>
                          <a:rPr lang="hr-HR" sz="2200" b="1" dirty="0"/>
                          <m:t>1∙</m:t>
                        </m:r>
                        <m:r>
                          <m:rPr>
                            <m:nor/>
                          </m:rPr>
                          <a:rPr lang="hr-HR" sz="2200" b="1" dirty="0"/>
                          <m:t>P</m:t>
                        </m:r>
                        <m:r>
                          <m:rPr>
                            <m:nor/>
                          </m:rPr>
                          <a:rPr lang="hr-HR" sz="2200" b="1" dirty="0"/>
                          <m:t>2</m:t>
                        </m:r>
                      </m:e>
                    </m:rad>
                  </m:oMath>
                </a14:m>
                <a:r>
                  <a:rPr lang="hr-HR" sz="2200" b="1" dirty="0"/>
                  <a:t>+ </a:t>
                </a:r>
                <a14:m>
                  <m:oMath xmlns:m="http://schemas.openxmlformats.org/officeDocument/2006/math">
                    <m:r>
                      <a:rPr lang="hr-HR" sz="2200" b="1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r-HR" sz="22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hr-HR" sz="2200" b="1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hr-HR" sz="2200" b="1" dirty="0"/>
                              <m:t>2</m:t>
                            </m:r>
                          </m:e>
                        </m:rad>
                        <m:r>
                          <a:rPr lang="hr-HR" sz="22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2200" dirty="0"/>
                  <a:t>= </a:t>
                </a:r>
                <a14:m>
                  <m:oMath xmlns:m="http://schemas.openxmlformats.org/officeDocument/2006/math">
                    <m:r>
                      <a:rPr lang="hr-HR" sz="2200" b="1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hr-HR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r-HR" sz="22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hr-HR" sz="2200" b="1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hr-HR" sz="2200" b="1" dirty="0"/>
                              <m:t>1</m:t>
                            </m:r>
                          </m:e>
                        </m:rad>
                        <m:r>
                          <a:rPr lang="hr-HR" sz="2200" b="1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hr-HR" sz="22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hr-HR" sz="2200" b="1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hr-HR" sz="2200" b="1" dirty="0"/>
                              <m:t>2</m:t>
                            </m:r>
                          </m:e>
                        </m:rad>
                        <m:r>
                          <a:rPr lang="hr-HR" sz="22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br>
                  <a:rPr lang="hr-HR" dirty="0"/>
                </a:b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endParaRPr lang="hr-HR" sz="1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EAD9B9-0559-49D3-A242-5A9F6E9FA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96442" y="330526"/>
                <a:ext cx="10354280" cy="6527474"/>
              </a:xfrm>
              <a:blipFill>
                <a:blip r:embed="rId2"/>
                <a:stretch>
                  <a:fillRect l="-530" r="-35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BECCB2-EE4F-49A8-9A39-94F5FB4C87EF}"/>
              </a:ext>
            </a:extLst>
          </p:cNvPr>
          <p:cNvGrpSpPr/>
          <p:nvPr/>
        </p:nvGrpSpPr>
        <p:grpSpPr>
          <a:xfrm>
            <a:off x="9034163" y="3725296"/>
            <a:ext cx="1346547" cy="693588"/>
            <a:chOff x="9034816" y="3723068"/>
            <a:chExt cx="1346547" cy="6935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3CBB83-7A49-4A0D-AD63-DA223E472912}"/>
                </a:ext>
              </a:extLst>
            </p:cNvPr>
            <p:cNvSpPr/>
            <p:nvPr/>
          </p:nvSpPr>
          <p:spPr>
            <a:xfrm rot="2039169">
              <a:off x="9034816" y="3723068"/>
              <a:ext cx="177421" cy="19106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EC5E27-D810-486B-B781-BE6690CF958C}"/>
                </a:ext>
              </a:extLst>
            </p:cNvPr>
            <p:cNvSpPr/>
            <p:nvPr/>
          </p:nvSpPr>
          <p:spPr>
            <a:xfrm rot="1899372">
              <a:off x="10184414" y="4206120"/>
              <a:ext cx="196949" cy="210536"/>
            </a:xfrm>
            <a:prstGeom prst="rect">
              <a:avLst/>
            </a:prstGeom>
            <a:solidFill>
              <a:srgbClr val="F60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6028C0-6F3A-4AC0-86D4-B67F155EF5A5}"/>
              </a:ext>
            </a:extLst>
          </p:cNvPr>
          <p:cNvSpPr/>
          <p:nvPr/>
        </p:nvSpPr>
        <p:spPr>
          <a:xfrm>
            <a:off x="10891093" y="5104262"/>
            <a:ext cx="163594" cy="191070"/>
          </a:xfrm>
          <a:prstGeom prst="rect">
            <a:avLst/>
          </a:prstGeom>
          <a:solidFill>
            <a:srgbClr val="301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983B8CD-F167-4E75-A683-7FA3A43243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10512" y="2924175"/>
            <a:ext cx="4087813" cy="2732087"/>
            <a:chOff x="4983" y="1842"/>
            <a:chExt cx="2575" cy="1721"/>
          </a:xfrm>
        </p:grpSpPr>
        <p:grpSp>
          <p:nvGrpSpPr>
            <p:cNvPr id="23" name="Group 7">
              <a:extLst>
                <a:ext uri="{FF2B5EF4-FFF2-40B4-BE49-F238E27FC236}">
                  <a16:creationId xmlns:a16="http://schemas.microsoft.com/office/drawing/2014/main" id="{2C4EA845-9FFC-466F-97BB-A383A5F17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7" y="1842"/>
              <a:ext cx="1555" cy="186"/>
              <a:chOff x="5297" y="1842"/>
              <a:chExt cx="1555" cy="186"/>
            </a:xfrm>
          </p:grpSpPr>
          <p:sp>
            <p:nvSpPr>
              <p:cNvPr id="68" name="Line 5">
                <a:extLst>
                  <a:ext uri="{FF2B5EF4-FFF2-40B4-BE49-F238E27FC236}">
                    <a16:creationId xmlns:a16="http://schemas.microsoft.com/office/drawing/2014/main" id="{7903DD2C-B97E-47ED-900D-F85F6FFB1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7" y="2028"/>
                <a:ext cx="1555" cy="0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69" name="Rectangle 6">
                <a:extLst>
                  <a:ext uri="{FF2B5EF4-FFF2-40B4-BE49-F238E27FC236}">
                    <a16:creationId xmlns:a16="http://schemas.microsoft.com/office/drawing/2014/main" id="{EBE58D3E-DA3C-4C75-9375-3B1AAD803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2" y="1842"/>
                <a:ext cx="13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7F72F289-6E28-4886-BA7C-0EF03A315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" y="2028"/>
              <a:ext cx="235" cy="1322"/>
              <a:chOff x="5062" y="2028"/>
              <a:chExt cx="235" cy="1322"/>
            </a:xfrm>
          </p:grpSpPr>
          <p:sp>
            <p:nvSpPr>
              <p:cNvPr id="66" name="Line 8">
                <a:extLst>
                  <a:ext uri="{FF2B5EF4-FFF2-40B4-BE49-F238E27FC236}">
                    <a16:creationId xmlns:a16="http://schemas.microsoft.com/office/drawing/2014/main" id="{168EA465-0667-4954-936E-FED42195E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62" y="2028"/>
                <a:ext cx="235" cy="1322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67" name="Rectangle 9">
                <a:extLst>
                  <a:ext uri="{FF2B5EF4-FFF2-40B4-BE49-F238E27FC236}">
                    <a16:creationId xmlns:a16="http://schemas.microsoft.com/office/drawing/2014/main" id="{C9C89819-AE75-4375-BA50-00A329225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9" y="2528"/>
                <a:ext cx="14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5EB53484-B0AA-4FFC-BF1C-A571A016D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2" y="2028"/>
              <a:ext cx="1790" cy="132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3699E817-C434-4CCD-972D-667D490C6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7" y="2028"/>
              <a:ext cx="2047" cy="132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27" name="Group 15">
              <a:extLst>
                <a:ext uri="{FF2B5EF4-FFF2-40B4-BE49-F238E27FC236}">
                  <a16:creationId xmlns:a16="http://schemas.microsoft.com/office/drawing/2014/main" id="{BAF3C653-B167-4472-A9DC-970A08D01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2" y="2028"/>
              <a:ext cx="492" cy="1322"/>
              <a:chOff x="6852" y="2028"/>
              <a:chExt cx="492" cy="1322"/>
            </a:xfrm>
          </p:grpSpPr>
          <p:sp>
            <p:nvSpPr>
              <p:cNvPr id="64" name="Line 13">
                <a:extLst>
                  <a:ext uri="{FF2B5EF4-FFF2-40B4-BE49-F238E27FC236}">
                    <a16:creationId xmlns:a16="http://schemas.microsoft.com/office/drawing/2014/main" id="{FDFCF363-74C7-4588-8AA2-F57B0B574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2" y="2028"/>
                <a:ext cx="492" cy="1322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65" name="Rectangle 14">
                <a:extLst>
                  <a:ext uri="{FF2B5EF4-FFF2-40B4-BE49-F238E27FC236}">
                    <a16:creationId xmlns:a16="http://schemas.microsoft.com/office/drawing/2014/main" id="{92317141-734C-4290-93AA-B5F2A7D6C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3" y="2507"/>
                <a:ext cx="14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8257CAB7-C432-4EA2-BF4C-2F929B3C8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" y="3350"/>
              <a:ext cx="2282" cy="192"/>
              <a:chOff x="5062" y="3350"/>
              <a:chExt cx="2282" cy="192"/>
            </a:xfrm>
          </p:grpSpPr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9ACB5171-5034-42B9-A23C-152B13AFC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2" y="3350"/>
                <a:ext cx="2282" cy="0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3" name="Rectangle 17">
                <a:extLst>
                  <a:ext uri="{FF2B5EF4-FFF2-40B4-BE49-F238E27FC236}">
                    <a16:creationId xmlns:a16="http://schemas.microsoft.com/office/drawing/2014/main" id="{9E0B2DA2-3BAD-4C8B-AF97-0FB53FDCC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3" y="3364"/>
                <a:ext cx="13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" name="Group 21">
              <a:extLst>
                <a:ext uri="{FF2B5EF4-FFF2-40B4-BE49-F238E27FC236}">
                  <a16:creationId xmlns:a16="http://schemas.microsoft.com/office/drawing/2014/main" id="{E6FB2097-D86C-464E-9BDA-4F57771F2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5" y="2028"/>
              <a:ext cx="457" cy="707"/>
              <a:chOff x="6395" y="2028"/>
              <a:chExt cx="457" cy="707"/>
            </a:xfrm>
          </p:grpSpPr>
          <p:sp>
            <p:nvSpPr>
              <p:cNvPr id="60" name="Line 19">
                <a:extLst>
                  <a:ext uri="{FF2B5EF4-FFF2-40B4-BE49-F238E27FC236}">
                    <a16:creationId xmlns:a16="http://schemas.microsoft.com/office/drawing/2014/main" id="{C58FBBBA-8753-451E-AE18-FECF23FBA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95" y="2028"/>
                <a:ext cx="457" cy="707"/>
              </a:xfrm>
              <a:prstGeom prst="line">
                <a:avLst/>
              </a:prstGeom>
              <a:noFill/>
              <a:ln w="349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1" name="Rectangle 20">
                <a:extLst>
                  <a:ext uri="{FF2B5EF4-FFF2-40B4-BE49-F238E27FC236}">
                    <a16:creationId xmlns:a16="http://schemas.microsoft.com/office/drawing/2014/main" id="{0277D985-2603-412C-BE86-6381690A9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7" y="2371"/>
                <a:ext cx="179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3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V2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24">
              <a:extLst>
                <a:ext uri="{FF2B5EF4-FFF2-40B4-BE49-F238E27FC236}">
                  <a16:creationId xmlns:a16="http://schemas.microsoft.com/office/drawing/2014/main" id="{843DA4A8-A06D-463C-AB71-EE9103639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2" y="2028"/>
              <a:ext cx="157" cy="1322"/>
              <a:chOff x="6852" y="2028"/>
              <a:chExt cx="157" cy="1322"/>
            </a:xfrm>
          </p:grpSpPr>
          <p:sp>
            <p:nvSpPr>
              <p:cNvPr id="58" name="Line 22">
                <a:extLst>
                  <a:ext uri="{FF2B5EF4-FFF2-40B4-BE49-F238E27FC236}">
                    <a16:creationId xmlns:a16="http://schemas.microsoft.com/office/drawing/2014/main" id="{CEEC8298-E152-4F14-8728-3345212C5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2" y="2028"/>
                <a:ext cx="0" cy="1322"/>
              </a:xfrm>
              <a:prstGeom prst="line">
                <a:avLst/>
              </a:pr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9" name="Rectangle 23">
                <a:extLst>
                  <a:ext uri="{FF2B5EF4-FFF2-40B4-BE49-F238E27FC236}">
                    <a16:creationId xmlns:a16="http://schemas.microsoft.com/office/drawing/2014/main" id="{7F74F0CF-6EC1-40DE-9A6B-398CC731F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0" y="2650"/>
                <a:ext cx="129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4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id="{368F380C-04F4-41EE-8A62-C023EB84CF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2" y="2307"/>
              <a:ext cx="735" cy="1043"/>
              <a:chOff x="5062" y="2307"/>
              <a:chExt cx="735" cy="1043"/>
            </a:xfrm>
          </p:grpSpPr>
          <p:sp>
            <p:nvSpPr>
              <p:cNvPr id="56" name="Line 25">
                <a:extLst>
                  <a:ext uri="{FF2B5EF4-FFF2-40B4-BE49-F238E27FC236}">
                    <a16:creationId xmlns:a16="http://schemas.microsoft.com/office/drawing/2014/main" id="{8512196D-AAEE-4E28-B8F2-E6454CA92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62" y="2307"/>
                <a:ext cx="670" cy="1043"/>
              </a:xfrm>
              <a:prstGeom prst="line">
                <a:avLst/>
              </a:prstGeom>
              <a:noFill/>
              <a:ln w="34925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7" name="Rectangle 26">
                <a:extLst>
                  <a:ext uri="{FF2B5EF4-FFF2-40B4-BE49-F238E27FC236}">
                    <a16:creationId xmlns:a16="http://schemas.microsoft.com/office/drawing/2014/main" id="{80EF2CB5-5A81-4734-A95D-73422ED67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8" y="2607"/>
                <a:ext cx="179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3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V1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259DD072-6FB4-4E3A-8FC1-7175596DB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8" y="2207"/>
              <a:ext cx="214" cy="178"/>
              <a:chOff x="5718" y="2207"/>
              <a:chExt cx="214" cy="178"/>
            </a:xfrm>
          </p:grpSpPr>
          <p:sp>
            <p:nvSpPr>
              <p:cNvPr id="54" name="Oval 28">
                <a:extLst>
                  <a:ext uri="{FF2B5EF4-FFF2-40B4-BE49-F238E27FC236}">
                    <a16:creationId xmlns:a16="http://schemas.microsoft.com/office/drawing/2014/main" id="{C2ABF0E5-F1B3-4D37-AA54-A1C7B7F0C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" y="2292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5" name="Rectangle 29">
                <a:extLst>
                  <a:ext uri="{FF2B5EF4-FFF2-40B4-BE49-F238E27FC236}">
                    <a16:creationId xmlns:a16="http://schemas.microsoft.com/office/drawing/2014/main" id="{89629E89-1A6F-412D-AAF3-C7875D4EC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" y="2207"/>
                <a:ext cx="14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sr-Latn-RS" altLang="sr-Latn-R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2A8C3957-5EA3-4FC1-A3F5-31BD4B7E8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6" y="3335"/>
              <a:ext cx="150" cy="228"/>
              <a:chOff x="6816" y="3335"/>
              <a:chExt cx="150" cy="228"/>
            </a:xfrm>
          </p:grpSpPr>
          <p:sp>
            <p:nvSpPr>
              <p:cNvPr id="52" name="Oval 31">
                <a:extLst>
                  <a:ext uri="{FF2B5EF4-FFF2-40B4-BE49-F238E27FC236}">
                    <a16:creationId xmlns:a16="http://schemas.microsoft.com/office/drawing/2014/main" id="{EA0314F2-8441-491A-8EA6-2C76A710B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" y="3335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19DA569E-BDFC-4191-BADF-387ABCF16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6" y="3385"/>
                <a:ext cx="15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" name="Group 36">
              <a:extLst>
                <a:ext uri="{FF2B5EF4-FFF2-40B4-BE49-F238E27FC236}">
                  <a16:creationId xmlns:a16="http://schemas.microsoft.com/office/drawing/2014/main" id="{1E6C5AF1-90E4-4021-B7B8-880E67A01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7" y="2721"/>
              <a:ext cx="164" cy="228"/>
              <a:chOff x="6317" y="2721"/>
              <a:chExt cx="164" cy="228"/>
            </a:xfrm>
          </p:grpSpPr>
          <p:sp>
            <p:nvSpPr>
              <p:cNvPr id="50" name="Oval 34">
                <a:extLst>
                  <a:ext uri="{FF2B5EF4-FFF2-40B4-BE49-F238E27FC236}">
                    <a16:creationId xmlns:a16="http://schemas.microsoft.com/office/drawing/2014/main" id="{D34531DA-F6F3-46B1-892F-3F1F7A6A2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1" y="2721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51" name="Rectangle 35">
                <a:extLst>
                  <a:ext uri="{FF2B5EF4-FFF2-40B4-BE49-F238E27FC236}">
                    <a16:creationId xmlns:a16="http://schemas.microsoft.com/office/drawing/2014/main" id="{62A79C21-7F37-4B44-A747-0D3929EA2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" y="2771"/>
                <a:ext cx="16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" name="Group 39">
              <a:extLst>
                <a:ext uri="{FF2B5EF4-FFF2-40B4-BE49-F238E27FC236}">
                  <a16:creationId xmlns:a16="http://schemas.microsoft.com/office/drawing/2014/main" id="{35B2B61A-153F-43E9-972E-A67B6D8F7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3" y="2550"/>
              <a:ext cx="150" cy="228"/>
              <a:chOff x="6053" y="2550"/>
              <a:chExt cx="150" cy="228"/>
            </a:xfrm>
          </p:grpSpPr>
          <p:sp>
            <p:nvSpPr>
              <p:cNvPr id="48" name="Oval 37">
                <a:extLst>
                  <a:ext uri="{FF2B5EF4-FFF2-40B4-BE49-F238E27FC236}">
                    <a16:creationId xmlns:a16="http://schemas.microsoft.com/office/drawing/2014/main" id="{F8B57FAE-BCC6-4D8A-AB92-5783048D1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" y="2550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9" name="Rectangle 38">
                <a:extLst>
                  <a:ext uri="{FF2B5EF4-FFF2-40B4-BE49-F238E27FC236}">
                    <a16:creationId xmlns:a16="http://schemas.microsoft.com/office/drawing/2014/main" id="{24CDA2A9-A528-4415-80FF-9C2C9F4E9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3" y="2600"/>
                <a:ext cx="15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" name="Group 42">
              <a:extLst>
                <a:ext uri="{FF2B5EF4-FFF2-40B4-BE49-F238E27FC236}">
                  <a16:creationId xmlns:a16="http://schemas.microsoft.com/office/drawing/2014/main" id="{33F5D858-4E0D-442D-A813-141CC769C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3" y="1864"/>
              <a:ext cx="157" cy="178"/>
              <a:chOff x="5183" y="1864"/>
              <a:chExt cx="157" cy="178"/>
            </a:xfrm>
          </p:grpSpPr>
          <p:sp>
            <p:nvSpPr>
              <p:cNvPr id="46" name="Oval 40">
                <a:extLst>
                  <a:ext uri="{FF2B5EF4-FFF2-40B4-BE49-F238E27FC236}">
                    <a16:creationId xmlns:a16="http://schemas.microsoft.com/office/drawing/2014/main" id="{A4754090-7DA1-4B73-98CF-8C5826574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" y="2014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20323BDC-7DC6-42CF-B17C-C164999ED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3" y="1864"/>
                <a:ext cx="15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45">
              <a:extLst>
                <a:ext uri="{FF2B5EF4-FFF2-40B4-BE49-F238E27FC236}">
                  <a16:creationId xmlns:a16="http://schemas.microsoft.com/office/drawing/2014/main" id="{84423BAA-FED2-4EF7-8079-0ADE0CA29D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7" y="1885"/>
              <a:ext cx="157" cy="178"/>
              <a:chOff x="6837" y="1885"/>
              <a:chExt cx="157" cy="17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A457890-09AE-46F3-83F9-BC325067A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" y="2014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EF4B3A-E94D-4729-8BED-AE8AD9B6E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" y="1885"/>
                <a:ext cx="15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" name="Group 48">
              <a:extLst>
                <a:ext uri="{FF2B5EF4-FFF2-40B4-BE49-F238E27FC236}">
                  <a16:creationId xmlns:a16="http://schemas.microsoft.com/office/drawing/2014/main" id="{7203F741-0CAB-4690-B7F8-DB30964A3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3" y="3335"/>
              <a:ext cx="157" cy="228"/>
              <a:chOff x="4983" y="3335"/>
              <a:chExt cx="157" cy="228"/>
            </a:xfrm>
          </p:grpSpPr>
          <p:sp>
            <p:nvSpPr>
              <p:cNvPr id="42" name="Oval 46">
                <a:extLst>
                  <a:ext uri="{FF2B5EF4-FFF2-40B4-BE49-F238E27FC236}">
                    <a16:creationId xmlns:a16="http://schemas.microsoft.com/office/drawing/2014/main" id="{4E2DA6F4-5213-4757-BBE4-7782E90CC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7" y="3335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3" name="Rectangle 47">
                <a:extLst>
                  <a:ext uri="{FF2B5EF4-FFF2-40B4-BE49-F238E27FC236}">
                    <a16:creationId xmlns:a16="http://schemas.microsoft.com/office/drawing/2014/main" id="{0D9A6987-35E0-4FBC-8DE7-65FDC01D2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3" y="3385"/>
                <a:ext cx="15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" name="Group 51">
              <a:extLst>
                <a:ext uri="{FF2B5EF4-FFF2-40B4-BE49-F238E27FC236}">
                  <a16:creationId xmlns:a16="http://schemas.microsoft.com/office/drawing/2014/main" id="{589AA42B-6108-4D0D-86C1-F90C51119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0" y="3335"/>
              <a:ext cx="228" cy="228"/>
              <a:chOff x="7330" y="3335"/>
              <a:chExt cx="228" cy="228"/>
            </a:xfrm>
          </p:grpSpPr>
          <p:sp>
            <p:nvSpPr>
              <p:cNvPr id="40" name="Oval 49">
                <a:extLst>
                  <a:ext uri="{FF2B5EF4-FFF2-40B4-BE49-F238E27FC236}">
                    <a16:creationId xmlns:a16="http://schemas.microsoft.com/office/drawing/2014/main" id="{6D2CAD1E-F8C0-4A72-8BE6-78F1CEA5F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0" y="3335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1" name="Rectangle 50">
                <a:extLst>
                  <a:ext uri="{FF2B5EF4-FFF2-40B4-BE49-F238E27FC236}">
                    <a16:creationId xmlns:a16="http://schemas.microsoft.com/office/drawing/2014/main" id="{8E49AC26-487F-4BEE-B5F3-0AC09DD69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1" y="3385"/>
                <a:ext cx="15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16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0780A-F69B-455D-9BD2-BA9F77F7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739" y="1480812"/>
            <a:ext cx="5940750" cy="31409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AE79DF-446E-4AA2-B1F4-77B00C3B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accent1"/>
                </a:solidFill>
              </a:rPr>
              <a:t>Konveksan i nekonveksan četverokut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8857F3-BFC5-47BA-9E60-2C2E4B9DB064}"/>
              </a:ext>
            </a:extLst>
          </p:cNvPr>
          <p:cNvSpPr/>
          <p:nvPr/>
        </p:nvSpPr>
        <p:spPr>
          <a:xfrm>
            <a:off x="7462237" y="4197775"/>
            <a:ext cx="3798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Postoje bar dvije točke M i N </a:t>
            </a:r>
            <a:r>
              <a:rPr lang="hr-HR" sz="2000" b="1" dirty="0"/>
              <a:t>nekonveksnog četverokuta </a:t>
            </a:r>
            <a:r>
              <a:rPr lang="hr-HR" sz="2000" dirty="0"/>
              <a:t>takve da postoji bar jedna točka dužine MN koja ne pripada zadanom četverokutu.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C9DEA-C287-49EB-9C35-14BE01EFC74A}"/>
              </a:ext>
            </a:extLst>
          </p:cNvPr>
          <p:cNvSpPr/>
          <p:nvPr/>
        </p:nvSpPr>
        <p:spPr>
          <a:xfrm>
            <a:off x="2297503" y="4278109"/>
            <a:ext cx="3798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Za bilo koje dvije točke M i N </a:t>
            </a:r>
            <a:r>
              <a:rPr lang="hr-HR" sz="2000" b="1" dirty="0"/>
              <a:t>konveksnog četverokuta</a:t>
            </a:r>
            <a:r>
              <a:rPr lang="hr-HR" sz="2000" dirty="0"/>
              <a:t>, sve točke dužine MN  pripadaju tom četverokutu. </a:t>
            </a:r>
          </a:p>
        </p:txBody>
      </p:sp>
    </p:spTree>
    <p:extLst>
      <p:ext uri="{BB962C8B-B14F-4D97-AF65-F5344CB8AC3E}">
        <p14:creationId xmlns:p14="http://schemas.microsoft.com/office/powerpoint/2010/main" val="209499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477B76-E1B3-4127-ABAC-2D23928A7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41"/>
          <a:stretch/>
        </p:blipFill>
        <p:spPr>
          <a:xfrm>
            <a:off x="2488003" y="738560"/>
            <a:ext cx="7827974" cy="6119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ABEC1-CB2F-4F61-A2A4-25C2B9B836A6}"/>
              </a:ext>
            </a:extLst>
          </p:cNvPr>
          <p:cNvSpPr txBox="1"/>
          <p:nvPr/>
        </p:nvSpPr>
        <p:spPr>
          <a:xfrm>
            <a:off x="4077354" y="276895"/>
            <a:ext cx="46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KLASIFIKACIJA ČETVEROKUTA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5FBD13-7246-438E-977A-9749127C61FE}"/>
              </a:ext>
            </a:extLst>
          </p:cNvPr>
          <p:cNvCxnSpPr/>
          <p:nvPr/>
        </p:nvCxnSpPr>
        <p:spPr>
          <a:xfrm>
            <a:off x="4662152" y="5009882"/>
            <a:ext cx="321972" cy="463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EA915-5532-4EC6-8448-8AD0152C6D35}"/>
              </a:ext>
            </a:extLst>
          </p:cNvPr>
          <p:cNvGrpSpPr/>
          <p:nvPr/>
        </p:nvGrpSpPr>
        <p:grpSpPr>
          <a:xfrm>
            <a:off x="4456090" y="4997005"/>
            <a:ext cx="2214210" cy="1687130"/>
            <a:chOff x="4456090" y="4997005"/>
            <a:chExt cx="2214210" cy="168713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E923E9-2EAE-415E-B7BA-F35496E4E2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6090" y="4997005"/>
              <a:ext cx="746975" cy="4765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DB4C64-266F-472F-904B-FE7968BB2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181859"/>
              <a:ext cx="536620" cy="5022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BE64340-75A0-411F-BEAE-E01E81008498}"/>
                </a:ext>
              </a:extLst>
            </p:cNvPr>
            <p:cNvCxnSpPr>
              <a:cxnSpLocks/>
            </p:cNvCxnSpPr>
            <p:nvPr/>
          </p:nvCxnSpPr>
          <p:spPr>
            <a:xfrm>
              <a:off x="6133680" y="6181859"/>
              <a:ext cx="536620" cy="5022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353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E280330-D2F4-4AAB-BC15-741533D207FB}"/>
              </a:ext>
            </a:extLst>
          </p:cNvPr>
          <p:cNvSpPr txBox="1"/>
          <p:nvPr/>
        </p:nvSpPr>
        <p:spPr>
          <a:xfrm>
            <a:off x="2067951" y="127450"/>
            <a:ext cx="98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PODJELA ČETVEROKUTA PREMA BROJU PARALELNIH STRANICA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F34EC1-FC19-4EC6-989C-A612323F2490}"/>
              </a:ext>
            </a:extLst>
          </p:cNvPr>
          <p:cNvSpPr txBox="1"/>
          <p:nvPr/>
        </p:nvSpPr>
        <p:spPr>
          <a:xfrm>
            <a:off x="1693571" y="989563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TRAPEZOIDI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FF63D-C5A3-45D1-9FC2-D6064903D5EF}"/>
              </a:ext>
            </a:extLst>
          </p:cNvPr>
          <p:cNvSpPr txBox="1"/>
          <p:nvPr/>
        </p:nvSpPr>
        <p:spPr>
          <a:xfrm>
            <a:off x="8291827" y="773766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PARALELOGRAMI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1E5E5-9CD2-47D5-B806-2127324BE42D}"/>
              </a:ext>
            </a:extLst>
          </p:cNvPr>
          <p:cNvSpPr txBox="1"/>
          <p:nvPr/>
        </p:nvSpPr>
        <p:spPr>
          <a:xfrm>
            <a:off x="1279845" y="5964889"/>
            <a:ext cx="10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deltoid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63650-0DDC-4A3A-9BE2-7063E3978C85}"/>
              </a:ext>
            </a:extLst>
          </p:cNvPr>
          <p:cNvSpPr txBox="1"/>
          <p:nvPr/>
        </p:nvSpPr>
        <p:spPr>
          <a:xfrm>
            <a:off x="10471745" y="1881855"/>
            <a:ext cx="1219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kvadrat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CB5BD4-5F0A-4421-A086-51BA4F281EB2}"/>
              </a:ext>
            </a:extLst>
          </p:cNvPr>
          <p:cNvSpPr txBox="1"/>
          <p:nvPr/>
        </p:nvSpPr>
        <p:spPr>
          <a:xfrm>
            <a:off x="10515802" y="3152412"/>
            <a:ext cx="161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pravokutnik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BE4CB7-BA7F-4CCD-B5B7-52A57124AB2D}"/>
              </a:ext>
            </a:extLst>
          </p:cNvPr>
          <p:cNvSpPr txBox="1"/>
          <p:nvPr/>
        </p:nvSpPr>
        <p:spPr>
          <a:xfrm>
            <a:off x="10573457" y="5830753"/>
            <a:ext cx="79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romb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CE9760-CBF7-4C3D-855D-887A980A768C}"/>
              </a:ext>
            </a:extLst>
          </p:cNvPr>
          <p:cNvSpPr txBox="1"/>
          <p:nvPr/>
        </p:nvSpPr>
        <p:spPr>
          <a:xfrm>
            <a:off x="10515033" y="4267808"/>
            <a:ext cx="182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romboid            (paralelogram)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C46CB0-FE71-4D8E-958C-32E57B6C1A5F}"/>
              </a:ext>
            </a:extLst>
          </p:cNvPr>
          <p:cNvSpPr txBox="1"/>
          <p:nvPr/>
        </p:nvSpPr>
        <p:spPr>
          <a:xfrm>
            <a:off x="5536356" y="601139"/>
            <a:ext cx="159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TRAPEZI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4961DC-D279-4C7D-890D-9E9D6AE9614F}"/>
              </a:ext>
            </a:extLst>
          </p:cNvPr>
          <p:cNvSpPr txBox="1"/>
          <p:nvPr/>
        </p:nvSpPr>
        <p:spPr>
          <a:xfrm>
            <a:off x="4656415" y="4347577"/>
            <a:ext cx="252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pravokutni trapez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A4B14D-4316-43BD-87C3-63F9F435DCA9}"/>
              </a:ext>
            </a:extLst>
          </p:cNvPr>
          <p:cNvSpPr txBox="1"/>
          <p:nvPr/>
        </p:nvSpPr>
        <p:spPr>
          <a:xfrm>
            <a:off x="4719867" y="6370191"/>
            <a:ext cx="291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jednakokračni trapez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AC8BA-0455-49C6-83B3-D876E3F301C7}"/>
              </a:ext>
            </a:extLst>
          </p:cNvPr>
          <p:cNvSpPr txBox="1"/>
          <p:nvPr/>
        </p:nvSpPr>
        <p:spPr>
          <a:xfrm>
            <a:off x="4768297" y="2529426"/>
            <a:ext cx="252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raznostranični trapez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E97039-B140-4910-8985-BA999DE3B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57" y="4086698"/>
            <a:ext cx="2209121" cy="1170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241F9-16BB-4624-A285-727578E52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138" y="5293869"/>
            <a:ext cx="2651990" cy="1338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E131B-C88C-4DA8-8928-F9F95EF2D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827" y="2771302"/>
            <a:ext cx="2073859" cy="126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5B498-D216-4D1F-91E5-1A273A128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009" y="1385414"/>
            <a:ext cx="1311493" cy="1380629"/>
          </a:xfrm>
          <a:prstGeom prst="rect">
            <a:avLst/>
          </a:prstGeom>
        </p:spPr>
      </p:pic>
      <p:sp>
        <p:nvSpPr>
          <p:cNvPr id="3093" name="TextBox 3092">
            <a:extLst>
              <a:ext uri="{FF2B5EF4-FFF2-40B4-BE49-F238E27FC236}">
                <a16:creationId xmlns:a16="http://schemas.microsoft.com/office/drawing/2014/main" id="{85B836DC-240C-4199-838D-8F02FF69549E}"/>
              </a:ext>
            </a:extLst>
          </p:cNvPr>
          <p:cNvSpPr txBox="1"/>
          <p:nvPr/>
        </p:nvSpPr>
        <p:spPr>
          <a:xfrm>
            <a:off x="643944" y="3658925"/>
            <a:ext cx="1983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trapezoid s okomitim dijagonalama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8C70CF5-19CC-4CFF-8B74-FA892CA96D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49375" y="1196975"/>
            <a:ext cx="2336800" cy="1876425"/>
            <a:chOff x="850" y="754"/>
            <a:chExt cx="1472" cy="1182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F908F8D-9F8E-46D4-B09B-B6C9F7BCBB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50" y="754"/>
              <a:ext cx="1472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8285753-480C-486F-B9BF-92F6B55F6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906"/>
              <a:ext cx="1207" cy="842"/>
            </a:xfrm>
            <a:custGeom>
              <a:avLst/>
              <a:gdLst>
                <a:gd name="T0" fmla="*/ 0 w 1207"/>
                <a:gd name="T1" fmla="*/ 842 h 842"/>
                <a:gd name="T2" fmla="*/ 1207 w 1207"/>
                <a:gd name="T3" fmla="*/ 842 h 842"/>
                <a:gd name="T4" fmla="*/ 1024 w 1207"/>
                <a:gd name="T5" fmla="*/ 0 h 842"/>
                <a:gd name="T6" fmla="*/ 295 w 1207"/>
                <a:gd name="T7" fmla="*/ 284 h 842"/>
                <a:gd name="T8" fmla="*/ 0 w 1207"/>
                <a:gd name="T9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7" h="842">
                  <a:moveTo>
                    <a:pt x="0" y="842"/>
                  </a:moveTo>
                  <a:lnTo>
                    <a:pt x="1207" y="842"/>
                  </a:lnTo>
                  <a:lnTo>
                    <a:pt x="1024" y="0"/>
                  </a:lnTo>
                  <a:lnTo>
                    <a:pt x="295" y="284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FFFFBB"/>
            </a:solidFill>
            <a:ln w="0">
              <a:solidFill>
                <a:srgbClr val="FFFF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CE5C6356-C238-4D8C-ADC2-F33978196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7" y="1190"/>
              <a:ext cx="295" cy="558"/>
              <a:chOff x="957" y="1190"/>
              <a:chExt cx="295" cy="558"/>
            </a:xfrm>
          </p:grpSpPr>
          <p:sp>
            <p:nvSpPr>
              <p:cNvPr id="3099" name="Line 6">
                <a:extLst>
                  <a:ext uri="{FF2B5EF4-FFF2-40B4-BE49-F238E27FC236}">
                    <a16:creationId xmlns:a16="http://schemas.microsoft.com/office/drawing/2014/main" id="{7BF902E4-81E0-431A-8CB0-C7EC4A83E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7" y="1190"/>
                <a:ext cx="295" cy="558"/>
              </a:xfrm>
              <a:prstGeom prst="line">
                <a:avLst/>
              </a:prstGeom>
              <a:noFill/>
              <a:ln w="238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00" name="Rectangle 7">
                <a:extLst>
                  <a:ext uri="{FF2B5EF4-FFF2-40B4-BE49-F238E27FC236}">
                    <a16:creationId xmlns:a16="http://schemas.microsoft.com/office/drawing/2014/main" id="{CA7858FA-8F60-466A-BB35-D60C70E27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" y="1378"/>
                <a:ext cx="10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2CD37C82-9DD5-4450-9E6B-72D1C5D96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2" y="1190"/>
              <a:ext cx="912" cy="558"/>
              <a:chOff x="1252" y="1190"/>
              <a:chExt cx="912" cy="558"/>
            </a:xfrm>
          </p:grpSpPr>
          <p:sp>
            <p:nvSpPr>
              <p:cNvPr id="3097" name="Line 9">
                <a:extLst>
                  <a:ext uri="{FF2B5EF4-FFF2-40B4-BE49-F238E27FC236}">
                    <a16:creationId xmlns:a16="http://schemas.microsoft.com/office/drawing/2014/main" id="{D66434CE-9948-4D67-AC1E-FCEEA17DE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2" y="1190"/>
                <a:ext cx="912" cy="558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98" name="Rectangle 10">
                <a:extLst>
                  <a:ext uri="{FF2B5EF4-FFF2-40B4-BE49-F238E27FC236}">
                    <a16:creationId xmlns:a16="http://schemas.microsoft.com/office/drawing/2014/main" id="{88BDC053-C724-44A8-9E3E-22A4E187A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" y="1388"/>
                <a:ext cx="15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d1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DF852DDC-0701-4D09-A469-C3A9F19C1F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7" y="1748"/>
              <a:ext cx="1207" cy="142"/>
              <a:chOff x="957" y="1748"/>
              <a:chExt cx="1207" cy="142"/>
            </a:xfrm>
          </p:grpSpPr>
          <p:sp>
            <p:nvSpPr>
              <p:cNvPr id="3095" name="Line 12">
                <a:extLst>
                  <a:ext uri="{FF2B5EF4-FFF2-40B4-BE49-F238E27FC236}">
                    <a16:creationId xmlns:a16="http://schemas.microsoft.com/office/drawing/2014/main" id="{45D1FF69-20C8-4771-A13A-80CC99A15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7" y="1748"/>
                <a:ext cx="1207" cy="0"/>
              </a:xfrm>
              <a:prstGeom prst="line">
                <a:avLst/>
              </a:prstGeom>
              <a:noFill/>
              <a:ln w="238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96" name="Rectangle 13">
                <a:extLst>
                  <a:ext uri="{FF2B5EF4-FFF2-40B4-BE49-F238E27FC236}">
                    <a16:creationId xmlns:a16="http://schemas.microsoft.com/office/drawing/2014/main" id="{780C12B4-0B46-4A0F-BA17-B193DEC36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1758"/>
                <a:ext cx="9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9DA8987C-A8AB-4BD1-A375-099CB6E3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7" y="906"/>
              <a:ext cx="1024" cy="842"/>
              <a:chOff x="957" y="906"/>
              <a:chExt cx="1024" cy="842"/>
            </a:xfrm>
          </p:grpSpPr>
          <p:sp>
            <p:nvSpPr>
              <p:cNvPr id="3090" name="Line 15">
                <a:extLst>
                  <a:ext uri="{FF2B5EF4-FFF2-40B4-BE49-F238E27FC236}">
                    <a16:creationId xmlns:a16="http://schemas.microsoft.com/office/drawing/2014/main" id="{5EB1CB6C-A301-4E15-980E-3665044D2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7" y="906"/>
                <a:ext cx="1024" cy="842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94" name="Rectangle 16">
                <a:extLst>
                  <a:ext uri="{FF2B5EF4-FFF2-40B4-BE49-F238E27FC236}">
                    <a16:creationId xmlns:a16="http://schemas.microsoft.com/office/drawing/2014/main" id="{A18290D7-B390-4F75-9367-2686631B3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" y="1413"/>
                <a:ext cx="15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d2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20">
              <a:extLst>
                <a:ext uri="{FF2B5EF4-FFF2-40B4-BE49-F238E27FC236}">
                  <a16:creationId xmlns:a16="http://schemas.microsoft.com/office/drawing/2014/main" id="{53719C2C-C86D-4F0C-B858-24613ED8A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" y="906"/>
              <a:ext cx="229" cy="842"/>
              <a:chOff x="1981" y="906"/>
              <a:chExt cx="229" cy="842"/>
            </a:xfrm>
          </p:grpSpPr>
          <p:sp>
            <p:nvSpPr>
              <p:cNvPr id="3088" name="Line 18">
                <a:extLst>
                  <a:ext uri="{FF2B5EF4-FFF2-40B4-BE49-F238E27FC236}">
                    <a16:creationId xmlns:a16="http://schemas.microsoft.com/office/drawing/2014/main" id="{0DF1C653-B03B-4751-BE99-B248E6606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1" y="906"/>
                <a:ext cx="183" cy="842"/>
              </a:xfrm>
              <a:prstGeom prst="line">
                <a:avLst/>
              </a:prstGeom>
              <a:noFill/>
              <a:ln w="238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89" name="Rectangle 19">
                <a:extLst>
                  <a:ext uri="{FF2B5EF4-FFF2-40B4-BE49-F238E27FC236}">
                    <a16:creationId xmlns:a16="http://schemas.microsoft.com/office/drawing/2014/main" id="{E8D1B4E8-AEAF-46DF-A88C-D203DDC79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3" y="1205"/>
                <a:ext cx="10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Group 23">
              <a:extLst>
                <a:ext uri="{FF2B5EF4-FFF2-40B4-BE49-F238E27FC236}">
                  <a16:creationId xmlns:a16="http://schemas.microsoft.com/office/drawing/2014/main" id="{21227307-5927-45A5-A185-D0BBE9E8E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2" y="906"/>
              <a:ext cx="729" cy="284"/>
              <a:chOff x="1252" y="906"/>
              <a:chExt cx="729" cy="284"/>
            </a:xfrm>
          </p:grpSpPr>
          <p:sp>
            <p:nvSpPr>
              <p:cNvPr id="3086" name="Line 21">
                <a:extLst>
                  <a:ext uri="{FF2B5EF4-FFF2-40B4-BE49-F238E27FC236}">
                    <a16:creationId xmlns:a16="http://schemas.microsoft.com/office/drawing/2014/main" id="{11D6DB56-33B9-43CB-B8EA-B07310489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" y="906"/>
                <a:ext cx="729" cy="284"/>
              </a:xfrm>
              <a:prstGeom prst="line">
                <a:avLst/>
              </a:prstGeom>
              <a:noFill/>
              <a:ln w="238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87" name="Rectangle 22">
                <a:extLst>
                  <a:ext uri="{FF2B5EF4-FFF2-40B4-BE49-F238E27FC236}">
                    <a16:creationId xmlns:a16="http://schemas.microsoft.com/office/drawing/2014/main" id="{BAC7573F-0DD0-4471-A6A3-34528E499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4" y="926"/>
                <a:ext cx="9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" name="Group 26">
              <a:extLst>
                <a:ext uri="{FF2B5EF4-FFF2-40B4-BE49-F238E27FC236}">
                  <a16:creationId xmlns:a16="http://schemas.microsoft.com/office/drawing/2014/main" id="{5111F2AD-60FB-468B-A065-4AF509DC9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1" y="1195"/>
              <a:ext cx="122" cy="137"/>
              <a:chOff x="1461" y="1195"/>
              <a:chExt cx="122" cy="137"/>
            </a:xfrm>
          </p:grpSpPr>
          <p:sp>
            <p:nvSpPr>
              <p:cNvPr id="3084" name="Oval 24">
                <a:extLst>
                  <a:ext uri="{FF2B5EF4-FFF2-40B4-BE49-F238E27FC236}">
                    <a16:creationId xmlns:a16="http://schemas.microsoft.com/office/drawing/2014/main" id="{F48D8945-7BD3-4150-8404-C39653270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1" y="1312"/>
                <a:ext cx="20" cy="2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85" name="Rectangle 25">
                <a:extLst>
                  <a:ext uri="{FF2B5EF4-FFF2-40B4-BE49-F238E27FC236}">
                    <a16:creationId xmlns:a16="http://schemas.microsoft.com/office/drawing/2014/main" id="{7529FA58-5256-44AB-A3B1-6B9C27F31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1" y="1195"/>
                <a:ext cx="11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048D2807-6F74-4B57-9FA8-4C7FB85F4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" y="1074"/>
              <a:ext cx="117" cy="132"/>
              <a:chOff x="1171" y="1074"/>
              <a:chExt cx="117" cy="132"/>
            </a:xfrm>
          </p:grpSpPr>
          <p:sp>
            <p:nvSpPr>
              <p:cNvPr id="3082" name="Oval 27">
                <a:extLst>
                  <a:ext uri="{FF2B5EF4-FFF2-40B4-BE49-F238E27FC236}">
                    <a16:creationId xmlns:a16="http://schemas.microsoft.com/office/drawing/2014/main" id="{3DA22F1C-B840-4B6E-BC77-13B8F443D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2" y="1180"/>
                <a:ext cx="20" cy="2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83" name="Rectangle 28">
                <a:extLst>
                  <a:ext uri="{FF2B5EF4-FFF2-40B4-BE49-F238E27FC236}">
                    <a16:creationId xmlns:a16="http://schemas.microsoft.com/office/drawing/2014/main" id="{292AA770-959B-495C-B298-A3D6AC061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" y="1074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F02D279C-AEC7-4733-BC88-7E3C895EB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" y="1738"/>
              <a:ext cx="112" cy="168"/>
              <a:chOff x="901" y="1738"/>
              <a:chExt cx="112" cy="168"/>
            </a:xfrm>
          </p:grpSpPr>
          <p:sp>
            <p:nvSpPr>
              <p:cNvPr id="3080" name="Oval 30">
                <a:extLst>
                  <a:ext uri="{FF2B5EF4-FFF2-40B4-BE49-F238E27FC236}">
                    <a16:creationId xmlns:a16="http://schemas.microsoft.com/office/drawing/2014/main" id="{417A592A-A20B-4EAB-8894-6327FD38F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" y="1738"/>
                <a:ext cx="20" cy="2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81" name="Rectangle 31">
                <a:extLst>
                  <a:ext uri="{FF2B5EF4-FFF2-40B4-BE49-F238E27FC236}">
                    <a16:creationId xmlns:a16="http://schemas.microsoft.com/office/drawing/2014/main" id="{E3EE6A2D-5119-433E-B2F5-CBCB014B3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" y="1774"/>
                <a:ext cx="11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35">
              <a:extLst>
                <a:ext uri="{FF2B5EF4-FFF2-40B4-BE49-F238E27FC236}">
                  <a16:creationId xmlns:a16="http://schemas.microsoft.com/office/drawing/2014/main" id="{1C135B79-4C58-440D-B592-F69DD5C1B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1738"/>
              <a:ext cx="168" cy="168"/>
              <a:chOff x="2154" y="1738"/>
              <a:chExt cx="168" cy="168"/>
            </a:xfrm>
          </p:grpSpPr>
          <p:sp>
            <p:nvSpPr>
              <p:cNvPr id="3075" name="Oval 33">
                <a:extLst>
                  <a:ext uri="{FF2B5EF4-FFF2-40B4-BE49-F238E27FC236}">
                    <a16:creationId xmlns:a16="http://schemas.microsoft.com/office/drawing/2014/main" id="{3066DFF7-8996-4E4C-9553-9AC34AEF8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1738"/>
                <a:ext cx="20" cy="2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79" name="Rectangle 34">
                <a:extLst>
                  <a:ext uri="{FF2B5EF4-FFF2-40B4-BE49-F238E27FC236}">
                    <a16:creationId xmlns:a16="http://schemas.microsoft.com/office/drawing/2014/main" id="{A6E2B187-1C47-4FD1-843D-6F7415F67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1774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72" name="Group 38">
              <a:extLst>
                <a:ext uri="{FF2B5EF4-FFF2-40B4-BE49-F238E27FC236}">
                  <a16:creationId xmlns:a16="http://schemas.microsoft.com/office/drawing/2014/main" id="{6B23574A-D5E9-48F1-B022-8E757A35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805"/>
              <a:ext cx="117" cy="132"/>
              <a:chOff x="1970" y="805"/>
              <a:chExt cx="117" cy="132"/>
            </a:xfrm>
          </p:grpSpPr>
          <p:sp>
            <p:nvSpPr>
              <p:cNvPr id="3073" name="Oval 36">
                <a:extLst>
                  <a:ext uri="{FF2B5EF4-FFF2-40B4-BE49-F238E27FC236}">
                    <a16:creationId xmlns:a16="http://schemas.microsoft.com/office/drawing/2014/main" id="{F6563E80-72B2-4760-996F-B760052EA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896"/>
                <a:ext cx="21" cy="2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74" name="Rectangle 37">
                <a:extLst>
                  <a:ext uri="{FF2B5EF4-FFF2-40B4-BE49-F238E27FC236}">
                    <a16:creationId xmlns:a16="http://schemas.microsoft.com/office/drawing/2014/main" id="{EDE38EB2-716D-4B23-80D1-F560A3FDE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805"/>
                <a:ext cx="11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101" name="Group 41">
            <a:extLst>
              <a:ext uri="{FF2B5EF4-FFF2-40B4-BE49-F238E27FC236}">
                <a16:creationId xmlns:a16="http://schemas.microsoft.com/office/drawing/2014/main" id="{40A7060A-BCF9-4644-9DDE-28B27A1E77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98675" y="2852738"/>
            <a:ext cx="1377950" cy="2044700"/>
            <a:chOff x="1322" y="1797"/>
            <a:chExt cx="868" cy="1288"/>
          </a:xfrm>
        </p:grpSpPr>
        <p:sp>
          <p:nvSpPr>
            <p:cNvPr id="3102" name="AutoShape 40">
              <a:extLst>
                <a:ext uri="{FF2B5EF4-FFF2-40B4-BE49-F238E27FC236}">
                  <a16:creationId xmlns:a16="http://schemas.microsoft.com/office/drawing/2014/main" id="{B5C3298D-3F8F-4224-9029-5CF8259387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22" y="1797"/>
              <a:ext cx="868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03" name="Freeform 42">
              <a:extLst>
                <a:ext uri="{FF2B5EF4-FFF2-40B4-BE49-F238E27FC236}">
                  <a16:creationId xmlns:a16="http://schemas.microsoft.com/office/drawing/2014/main" id="{DE8BD78F-334A-4D67-AD0A-FE8683CDA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1898"/>
              <a:ext cx="699" cy="1058"/>
            </a:xfrm>
            <a:custGeom>
              <a:avLst/>
              <a:gdLst>
                <a:gd name="T0" fmla="*/ 0 w 700"/>
                <a:gd name="T1" fmla="*/ 349 h 1058"/>
                <a:gd name="T2" fmla="*/ 480 w 700"/>
                <a:gd name="T3" fmla="*/ 0 h 1058"/>
                <a:gd name="T4" fmla="*/ 700 w 700"/>
                <a:gd name="T5" fmla="*/ 349 h 1058"/>
                <a:gd name="T6" fmla="*/ 480 w 700"/>
                <a:gd name="T7" fmla="*/ 1058 h 1058"/>
                <a:gd name="T8" fmla="*/ 0 w 700"/>
                <a:gd name="T9" fmla="*/ 34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0" h="1058">
                  <a:moveTo>
                    <a:pt x="0" y="349"/>
                  </a:moveTo>
                  <a:lnTo>
                    <a:pt x="480" y="0"/>
                  </a:lnTo>
                  <a:lnTo>
                    <a:pt x="700" y="349"/>
                  </a:lnTo>
                  <a:lnTo>
                    <a:pt x="480" y="1058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FFFB7"/>
            </a:solidFill>
            <a:ln w="0">
              <a:solidFill>
                <a:srgbClr val="FFFFB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104" name="Group 45">
              <a:extLst>
                <a:ext uri="{FF2B5EF4-FFF2-40B4-BE49-F238E27FC236}">
                  <a16:creationId xmlns:a16="http://schemas.microsoft.com/office/drawing/2014/main" id="{5C5A2580-5067-4330-BB1B-F5AA17007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" y="1898"/>
              <a:ext cx="66" cy="1058"/>
              <a:chOff x="1861" y="1898"/>
              <a:chExt cx="66" cy="1058"/>
            </a:xfrm>
          </p:grpSpPr>
          <p:sp>
            <p:nvSpPr>
              <p:cNvPr id="3131" name="Line 43">
                <a:extLst>
                  <a:ext uri="{FF2B5EF4-FFF2-40B4-BE49-F238E27FC236}">
                    <a16:creationId xmlns:a16="http://schemas.microsoft.com/office/drawing/2014/main" id="{EE56B6B0-7624-4071-AB58-B95CE4304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1" y="1898"/>
                <a:ext cx="0" cy="1058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32" name="Rectangle 44">
                <a:extLst>
                  <a:ext uri="{FF2B5EF4-FFF2-40B4-BE49-F238E27FC236}">
                    <a16:creationId xmlns:a16="http://schemas.microsoft.com/office/drawing/2014/main" id="{B2D3A9E6-5EEE-46ED-ABCE-CB61CC11A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429"/>
                <a:ext cx="52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05" name="Group 48">
              <a:extLst>
                <a:ext uri="{FF2B5EF4-FFF2-40B4-BE49-F238E27FC236}">
                  <a16:creationId xmlns:a16="http://schemas.microsoft.com/office/drawing/2014/main" id="{BA7BE107-3F2F-4419-9A76-3DEDB0B50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" y="2247"/>
              <a:ext cx="700" cy="106"/>
              <a:chOff x="1381" y="2247"/>
              <a:chExt cx="700" cy="106"/>
            </a:xfrm>
          </p:grpSpPr>
          <p:sp>
            <p:nvSpPr>
              <p:cNvPr id="3129" name="Line 46">
                <a:extLst>
                  <a:ext uri="{FF2B5EF4-FFF2-40B4-BE49-F238E27FC236}">
                    <a16:creationId xmlns:a16="http://schemas.microsoft.com/office/drawing/2014/main" id="{445688C9-97E4-4CB8-800A-987A1F068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1" y="2247"/>
                <a:ext cx="700" cy="0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30" name="Rectangle 47">
                <a:extLst>
                  <a:ext uri="{FF2B5EF4-FFF2-40B4-BE49-F238E27FC236}">
                    <a16:creationId xmlns:a16="http://schemas.microsoft.com/office/drawing/2014/main" id="{D287CBEA-2E25-4823-A8F2-1C70B69E4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4" y="2265"/>
                <a:ext cx="66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06" name="Line 49">
              <a:extLst>
                <a:ext uri="{FF2B5EF4-FFF2-40B4-BE49-F238E27FC236}">
                  <a16:creationId xmlns:a16="http://schemas.microsoft.com/office/drawing/2014/main" id="{89E68E85-753F-49F2-B814-BF4C68784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1" y="2247"/>
              <a:ext cx="480" cy="709"/>
            </a:xfrm>
            <a:prstGeom prst="line">
              <a:avLst/>
            </a:prstGeom>
            <a:noFill/>
            <a:ln w="476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107" name="Group 52">
              <a:extLst>
                <a:ext uri="{FF2B5EF4-FFF2-40B4-BE49-F238E27FC236}">
                  <a16:creationId xmlns:a16="http://schemas.microsoft.com/office/drawing/2014/main" id="{E3EA4861-B9CA-4736-912B-8AB7D1F2E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" y="2247"/>
              <a:ext cx="220" cy="709"/>
              <a:chOff x="1861" y="2247"/>
              <a:chExt cx="220" cy="709"/>
            </a:xfrm>
          </p:grpSpPr>
          <p:sp>
            <p:nvSpPr>
              <p:cNvPr id="3127" name="Line 50">
                <a:extLst>
                  <a:ext uri="{FF2B5EF4-FFF2-40B4-BE49-F238E27FC236}">
                    <a16:creationId xmlns:a16="http://schemas.microsoft.com/office/drawing/2014/main" id="{61A53F5C-B0F6-40C3-8FCC-E75BB7BF5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1" y="2247"/>
                <a:ext cx="220" cy="709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28" name="Rectangle 51">
                <a:extLst>
                  <a:ext uri="{FF2B5EF4-FFF2-40B4-BE49-F238E27FC236}">
                    <a16:creationId xmlns:a16="http://schemas.microsoft.com/office/drawing/2014/main" id="{2156EDBA-D687-45FB-9BBB-401C491D0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617"/>
                <a:ext cx="70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08" name="Line 53">
              <a:extLst>
                <a:ext uri="{FF2B5EF4-FFF2-40B4-BE49-F238E27FC236}">
                  <a16:creationId xmlns:a16="http://schemas.microsoft.com/office/drawing/2014/main" id="{29F7B29F-C573-4BED-98C3-86553B0C4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898"/>
              <a:ext cx="220" cy="349"/>
            </a:xfrm>
            <a:prstGeom prst="line">
              <a:avLst/>
            </a:prstGeom>
            <a:noFill/>
            <a:ln w="476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09" name="Line 54">
              <a:extLst>
                <a:ext uri="{FF2B5EF4-FFF2-40B4-BE49-F238E27FC236}">
                  <a16:creationId xmlns:a16="http://schemas.microsoft.com/office/drawing/2014/main" id="{9B8136EB-EEB9-4B51-BDFA-BD9A3CFA4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1" y="1898"/>
              <a:ext cx="480" cy="34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10" name="Line 55">
              <a:extLst>
                <a:ext uri="{FF2B5EF4-FFF2-40B4-BE49-F238E27FC236}">
                  <a16:creationId xmlns:a16="http://schemas.microsoft.com/office/drawing/2014/main" id="{53650648-7B7F-4738-9153-8CDFCC696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9" y="2191"/>
              <a:ext cx="0" cy="5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11" name="Line 56">
              <a:extLst>
                <a:ext uri="{FF2B5EF4-FFF2-40B4-BE49-F238E27FC236}">
                  <a16:creationId xmlns:a16="http://schemas.microsoft.com/office/drawing/2014/main" id="{2E00BBD4-F100-4EF8-9B6C-FEF6CFA44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2191"/>
              <a:ext cx="3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12" name="Rectangle 57">
              <a:extLst>
                <a:ext uri="{FF2B5EF4-FFF2-40B4-BE49-F238E27FC236}">
                  <a16:creationId xmlns:a16="http://schemas.microsoft.com/office/drawing/2014/main" id="{B979F144-5512-4785-9239-F28A4E2CF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2596"/>
              <a:ext cx="6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3" name="Rectangle 58">
              <a:extLst>
                <a:ext uri="{FF2B5EF4-FFF2-40B4-BE49-F238E27FC236}">
                  <a16:creationId xmlns:a16="http://schemas.microsoft.com/office/drawing/2014/main" id="{5720A228-ADEF-4B10-AA4D-325C6871A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003"/>
              <a:ext cx="7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4" name="Rectangle 59">
              <a:extLst>
                <a:ext uri="{FF2B5EF4-FFF2-40B4-BE49-F238E27FC236}">
                  <a16:creationId xmlns:a16="http://schemas.microsoft.com/office/drawing/2014/main" id="{43A26419-5682-412E-A60A-59730512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2013"/>
              <a:ext cx="6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115" name="Group 62">
              <a:extLst>
                <a:ext uri="{FF2B5EF4-FFF2-40B4-BE49-F238E27FC236}">
                  <a16:creationId xmlns:a16="http://schemas.microsoft.com/office/drawing/2014/main" id="{64C1E5EB-856C-4B03-BACC-8FDB00F36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7" y="1832"/>
              <a:ext cx="77" cy="88"/>
              <a:chOff x="1847" y="1832"/>
              <a:chExt cx="77" cy="88"/>
            </a:xfrm>
          </p:grpSpPr>
          <p:sp>
            <p:nvSpPr>
              <p:cNvPr id="3125" name="Oval 60">
                <a:extLst>
                  <a:ext uri="{FF2B5EF4-FFF2-40B4-BE49-F238E27FC236}">
                    <a16:creationId xmlns:a16="http://schemas.microsoft.com/office/drawing/2014/main" id="{4A01DBCD-3EE2-42FB-A108-D516ACFFD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" y="1891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26" name="Rectangle 61">
                <a:extLst>
                  <a:ext uri="{FF2B5EF4-FFF2-40B4-BE49-F238E27FC236}">
                    <a16:creationId xmlns:a16="http://schemas.microsoft.com/office/drawing/2014/main" id="{FF10A8CD-574C-42BE-95FD-B5B00953A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" y="1832"/>
                <a:ext cx="7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16" name="Group 65">
              <a:extLst>
                <a:ext uri="{FF2B5EF4-FFF2-40B4-BE49-F238E27FC236}">
                  <a16:creationId xmlns:a16="http://schemas.microsoft.com/office/drawing/2014/main" id="{D30C9C09-484C-42D8-A27E-7DF97E68A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0" y="2949"/>
              <a:ext cx="77" cy="112"/>
              <a:chOff x="1850" y="2949"/>
              <a:chExt cx="77" cy="112"/>
            </a:xfrm>
          </p:grpSpPr>
          <p:sp>
            <p:nvSpPr>
              <p:cNvPr id="3123" name="Oval 63">
                <a:extLst>
                  <a:ext uri="{FF2B5EF4-FFF2-40B4-BE49-F238E27FC236}">
                    <a16:creationId xmlns:a16="http://schemas.microsoft.com/office/drawing/2014/main" id="{93D2C81B-FB4A-4C8D-BA9F-9D4A01108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" y="2949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24" name="Rectangle 64">
                <a:extLst>
                  <a:ext uri="{FF2B5EF4-FFF2-40B4-BE49-F238E27FC236}">
                    <a16:creationId xmlns:a16="http://schemas.microsoft.com/office/drawing/2014/main" id="{ABF1A869-65F6-4D81-AC31-F458A434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0" y="2973"/>
                <a:ext cx="7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17" name="Group 68">
              <a:extLst>
                <a:ext uri="{FF2B5EF4-FFF2-40B4-BE49-F238E27FC236}">
                  <a16:creationId xmlns:a16="http://schemas.microsoft.com/office/drawing/2014/main" id="{6B341E2F-C614-49E6-82A4-B27C35FD3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7" y="2240"/>
              <a:ext cx="77" cy="113"/>
              <a:chOff x="1357" y="2240"/>
              <a:chExt cx="77" cy="113"/>
            </a:xfrm>
          </p:grpSpPr>
          <p:sp>
            <p:nvSpPr>
              <p:cNvPr id="3121" name="Oval 66">
                <a:extLst>
                  <a:ext uri="{FF2B5EF4-FFF2-40B4-BE49-F238E27FC236}">
                    <a16:creationId xmlns:a16="http://schemas.microsoft.com/office/drawing/2014/main" id="{547E5606-6427-46C5-9789-BED1899E9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2240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22" name="Rectangle 67">
                <a:extLst>
                  <a:ext uri="{FF2B5EF4-FFF2-40B4-BE49-F238E27FC236}">
                    <a16:creationId xmlns:a16="http://schemas.microsoft.com/office/drawing/2014/main" id="{403053F1-C917-4A2D-9658-0ECEED119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" y="2265"/>
                <a:ext cx="7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18" name="Group 71">
              <a:extLst>
                <a:ext uri="{FF2B5EF4-FFF2-40B4-BE49-F238E27FC236}">
                  <a16:creationId xmlns:a16="http://schemas.microsoft.com/office/drawing/2014/main" id="{8B31A0AF-E7A8-429B-9FEB-833A4EAB4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4" y="2240"/>
              <a:ext cx="112" cy="113"/>
              <a:chOff x="2074" y="2240"/>
              <a:chExt cx="112" cy="113"/>
            </a:xfrm>
          </p:grpSpPr>
          <p:sp>
            <p:nvSpPr>
              <p:cNvPr id="3119" name="Oval 69">
                <a:extLst>
                  <a:ext uri="{FF2B5EF4-FFF2-40B4-BE49-F238E27FC236}">
                    <a16:creationId xmlns:a16="http://schemas.microsoft.com/office/drawing/2014/main" id="{0977097E-B4BC-43F5-8B9E-E74E3136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4" y="2240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20" name="Rectangle 70">
                <a:extLst>
                  <a:ext uri="{FF2B5EF4-FFF2-40B4-BE49-F238E27FC236}">
                    <a16:creationId xmlns:a16="http://schemas.microsoft.com/office/drawing/2014/main" id="{29D5E191-B778-4B75-9A88-B12B6ABA8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2265"/>
                <a:ext cx="77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133" name="Group 74">
            <a:extLst>
              <a:ext uri="{FF2B5EF4-FFF2-40B4-BE49-F238E27FC236}">
                <a16:creationId xmlns:a16="http://schemas.microsoft.com/office/drawing/2014/main" id="{DBC3DAB1-4FE2-4E78-818D-D3B07B7D0E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09825" y="4768850"/>
            <a:ext cx="1377950" cy="2066925"/>
            <a:chOff x="1518" y="3004"/>
            <a:chExt cx="868" cy="1302"/>
          </a:xfrm>
        </p:grpSpPr>
        <p:sp>
          <p:nvSpPr>
            <p:cNvPr id="3134" name="AutoShape 73">
              <a:extLst>
                <a:ext uri="{FF2B5EF4-FFF2-40B4-BE49-F238E27FC236}">
                  <a16:creationId xmlns:a16="http://schemas.microsoft.com/office/drawing/2014/main" id="{88C4371E-8F59-4F81-B4AA-0921506660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8" y="3004"/>
              <a:ext cx="868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35" name="Freeform 75">
              <a:extLst>
                <a:ext uri="{FF2B5EF4-FFF2-40B4-BE49-F238E27FC236}">
                  <a16:creationId xmlns:a16="http://schemas.microsoft.com/office/drawing/2014/main" id="{A8BDCE85-E3ED-49B9-9C4D-2AD52AC6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3106"/>
              <a:ext cx="699" cy="1071"/>
            </a:xfrm>
            <a:custGeom>
              <a:avLst/>
              <a:gdLst>
                <a:gd name="T0" fmla="*/ 0 w 700"/>
                <a:gd name="T1" fmla="*/ 350 h 1071"/>
                <a:gd name="T2" fmla="*/ 350 w 700"/>
                <a:gd name="T3" fmla="*/ 0 h 1071"/>
                <a:gd name="T4" fmla="*/ 700 w 700"/>
                <a:gd name="T5" fmla="*/ 350 h 1071"/>
                <a:gd name="T6" fmla="*/ 350 w 700"/>
                <a:gd name="T7" fmla="*/ 1071 h 1071"/>
                <a:gd name="T8" fmla="*/ 0 w 700"/>
                <a:gd name="T9" fmla="*/ 35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0" h="1071">
                  <a:moveTo>
                    <a:pt x="0" y="350"/>
                  </a:moveTo>
                  <a:lnTo>
                    <a:pt x="350" y="0"/>
                  </a:lnTo>
                  <a:lnTo>
                    <a:pt x="700" y="350"/>
                  </a:lnTo>
                  <a:lnTo>
                    <a:pt x="350" y="1071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FFFFB7"/>
            </a:solidFill>
            <a:ln w="0">
              <a:solidFill>
                <a:srgbClr val="FFFFB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136" name="Group 78">
              <a:extLst>
                <a:ext uri="{FF2B5EF4-FFF2-40B4-BE49-F238E27FC236}">
                  <a16:creationId xmlns:a16="http://schemas.microsoft.com/office/drawing/2014/main" id="{F37B6E14-3D50-4BDC-9FE1-7A8D0164C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105"/>
              <a:ext cx="66" cy="1071"/>
              <a:chOff x="1927" y="3105"/>
              <a:chExt cx="66" cy="1071"/>
            </a:xfrm>
          </p:grpSpPr>
          <p:sp>
            <p:nvSpPr>
              <p:cNvPr id="3163" name="Line 76">
                <a:extLst>
                  <a:ext uri="{FF2B5EF4-FFF2-40B4-BE49-F238E27FC236}">
                    <a16:creationId xmlns:a16="http://schemas.microsoft.com/office/drawing/2014/main" id="{0A8DE6D9-BEB1-4C12-AE9C-3267FBAC1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3105"/>
                <a:ext cx="0" cy="1071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64" name="Rectangle 77">
                <a:extLst>
                  <a:ext uri="{FF2B5EF4-FFF2-40B4-BE49-F238E27FC236}">
                    <a16:creationId xmlns:a16="http://schemas.microsoft.com/office/drawing/2014/main" id="{0ACB6B41-C4B6-4975-A676-558E2418D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" y="3641"/>
                <a:ext cx="5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37" name="Group 81">
              <a:extLst>
                <a:ext uri="{FF2B5EF4-FFF2-40B4-BE49-F238E27FC236}">
                  <a16:creationId xmlns:a16="http://schemas.microsoft.com/office/drawing/2014/main" id="{9720171D-C7DB-41EE-A815-CF001F2A0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7" y="3455"/>
              <a:ext cx="700" cy="105"/>
              <a:chOff x="1577" y="3455"/>
              <a:chExt cx="700" cy="105"/>
            </a:xfrm>
          </p:grpSpPr>
          <p:sp>
            <p:nvSpPr>
              <p:cNvPr id="3161" name="Line 79">
                <a:extLst>
                  <a:ext uri="{FF2B5EF4-FFF2-40B4-BE49-F238E27FC236}">
                    <a16:creationId xmlns:a16="http://schemas.microsoft.com/office/drawing/2014/main" id="{FAE5574F-3F2A-45C5-BBDF-85CEAB3EE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7" y="3455"/>
                <a:ext cx="700" cy="0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62" name="Rectangle 80">
                <a:extLst>
                  <a:ext uri="{FF2B5EF4-FFF2-40B4-BE49-F238E27FC236}">
                    <a16:creationId xmlns:a16="http://schemas.microsoft.com/office/drawing/2014/main" id="{EF739300-981D-400A-B7F0-AAEFC77DD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0" y="3473"/>
                <a:ext cx="6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38" name="Line 82">
              <a:extLst>
                <a:ext uri="{FF2B5EF4-FFF2-40B4-BE49-F238E27FC236}">
                  <a16:creationId xmlns:a16="http://schemas.microsoft.com/office/drawing/2014/main" id="{E06E0A78-6333-43E2-9F2C-4BDC1AD5B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3455"/>
              <a:ext cx="350" cy="721"/>
            </a:xfrm>
            <a:prstGeom prst="line">
              <a:avLst/>
            </a:prstGeom>
            <a:noFill/>
            <a:ln w="476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139" name="Group 85">
              <a:extLst>
                <a:ext uri="{FF2B5EF4-FFF2-40B4-BE49-F238E27FC236}">
                  <a16:creationId xmlns:a16="http://schemas.microsoft.com/office/drawing/2014/main" id="{4D44335F-5C98-4D8F-8248-E37A7B3D7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55"/>
              <a:ext cx="350" cy="721"/>
              <a:chOff x="1927" y="3455"/>
              <a:chExt cx="350" cy="721"/>
            </a:xfrm>
          </p:grpSpPr>
          <p:sp>
            <p:nvSpPr>
              <p:cNvPr id="3159" name="Line 83">
                <a:extLst>
                  <a:ext uri="{FF2B5EF4-FFF2-40B4-BE49-F238E27FC236}">
                    <a16:creationId xmlns:a16="http://schemas.microsoft.com/office/drawing/2014/main" id="{ADC6DF7C-3B37-43B8-A5DC-7E6278FA6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7" y="3455"/>
                <a:ext cx="350" cy="721"/>
              </a:xfrm>
              <a:prstGeom prst="line">
                <a:avLst/>
              </a:prstGeom>
              <a:noFill/>
              <a:ln w="476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60" name="Rectangle 84">
                <a:extLst>
                  <a:ext uri="{FF2B5EF4-FFF2-40B4-BE49-F238E27FC236}">
                    <a16:creationId xmlns:a16="http://schemas.microsoft.com/office/drawing/2014/main" id="{7DEAFA95-DE87-4488-9EE0-602728F35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0" y="3830"/>
                <a:ext cx="6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40" name="Line 86">
              <a:extLst>
                <a:ext uri="{FF2B5EF4-FFF2-40B4-BE49-F238E27FC236}">
                  <a16:creationId xmlns:a16="http://schemas.microsoft.com/office/drawing/2014/main" id="{CCF0254C-205C-45CC-A5BD-8C8F2DBF8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3105"/>
              <a:ext cx="350" cy="350"/>
            </a:xfrm>
            <a:prstGeom prst="line">
              <a:avLst/>
            </a:prstGeom>
            <a:noFill/>
            <a:ln w="476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41" name="Line 87">
              <a:extLst>
                <a:ext uri="{FF2B5EF4-FFF2-40B4-BE49-F238E27FC236}">
                  <a16:creationId xmlns:a16="http://schemas.microsoft.com/office/drawing/2014/main" id="{459D564E-5AF9-4235-A3B2-F005C8C0D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3392"/>
              <a:ext cx="56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42" name="Line 88">
              <a:extLst>
                <a:ext uri="{FF2B5EF4-FFF2-40B4-BE49-F238E27FC236}">
                  <a16:creationId xmlns:a16="http://schemas.microsoft.com/office/drawing/2014/main" id="{9B4CE9C3-4E9F-4B43-9267-595455C4C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3392"/>
              <a:ext cx="0" cy="5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43" name="Line 89">
              <a:extLst>
                <a:ext uri="{FF2B5EF4-FFF2-40B4-BE49-F238E27FC236}">
                  <a16:creationId xmlns:a16="http://schemas.microsoft.com/office/drawing/2014/main" id="{6998388D-1259-4435-A0FE-B1BFD880F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7" y="3105"/>
              <a:ext cx="350" cy="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44" name="Rectangle 90">
              <a:extLst>
                <a:ext uri="{FF2B5EF4-FFF2-40B4-BE49-F238E27FC236}">
                  <a16:creationId xmlns:a16="http://schemas.microsoft.com/office/drawing/2014/main" id="{B3BA56F4-EFB4-468D-8B53-4995CE9A9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3816"/>
              <a:ext cx="6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5" name="Rectangle 91">
              <a:extLst>
                <a:ext uri="{FF2B5EF4-FFF2-40B4-BE49-F238E27FC236}">
                  <a16:creationId xmlns:a16="http://schemas.microsoft.com/office/drawing/2014/main" id="{C3546B0D-B1A5-4D8F-87E1-6B47EBAE5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3224"/>
              <a:ext cx="7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6" name="Rectangle 92">
              <a:extLst>
                <a:ext uri="{FF2B5EF4-FFF2-40B4-BE49-F238E27FC236}">
                  <a16:creationId xmlns:a16="http://schemas.microsoft.com/office/drawing/2014/main" id="{C4C5E9DE-DEB6-42B7-BADC-64AFA6574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3221"/>
              <a:ext cx="7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147" name="Group 95">
              <a:extLst>
                <a:ext uri="{FF2B5EF4-FFF2-40B4-BE49-F238E27FC236}">
                  <a16:creationId xmlns:a16="http://schemas.microsoft.com/office/drawing/2014/main" id="{6BF6915A-DD48-43C7-B3EF-C5BEED780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3" y="3039"/>
              <a:ext cx="77" cy="87"/>
              <a:chOff x="1913" y="3039"/>
              <a:chExt cx="77" cy="87"/>
            </a:xfrm>
          </p:grpSpPr>
          <p:sp>
            <p:nvSpPr>
              <p:cNvPr id="3157" name="Oval 93">
                <a:extLst>
                  <a:ext uri="{FF2B5EF4-FFF2-40B4-BE49-F238E27FC236}">
                    <a16:creationId xmlns:a16="http://schemas.microsoft.com/office/drawing/2014/main" id="{CDBA3059-D2C5-4CFF-8B18-930CD3F87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098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58" name="Rectangle 94">
                <a:extLst>
                  <a:ext uri="{FF2B5EF4-FFF2-40B4-BE49-F238E27FC236}">
                    <a16:creationId xmlns:a16="http://schemas.microsoft.com/office/drawing/2014/main" id="{49AF8880-CF0A-43AB-B2C4-D03A59F6B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" y="3039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48" name="Group 98">
              <a:extLst>
                <a:ext uri="{FF2B5EF4-FFF2-40B4-BE49-F238E27FC236}">
                  <a16:creationId xmlns:a16="http://schemas.microsoft.com/office/drawing/2014/main" id="{9BA7BFB7-EE9C-44B8-865A-7CBA32E33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" y="4169"/>
              <a:ext cx="77" cy="112"/>
              <a:chOff x="1917" y="4169"/>
              <a:chExt cx="77" cy="112"/>
            </a:xfrm>
          </p:grpSpPr>
          <p:sp>
            <p:nvSpPr>
              <p:cNvPr id="3155" name="Oval 96">
                <a:extLst>
                  <a:ext uri="{FF2B5EF4-FFF2-40B4-BE49-F238E27FC236}">
                    <a16:creationId xmlns:a16="http://schemas.microsoft.com/office/drawing/2014/main" id="{3452AE9B-6069-4F19-84E1-199BF59EE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4169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56" name="Rectangle 97">
                <a:extLst>
                  <a:ext uri="{FF2B5EF4-FFF2-40B4-BE49-F238E27FC236}">
                    <a16:creationId xmlns:a16="http://schemas.microsoft.com/office/drawing/2014/main" id="{33199A95-97BA-4A19-9CBB-6E1E07B54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" y="4194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49" name="Group 101">
              <a:extLst>
                <a:ext uri="{FF2B5EF4-FFF2-40B4-BE49-F238E27FC236}">
                  <a16:creationId xmlns:a16="http://schemas.microsoft.com/office/drawing/2014/main" id="{3ADF2CBF-1433-4C9F-BDC0-01186595C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3" y="3448"/>
              <a:ext cx="77" cy="112"/>
              <a:chOff x="1553" y="3448"/>
              <a:chExt cx="77" cy="112"/>
            </a:xfrm>
          </p:grpSpPr>
          <p:sp>
            <p:nvSpPr>
              <p:cNvPr id="3153" name="Oval 99">
                <a:extLst>
                  <a:ext uri="{FF2B5EF4-FFF2-40B4-BE49-F238E27FC236}">
                    <a16:creationId xmlns:a16="http://schemas.microsoft.com/office/drawing/2014/main" id="{A00036C5-10CD-45A1-837D-1F5806593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3448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54" name="Rectangle 100">
                <a:extLst>
                  <a:ext uri="{FF2B5EF4-FFF2-40B4-BE49-F238E27FC236}">
                    <a16:creationId xmlns:a16="http://schemas.microsoft.com/office/drawing/2014/main" id="{A9ABF5E4-72BE-46C1-9076-8B3837AF7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3" y="3473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50" name="Group 104">
              <a:extLst>
                <a:ext uri="{FF2B5EF4-FFF2-40B4-BE49-F238E27FC236}">
                  <a16:creationId xmlns:a16="http://schemas.microsoft.com/office/drawing/2014/main" id="{95A6FCD7-2C2A-405D-A8F9-608D02C23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" y="3448"/>
              <a:ext cx="112" cy="112"/>
              <a:chOff x="2270" y="3448"/>
              <a:chExt cx="112" cy="112"/>
            </a:xfrm>
          </p:grpSpPr>
          <p:sp>
            <p:nvSpPr>
              <p:cNvPr id="3151" name="Oval 102">
                <a:extLst>
                  <a:ext uri="{FF2B5EF4-FFF2-40B4-BE49-F238E27FC236}">
                    <a16:creationId xmlns:a16="http://schemas.microsoft.com/office/drawing/2014/main" id="{805C2DB3-4EBC-4312-9D67-FDEAFB8D0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3448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52" name="Rectangle 103">
                <a:extLst>
                  <a:ext uri="{FF2B5EF4-FFF2-40B4-BE49-F238E27FC236}">
                    <a16:creationId xmlns:a16="http://schemas.microsoft.com/office/drawing/2014/main" id="{7084A5F0-1881-4E22-A2D5-C677AA495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3473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165" name="Group 107">
            <a:extLst>
              <a:ext uri="{FF2B5EF4-FFF2-40B4-BE49-F238E27FC236}">
                <a16:creationId xmlns:a16="http://schemas.microsoft.com/office/drawing/2014/main" id="{5EB24EC4-C24B-40E7-9B3A-74B0FEB010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03763" y="962025"/>
            <a:ext cx="2574925" cy="1581150"/>
            <a:chOff x="2963" y="606"/>
            <a:chExt cx="1622" cy="996"/>
          </a:xfrm>
        </p:grpSpPr>
        <p:sp>
          <p:nvSpPr>
            <p:cNvPr id="3166" name="AutoShape 106">
              <a:extLst>
                <a:ext uri="{FF2B5EF4-FFF2-40B4-BE49-F238E27FC236}">
                  <a16:creationId xmlns:a16="http://schemas.microsoft.com/office/drawing/2014/main" id="{85F5114A-8091-4C8D-8D98-83819954650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63" y="606"/>
              <a:ext cx="1622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67" name="Freeform 108">
              <a:extLst>
                <a:ext uri="{FF2B5EF4-FFF2-40B4-BE49-F238E27FC236}">
                  <a16:creationId xmlns:a16="http://schemas.microsoft.com/office/drawing/2014/main" id="{2218331C-0510-475C-B4CF-30A372E6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770"/>
              <a:ext cx="1385" cy="663"/>
            </a:xfrm>
            <a:custGeom>
              <a:avLst/>
              <a:gdLst>
                <a:gd name="T0" fmla="*/ 0 w 1385"/>
                <a:gd name="T1" fmla="*/ 663 h 663"/>
                <a:gd name="T2" fmla="*/ 1385 w 1385"/>
                <a:gd name="T3" fmla="*/ 663 h 663"/>
                <a:gd name="T4" fmla="*/ 1284 w 1385"/>
                <a:gd name="T5" fmla="*/ 0 h 663"/>
                <a:gd name="T6" fmla="*/ 473 w 1385"/>
                <a:gd name="T7" fmla="*/ 0 h 663"/>
                <a:gd name="T8" fmla="*/ 0 w 1385"/>
                <a:gd name="T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5" h="663">
                  <a:moveTo>
                    <a:pt x="0" y="663"/>
                  </a:moveTo>
                  <a:lnTo>
                    <a:pt x="1385" y="663"/>
                  </a:lnTo>
                  <a:lnTo>
                    <a:pt x="1284" y="0"/>
                  </a:lnTo>
                  <a:lnTo>
                    <a:pt x="473" y="0"/>
                  </a:lnTo>
                  <a:lnTo>
                    <a:pt x="0" y="663"/>
                  </a:lnTo>
                  <a:close/>
                </a:path>
              </a:pathLst>
            </a:custGeom>
            <a:solidFill>
              <a:srgbClr val="CDFEFD"/>
            </a:solidFill>
            <a:ln w="0">
              <a:solidFill>
                <a:srgbClr val="CDFEF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168" name="Group 111">
              <a:extLst>
                <a:ext uri="{FF2B5EF4-FFF2-40B4-BE49-F238E27FC236}">
                  <a16:creationId xmlns:a16="http://schemas.microsoft.com/office/drawing/2014/main" id="{61B4B476-4F6F-4A69-B9E8-9A35C8DE3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2" y="652"/>
              <a:ext cx="811" cy="119"/>
              <a:chOff x="3532" y="652"/>
              <a:chExt cx="811" cy="119"/>
            </a:xfrm>
          </p:grpSpPr>
          <p:sp>
            <p:nvSpPr>
              <p:cNvPr id="3203" name="Line 109">
                <a:extLst>
                  <a:ext uri="{FF2B5EF4-FFF2-40B4-BE49-F238E27FC236}">
                    <a16:creationId xmlns:a16="http://schemas.microsoft.com/office/drawing/2014/main" id="{425FB5BB-132B-4719-915B-623583E92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2" y="770"/>
                <a:ext cx="811" cy="0"/>
              </a:xfrm>
              <a:prstGeom prst="line">
                <a:avLst/>
              </a:prstGeom>
              <a:noFill/>
              <a:ln w="206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04" name="Rectangle 110">
                <a:extLst>
                  <a:ext uri="{FF2B5EF4-FFF2-40B4-BE49-F238E27FC236}">
                    <a16:creationId xmlns:a16="http://schemas.microsoft.com/office/drawing/2014/main" id="{1D7A1BE1-8A29-4DF9-B321-F7DCD4062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5" y="652"/>
                <a:ext cx="9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69" name="Group 114">
              <a:extLst>
                <a:ext uri="{FF2B5EF4-FFF2-40B4-BE49-F238E27FC236}">
                  <a16:creationId xmlns:a16="http://schemas.microsoft.com/office/drawing/2014/main" id="{0D34CC43-6E55-4EAF-A498-8DD1BC0D96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770"/>
              <a:ext cx="473" cy="663"/>
              <a:chOff x="3059" y="770"/>
              <a:chExt cx="473" cy="663"/>
            </a:xfrm>
          </p:grpSpPr>
          <p:sp>
            <p:nvSpPr>
              <p:cNvPr id="3201" name="Line 112">
                <a:extLst>
                  <a:ext uri="{FF2B5EF4-FFF2-40B4-BE49-F238E27FC236}">
                    <a16:creationId xmlns:a16="http://schemas.microsoft.com/office/drawing/2014/main" id="{1E82F1CC-1418-4F58-BB88-86659E4B9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59" y="770"/>
                <a:ext cx="473" cy="663"/>
              </a:xfrm>
              <a:prstGeom prst="line">
                <a:avLst/>
              </a:prstGeom>
              <a:noFill/>
              <a:ln w="206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02" name="Rectangle 113">
                <a:extLst>
                  <a:ext uri="{FF2B5EF4-FFF2-40B4-BE49-F238E27FC236}">
                    <a16:creationId xmlns:a16="http://schemas.microsoft.com/office/drawing/2014/main" id="{067D3087-4D4C-4126-B8D7-9B9CC6B71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1003"/>
                <a:ext cx="95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0" name="Group 117">
              <a:extLst>
                <a:ext uri="{FF2B5EF4-FFF2-40B4-BE49-F238E27FC236}">
                  <a16:creationId xmlns:a16="http://schemas.microsoft.com/office/drawing/2014/main" id="{98B95631-6CBF-4AE0-805C-B87D07583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770"/>
              <a:ext cx="1284" cy="663"/>
              <a:chOff x="3059" y="770"/>
              <a:chExt cx="1284" cy="663"/>
            </a:xfrm>
          </p:grpSpPr>
          <p:sp>
            <p:nvSpPr>
              <p:cNvPr id="3199" name="Line 115">
                <a:extLst>
                  <a:ext uri="{FF2B5EF4-FFF2-40B4-BE49-F238E27FC236}">
                    <a16:creationId xmlns:a16="http://schemas.microsoft.com/office/drawing/2014/main" id="{F87A784A-22E5-4C93-8F78-D577F3657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59" y="770"/>
                <a:ext cx="1284" cy="66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00" name="Rectangle 116">
                <a:extLst>
                  <a:ext uri="{FF2B5EF4-FFF2-40B4-BE49-F238E27FC236}">
                    <a16:creationId xmlns:a16="http://schemas.microsoft.com/office/drawing/2014/main" id="{714EE829-73D2-4187-A941-FF2AB6CBD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" y="1141"/>
                <a:ext cx="14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d2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1" name="Group 120">
              <a:extLst>
                <a:ext uri="{FF2B5EF4-FFF2-40B4-BE49-F238E27FC236}">
                  <a16:creationId xmlns:a16="http://schemas.microsoft.com/office/drawing/2014/main" id="{6E04055E-9A1A-4368-8403-93FDE591B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2" y="770"/>
              <a:ext cx="912" cy="663"/>
              <a:chOff x="3532" y="770"/>
              <a:chExt cx="912" cy="663"/>
            </a:xfrm>
          </p:grpSpPr>
          <p:sp>
            <p:nvSpPr>
              <p:cNvPr id="3197" name="Line 118">
                <a:extLst>
                  <a:ext uri="{FF2B5EF4-FFF2-40B4-BE49-F238E27FC236}">
                    <a16:creationId xmlns:a16="http://schemas.microsoft.com/office/drawing/2014/main" id="{18D87D1F-1A37-463C-BD37-F45E0D57B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2" y="770"/>
                <a:ext cx="912" cy="66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98" name="Rectangle 119">
                <a:extLst>
                  <a:ext uri="{FF2B5EF4-FFF2-40B4-BE49-F238E27FC236}">
                    <a16:creationId xmlns:a16="http://schemas.microsoft.com/office/drawing/2014/main" id="{4E35B9AD-E5AF-4FDF-87E1-FC0816B77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5" y="1026"/>
                <a:ext cx="14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d1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2" name="Group 123">
              <a:extLst>
                <a:ext uri="{FF2B5EF4-FFF2-40B4-BE49-F238E27FC236}">
                  <a16:creationId xmlns:a16="http://schemas.microsoft.com/office/drawing/2014/main" id="{AB500A40-7B9A-43CC-A589-E1663E5D4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" y="770"/>
              <a:ext cx="173" cy="663"/>
              <a:chOff x="4343" y="770"/>
              <a:chExt cx="173" cy="663"/>
            </a:xfrm>
          </p:grpSpPr>
          <p:sp>
            <p:nvSpPr>
              <p:cNvPr id="3195" name="Line 121">
                <a:extLst>
                  <a:ext uri="{FF2B5EF4-FFF2-40B4-BE49-F238E27FC236}">
                    <a16:creationId xmlns:a16="http://schemas.microsoft.com/office/drawing/2014/main" id="{37AC606C-1936-4CB8-BF39-3BA23E38A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770"/>
                <a:ext cx="101" cy="663"/>
              </a:xfrm>
              <a:prstGeom prst="line">
                <a:avLst/>
              </a:prstGeom>
              <a:noFill/>
              <a:ln w="206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96" name="Rectangle 122">
                <a:extLst>
                  <a:ext uri="{FF2B5EF4-FFF2-40B4-BE49-F238E27FC236}">
                    <a16:creationId xmlns:a16="http://schemas.microsoft.com/office/drawing/2014/main" id="{314DAD8D-8580-455F-A879-7259D8D54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999"/>
                <a:ext cx="95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3" name="Group 126">
              <a:extLst>
                <a:ext uri="{FF2B5EF4-FFF2-40B4-BE49-F238E27FC236}">
                  <a16:creationId xmlns:a16="http://schemas.microsoft.com/office/drawing/2014/main" id="{F0612CF8-D885-4DE2-B561-D59AF8D5A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1433"/>
              <a:ext cx="1385" cy="128"/>
              <a:chOff x="3059" y="1433"/>
              <a:chExt cx="1385" cy="128"/>
            </a:xfrm>
          </p:grpSpPr>
          <p:sp>
            <p:nvSpPr>
              <p:cNvPr id="3193" name="Line 124">
                <a:extLst>
                  <a:ext uri="{FF2B5EF4-FFF2-40B4-BE49-F238E27FC236}">
                    <a16:creationId xmlns:a16="http://schemas.microsoft.com/office/drawing/2014/main" id="{4AE9C4CE-055B-463D-8F1E-36D621804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9" y="1433"/>
                <a:ext cx="1385" cy="0"/>
              </a:xfrm>
              <a:prstGeom prst="line">
                <a:avLst/>
              </a:prstGeom>
              <a:noFill/>
              <a:ln w="20638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94" name="Rectangle 125">
                <a:extLst>
                  <a:ext uri="{FF2B5EF4-FFF2-40B4-BE49-F238E27FC236}">
                    <a16:creationId xmlns:a16="http://schemas.microsoft.com/office/drawing/2014/main" id="{B295E069-68D4-42DF-89FF-98DB48AA5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" y="1442"/>
                <a:ext cx="9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4" name="Group 129">
              <a:extLst>
                <a:ext uri="{FF2B5EF4-FFF2-40B4-BE49-F238E27FC236}">
                  <a16:creationId xmlns:a16="http://schemas.microsoft.com/office/drawing/2014/main" id="{DCB745C7-91A9-421E-89D5-0A3B4D7D6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" y="770"/>
              <a:ext cx="91" cy="663"/>
              <a:chOff x="3473" y="770"/>
              <a:chExt cx="91" cy="663"/>
            </a:xfrm>
          </p:grpSpPr>
          <p:sp>
            <p:nvSpPr>
              <p:cNvPr id="3191" name="Line 127">
                <a:extLst>
                  <a:ext uri="{FF2B5EF4-FFF2-40B4-BE49-F238E27FC236}">
                    <a16:creationId xmlns:a16="http://schemas.microsoft.com/office/drawing/2014/main" id="{25D4F6DC-98D7-4EB2-A87F-10F27C901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2" y="770"/>
                <a:ext cx="0" cy="663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92" name="Rectangle 128">
                <a:extLst>
                  <a:ext uri="{FF2B5EF4-FFF2-40B4-BE49-F238E27FC236}">
                    <a16:creationId xmlns:a16="http://schemas.microsoft.com/office/drawing/2014/main" id="{E94F1B1D-7658-463F-88CE-15F5B9AA2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990"/>
                <a:ext cx="9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75" name="Oval 130">
              <a:extLst>
                <a:ext uri="{FF2B5EF4-FFF2-40B4-BE49-F238E27FC236}">
                  <a16:creationId xmlns:a16="http://schemas.microsoft.com/office/drawing/2014/main" id="{8A943F6B-17F1-482A-A28E-5E1756AE0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1424"/>
              <a:ext cx="19" cy="1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176" name="Group 133">
              <a:extLst>
                <a:ext uri="{FF2B5EF4-FFF2-40B4-BE49-F238E27FC236}">
                  <a16:creationId xmlns:a16="http://schemas.microsoft.com/office/drawing/2014/main" id="{972A835A-0293-44C2-A091-3888E6D35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4" y="1008"/>
              <a:ext cx="100" cy="151"/>
              <a:chOff x="3824" y="1008"/>
              <a:chExt cx="100" cy="151"/>
            </a:xfrm>
          </p:grpSpPr>
          <p:sp>
            <p:nvSpPr>
              <p:cNvPr id="3189" name="Oval 131">
                <a:extLst>
                  <a:ext uri="{FF2B5EF4-FFF2-40B4-BE49-F238E27FC236}">
                    <a16:creationId xmlns:a16="http://schemas.microsoft.com/office/drawing/2014/main" id="{ADADA8D8-82D7-4972-A90E-F5A172359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1008"/>
                <a:ext cx="18" cy="1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90" name="Rectangle 132">
                <a:extLst>
                  <a:ext uri="{FF2B5EF4-FFF2-40B4-BE49-F238E27FC236}">
                    <a16:creationId xmlns:a16="http://schemas.microsoft.com/office/drawing/2014/main" id="{93F67A20-44BB-4409-A84A-9E9621900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1040"/>
                <a:ext cx="100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7" name="Group 136">
              <a:extLst>
                <a:ext uri="{FF2B5EF4-FFF2-40B4-BE49-F238E27FC236}">
                  <a16:creationId xmlns:a16="http://schemas.microsoft.com/office/drawing/2014/main" id="{A0F78714-E9C1-4FEB-9BB3-AC5968DCD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" y="665"/>
              <a:ext cx="104" cy="119"/>
              <a:chOff x="3460" y="665"/>
              <a:chExt cx="104" cy="119"/>
            </a:xfrm>
          </p:grpSpPr>
          <p:sp>
            <p:nvSpPr>
              <p:cNvPr id="3187" name="Oval 134">
                <a:extLst>
                  <a:ext uri="{FF2B5EF4-FFF2-40B4-BE49-F238E27FC236}">
                    <a16:creationId xmlns:a16="http://schemas.microsoft.com/office/drawing/2014/main" id="{E00C3FCD-BE7A-4588-BB46-5AFE90294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3" y="761"/>
                <a:ext cx="19" cy="1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88" name="Rectangle 135">
                <a:extLst>
                  <a:ext uri="{FF2B5EF4-FFF2-40B4-BE49-F238E27FC236}">
                    <a16:creationId xmlns:a16="http://schemas.microsoft.com/office/drawing/2014/main" id="{36CBF24A-CEAB-45EE-81C8-F98861A80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665"/>
                <a:ext cx="10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8" name="Group 139">
              <a:extLst>
                <a:ext uri="{FF2B5EF4-FFF2-40B4-BE49-F238E27FC236}">
                  <a16:creationId xmlns:a16="http://schemas.microsoft.com/office/drawing/2014/main" id="{4D39DD51-9C68-47E6-87B5-93D9B4504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4" y="679"/>
              <a:ext cx="104" cy="119"/>
              <a:chOff x="4334" y="679"/>
              <a:chExt cx="104" cy="119"/>
            </a:xfrm>
          </p:grpSpPr>
          <p:sp>
            <p:nvSpPr>
              <p:cNvPr id="3185" name="Oval 137">
                <a:extLst>
                  <a:ext uri="{FF2B5EF4-FFF2-40B4-BE49-F238E27FC236}">
                    <a16:creationId xmlns:a16="http://schemas.microsoft.com/office/drawing/2014/main" id="{6534B287-FBB4-478A-9A59-E530CC8A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761"/>
                <a:ext cx="19" cy="1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86" name="Rectangle 138">
                <a:extLst>
                  <a:ext uri="{FF2B5EF4-FFF2-40B4-BE49-F238E27FC236}">
                    <a16:creationId xmlns:a16="http://schemas.microsoft.com/office/drawing/2014/main" id="{4A1EFD2C-A61D-4213-8171-FF6E31B4C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679"/>
                <a:ext cx="10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9" name="Group 142">
              <a:extLst>
                <a:ext uri="{FF2B5EF4-FFF2-40B4-BE49-F238E27FC236}">
                  <a16:creationId xmlns:a16="http://schemas.microsoft.com/office/drawing/2014/main" id="{F47D90D0-03BD-4D13-83FF-FD74EDFFA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9" y="1424"/>
              <a:ext cx="100" cy="151"/>
              <a:chOff x="3009" y="1424"/>
              <a:chExt cx="100" cy="151"/>
            </a:xfrm>
          </p:grpSpPr>
          <p:sp>
            <p:nvSpPr>
              <p:cNvPr id="3183" name="Oval 140">
                <a:extLst>
                  <a:ext uri="{FF2B5EF4-FFF2-40B4-BE49-F238E27FC236}">
                    <a16:creationId xmlns:a16="http://schemas.microsoft.com/office/drawing/2014/main" id="{A3A19A8F-4940-4397-B801-5006A7D77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0" y="1424"/>
                <a:ext cx="18" cy="1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84" name="Rectangle 141">
                <a:extLst>
                  <a:ext uri="{FF2B5EF4-FFF2-40B4-BE49-F238E27FC236}">
                    <a16:creationId xmlns:a16="http://schemas.microsoft.com/office/drawing/2014/main" id="{889A92B7-5938-42C6-AA2C-D74A25EB1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1456"/>
                <a:ext cx="100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80" name="Group 145">
              <a:extLst>
                <a:ext uri="{FF2B5EF4-FFF2-40B4-BE49-F238E27FC236}">
                  <a16:creationId xmlns:a16="http://schemas.microsoft.com/office/drawing/2014/main" id="{23B23F78-2097-44F1-900F-658C767828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5" y="1424"/>
              <a:ext cx="149" cy="151"/>
              <a:chOff x="4435" y="1424"/>
              <a:chExt cx="149" cy="151"/>
            </a:xfrm>
          </p:grpSpPr>
          <p:sp>
            <p:nvSpPr>
              <p:cNvPr id="3181" name="Oval 143">
                <a:extLst>
                  <a:ext uri="{FF2B5EF4-FFF2-40B4-BE49-F238E27FC236}">
                    <a16:creationId xmlns:a16="http://schemas.microsoft.com/office/drawing/2014/main" id="{8AB6AB02-0AE1-4C25-91FD-98E148093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1424"/>
                <a:ext cx="18" cy="1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182" name="Rectangle 144">
                <a:extLst>
                  <a:ext uri="{FF2B5EF4-FFF2-40B4-BE49-F238E27FC236}">
                    <a16:creationId xmlns:a16="http://schemas.microsoft.com/office/drawing/2014/main" id="{F54F90BE-00A7-4E3D-AA6A-0D17B7590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1456"/>
                <a:ext cx="10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205" name="Group 148">
            <a:extLst>
              <a:ext uri="{FF2B5EF4-FFF2-40B4-BE49-F238E27FC236}">
                <a16:creationId xmlns:a16="http://schemas.microsoft.com/office/drawing/2014/main" id="{1E4A4459-0696-4F9C-BCEE-68C5C92FF6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1368" y="2867031"/>
            <a:ext cx="2411402" cy="1582742"/>
            <a:chOff x="2993" y="1806"/>
            <a:chExt cx="1519" cy="997"/>
          </a:xfrm>
        </p:grpSpPr>
        <p:sp>
          <p:nvSpPr>
            <p:cNvPr id="3206" name="AutoShape 147">
              <a:extLst>
                <a:ext uri="{FF2B5EF4-FFF2-40B4-BE49-F238E27FC236}">
                  <a16:creationId xmlns:a16="http://schemas.microsoft.com/office/drawing/2014/main" id="{D34A6CD2-E195-4DCB-B806-0216A1E233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93" y="1806"/>
              <a:ext cx="1519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207" name="Freeform 149">
              <a:extLst>
                <a:ext uri="{FF2B5EF4-FFF2-40B4-BE49-F238E27FC236}">
                  <a16:creationId xmlns:a16="http://schemas.microsoft.com/office/drawing/2014/main" id="{A24F93FC-C9D0-4CCA-94EB-9A1F2D461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971"/>
              <a:ext cx="1282" cy="663"/>
            </a:xfrm>
            <a:custGeom>
              <a:avLst/>
              <a:gdLst>
                <a:gd name="T0" fmla="*/ 0 w 1283"/>
                <a:gd name="T1" fmla="*/ 663 h 663"/>
                <a:gd name="T2" fmla="*/ 1283 w 1283"/>
                <a:gd name="T3" fmla="*/ 663 h 663"/>
                <a:gd name="T4" fmla="*/ 1283 w 1283"/>
                <a:gd name="T5" fmla="*/ 0 h 663"/>
                <a:gd name="T6" fmla="*/ 473 w 1283"/>
                <a:gd name="T7" fmla="*/ 0 h 663"/>
                <a:gd name="T8" fmla="*/ 0 w 1283"/>
                <a:gd name="T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663">
                  <a:moveTo>
                    <a:pt x="0" y="663"/>
                  </a:moveTo>
                  <a:lnTo>
                    <a:pt x="1283" y="663"/>
                  </a:lnTo>
                  <a:lnTo>
                    <a:pt x="1283" y="0"/>
                  </a:lnTo>
                  <a:lnTo>
                    <a:pt x="473" y="0"/>
                  </a:lnTo>
                  <a:lnTo>
                    <a:pt x="0" y="663"/>
                  </a:lnTo>
                  <a:close/>
                </a:path>
              </a:pathLst>
            </a:custGeom>
            <a:solidFill>
              <a:srgbClr val="D5FFFE"/>
            </a:solidFill>
            <a:ln w="0">
              <a:solidFill>
                <a:srgbClr val="D5FFF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208" name="Group 152">
              <a:extLst>
                <a:ext uri="{FF2B5EF4-FFF2-40B4-BE49-F238E27FC236}">
                  <a16:creationId xmlns:a16="http://schemas.microsoft.com/office/drawing/2014/main" id="{9F75F982-06D9-4CB2-8458-EDABC1B21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8" y="1971"/>
              <a:ext cx="473" cy="663"/>
              <a:chOff x="3088" y="1971"/>
              <a:chExt cx="473" cy="663"/>
            </a:xfrm>
          </p:grpSpPr>
          <p:sp>
            <p:nvSpPr>
              <p:cNvPr id="3243" name="Line 150">
                <a:extLst>
                  <a:ext uri="{FF2B5EF4-FFF2-40B4-BE49-F238E27FC236}">
                    <a16:creationId xmlns:a16="http://schemas.microsoft.com/office/drawing/2014/main" id="{860470A7-07D4-4A18-916C-FD59BF5E9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8" y="1971"/>
                <a:ext cx="473" cy="663"/>
              </a:xfrm>
              <a:prstGeom prst="line">
                <a:avLst/>
              </a:prstGeom>
              <a:noFill/>
              <a:ln w="222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44" name="Rectangle 151">
                <a:extLst>
                  <a:ext uri="{FF2B5EF4-FFF2-40B4-BE49-F238E27FC236}">
                    <a16:creationId xmlns:a16="http://schemas.microsoft.com/office/drawing/2014/main" id="{E2EE0CF0-96EF-4286-B3A4-E514C9CF5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6" y="2204"/>
                <a:ext cx="9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09" name="Group 155">
              <a:extLst>
                <a:ext uri="{FF2B5EF4-FFF2-40B4-BE49-F238E27FC236}">
                  <a16:creationId xmlns:a16="http://schemas.microsoft.com/office/drawing/2014/main" id="{12C9EF74-1E35-457C-9F84-D3E2D6593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1" y="1971"/>
              <a:ext cx="810" cy="663"/>
              <a:chOff x="3561" y="1971"/>
              <a:chExt cx="810" cy="663"/>
            </a:xfrm>
          </p:grpSpPr>
          <p:sp>
            <p:nvSpPr>
              <p:cNvPr id="3241" name="Line 153">
                <a:extLst>
                  <a:ext uri="{FF2B5EF4-FFF2-40B4-BE49-F238E27FC236}">
                    <a16:creationId xmlns:a16="http://schemas.microsoft.com/office/drawing/2014/main" id="{250B7C6E-48F9-42E7-BF6F-1CC49BBF1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971"/>
                <a:ext cx="810" cy="66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42" name="Rectangle 154">
                <a:extLst>
                  <a:ext uri="{FF2B5EF4-FFF2-40B4-BE49-F238E27FC236}">
                    <a16:creationId xmlns:a16="http://schemas.microsoft.com/office/drawing/2014/main" id="{B1B9154C-F845-461F-9BC8-C30000342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8" y="2227"/>
                <a:ext cx="14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d1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0" name="Group 158">
              <a:extLst>
                <a:ext uri="{FF2B5EF4-FFF2-40B4-BE49-F238E27FC236}">
                  <a16:creationId xmlns:a16="http://schemas.microsoft.com/office/drawing/2014/main" id="{58196F4D-0021-4A6E-B4DF-B601D7EB90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8" y="2634"/>
              <a:ext cx="1283" cy="128"/>
              <a:chOff x="3088" y="2634"/>
              <a:chExt cx="1283" cy="128"/>
            </a:xfrm>
          </p:grpSpPr>
          <p:sp>
            <p:nvSpPr>
              <p:cNvPr id="3239" name="Line 156">
                <a:extLst>
                  <a:ext uri="{FF2B5EF4-FFF2-40B4-BE49-F238E27FC236}">
                    <a16:creationId xmlns:a16="http://schemas.microsoft.com/office/drawing/2014/main" id="{92F34B83-8755-4A5D-BEBA-6D04F14D6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8" y="2634"/>
                <a:ext cx="1283" cy="0"/>
              </a:xfrm>
              <a:prstGeom prst="line">
                <a:avLst/>
              </a:prstGeom>
              <a:noFill/>
              <a:ln w="222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40" name="Rectangle 157">
                <a:extLst>
                  <a:ext uri="{FF2B5EF4-FFF2-40B4-BE49-F238E27FC236}">
                    <a16:creationId xmlns:a16="http://schemas.microsoft.com/office/drawing/2014/main" id="{06768688-7FEE-4796-B620-10534039D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2643"/>
                <a:ext cx="9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1" name="Group 161">
              <a:extLst>
                <a:ext uri="{FF2B5EF4-FFF2-40B4-BE49-F238E27FC236}">
                  <a16:creationId xmlns:a16="http://schemas.microsoft.com/office/drawing/2014/main" id="{574AD846-1ABC-45D2-85D1-E65A63272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2" y="1971"/>
              <a:ext cx="91" cy="663"/>
              <a:chOff x="3502" y="1971"/>
              <a:chExt cx="91" cy="663"/>
            </a:xfrm>
          </p:grpSpPr>
          <p:sp>
            <p:nvSpPr>
              <p:cNvPr id="3237" name="Line 159">
                <a:extLst>
                  <a:ext uri="{FF2B5EF4-FFF2-40B4-BE49-F238E27FC236}">
                    <a16:creationId xmlns:a16="http://schemas.microsoft.com/office/drawing/2014/main" id="{351C43AB-8DB2-4536-B956-B0419ACD7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971"/>
                <a:ext cx="0" cy="66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38" name="Rectangle 160">
                <a:extLst>
                  <a:ext uri="{FF2B5EF4-FFF2-40B4-BE49-F238E27FC236}">
                    <a16:creationId xmlns:a16="http://schemas.microsoft.com/office/drawing/2014/main" id="{0ECB90FB-8D07-40A0-A647-1CA32673F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" y="2190"/>
                <a:ext cx="9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2" name="Group 164">
              <a:extLst>
                <a:ext uri="{FF2B5EF4-FFF2-40B4-BE49-F238E27FC236}">
                  <a16:creationId xmlns:a16="http://schemas.microsoft.com/office/drawing/2014/main" id="{CD3A41E9-6054-415C-B5B0-EE90FA6DD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1" y="1852"/>
              <a:ext cx="810" cy="119"/>
              <a:chOff x="3561" y="1852"/>
              <a:chExt cx="810" cy="119"/>
            </a:xfrm>
          </p:grpSpPr>
          <p:sp>
            <p:nvSpPr>
              <p:cNvPr id="3235" name="Line 162">
                <a:extLst>
                  <a:ext uri="{FF2B5EF4-FFF2-40B4-BE49-F238E27FC236}">
                    <a16:creationId xmlns:a16="http://schemas.microsoft.com/office/drawing/2014/main" id="{FBACEA81-D524-4CE1-844F-51E85BEA7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1971"/>
                <a:ext cx="810" cy="0"/>
              </a:xfrm>
              <a:prstGeom prst="line">
                <a:avLst/>
              </a:prstGeom>
              <a:noFill/>
              <a:ln w="222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36" name="Rectangle 163">
                <a:extLst>
                  <a:ext uri="{FF2B5EF4-FFF2-40B4-BE49-F238E27FC236}">
                    <a16:creationId xmlns:a16="http://schemas.microsoft.com/office/drawing/2014/main" id="{4E97B4F1-815A-4C6B-80B1-FDEBFC7B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52"/>
                <a:ext cx="9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3" name="Group 167">
              <a:extLst>
                <a:ext uri="{FF2B5EF4-FFF2-40B4-BE49-F238E27FC236}">
                  <a16:creationId xmlns:a16="http://schemas.microsoft.com/office/drawing/2014/main" id="{4C991F41-4A96-4623-B694-E46C2EA6F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8" y="1971"/>
              <a:ext cx="1283" cy="663"/>
              <a:chOff x="3088" y="1971"/>
              <a:chExt cx="1283" cy="663"/>
            </a:xfrm>
          </p:grpSpPr>
          <p:sp>
            <p:nvSpPr>
              <p:cNvPr id="3233" name="Line 165">
                <a:extLst>
                  <a:ext uri="{FF2B5EF4-FFF2-40B4-BE49-F238E27FC236}">
                    <a16:creationId xmlns:a16="http://schemas.microsoft.com/office/drawing/2014/main" id="{1F3DA040-3206-439B-8627-0CD693819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8" y="1971"/>
                <a:ext cx="1283" cy="66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34" name="Rectangle 166">
                <a:extLst>
                  <a:ext uri="{FF2B5EF4-FFF2-40B4-BE49-F238E27FC236}">
                    <a16:creationId xmlns:a16="http://schemas.microsoft.com/office/drawing/2014/main" id="{296E871D-9392-4C7D-A8E5-614B1BBE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2341"/>
                <a:ext cx="14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d2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4" name="Group 170">
              <a:extLst>
                <a:ext uri="{FF2B5EF4-FFF2-40B4-BE49-F238E27FC236}">
                  <a16:creationId xmlns:a16="http://schemas.microsoft.com/office/drawing/2014/main" id="{CB989C20-6F8E-483E-ABD6-84AB14EF5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1" y="1971"/>
              <a:ext cx="132" cy="663"/>
              <a:chOff x="4371" y="1971"/>
              <a:chExt cx="132" cy="663"/>
            </a:xfrm>
          </p:grpSpPr>
          <p:sp>
            <p:nvSpPr>
              <p:cNvPr id="3231" name="Line 168">
                <a:extLst>
                  <a:ext uri="{FF2B5EF4-FFF2-40B4-BE49-F238E27FC236}">
                    <a16:creationId xmlns:a16="http://schemas.microsoft.com/office/drawing/2014/main" id="{9532AE36-6FD6-4179-8D8A-2E2BDEF32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1971"/>
                <a:ext cx="0" cy="663"/>
              </a:xfrm>
              <a:prstGeom prst="line">
                <a:avLst/>
              </a:prstGeom>
              <a:noFill/>
              <a:ln w="222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32" name="Rectangle 169">
                <a:extLst>
                  <a:ext uri="{FF2B5EF4-FFF2-40B4-BE49-F238E27FC236}">
                    <a16:creationId xmlns:a16="http://schemas.microsoft.com/office/drawing/2014/main" id="{D662D850-C71F-44F1-B4C9-9B2E1EEC2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7" y="2199"/>
                <a:ext cx="9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5" name="Group 173">
              <a:extLst>
                <a:ext uri="{FF2B5EF4-FFF2-40B4-BE49-F238E27FC236}">
                  <a16:creationId xmlns:a16="http://schemas.microsoft.com/office/drawing/2014/main" id="{46100517-AA0D-4CD3-9662-99EDC3D54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0" y="2218"/>
              <a:ext cx="100" cy="151"/>
              <a:chOff x="3830" y="2218"/>
              <a:chExt cx="100" cy="151"/>
            </a:xfrm>
          </p:grpSpPr>
          <p:sp>
            <p:nvSpPr>
              <p:cNvPr id="3229" name="Oval 171">
                <a:extLst>
                  <a:ext uri="{FF2B5EF4-FFF2-40B4-BE49-F238E27FC236}">
                    <a16:creationId xmlns:a16="http://schemas.microsoft.com/office/drawing/2014/main" id="{EE044271-7AA3-46A9-B76E-C2C0EDCA2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6" y="2218"/>
                <a:ext cx="18" cy="1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30" name="Rectangle 172">
                <a:extLst>
                  <a:ext uri="{FF2B5EF4-FFF2-40B4-BE49-F238E27FC236}">
                    <a16:creationId xmlns:a16="http://schemas.microsoft.com/office/drawing/2014/main" id="{9405BBF9-F325-45E7-80E8-30F183C8C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250"/>
                <a:ext cx="100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16" name="Oval 174">
              <a:extLst>
                <a:ext uri="{FF2B5EF4-FFF2-40B4-BE49-F238E27FC236}">
                  <a16:creationId xmlns:a16="http://schemas.microsoft.com/office/drawing/2014/main" id="{F351D90B-8923-479D-88B6-104B5CB5B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625"/>
              <a:ext cx="19" cy="1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217" name="Group 177">
              <a:extLst>
                <a:ext uri="{FF2B5EF4-FFF2-40B4-BE49-F238E27FC236}">
                  <a16:creationId xmlns:a16="http://schemas.microsoft.com/office/drawing/2014/main" id="{27033F7C-5318-439C-9DEC-3928F5E5E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9" y="1865"/>
              <a:ext cx="105" cy="119"/>
              <a:chOff x="3489" y="1865"/>
              <a:chExt cx="105" cy="119"/>
            </a:xfrm>
          </p:grpSpPr>
          <p:sp>
            <p:nvSpPr>
              <p:cNvPr id="3227" name="Oval 175">
                <a:extLst>
                  <a:ext uri="{FF2B5EF4-FFF2-40B4-BE49-F238E27FC236}">
                    <a16:creationId xmlns:a16="http://schemas.microsoft.com/office/drawing/2014/main" id="{4FC43EAF-CE82-4BF9-BA65-897E51FE9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962"/>
                <a:ext cx="19" cy="1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28" name="Rectangle 176">
                <a:extLst>
                  <a:ext uri="{FF2B5EF4-FFF2-40B4-BE49-F238E27FC236}">
                    <a16:creationId xmlns:a16="http://schemas.microsoft.com/office/drawing/2014/main" id="{47B22A73-4D7B-42B5-9470-B16E7F3F6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9" y="1865"/>
                <a:ext cx="105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8" name="Group 180">
              <a:extLst>
                <a:ext uri="{FF2B5EF4-FFF2-40B4-BE49-F238E27FC236}">
                  <a16:creationId xmlns:a16="http://schemas.microsoft.com/office/drawing/2014/main" id="{9406E2E7-B379-432A-AAC1-44C5C6F30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8" y="2625"/>
              <a:ext cx="100" cy="151"/>
              <a:chOff x="3038" y="2625"/>
              <a:chExt cx="100" cy="151"/>
            </a:xfrm>
          </p:grpSpPr>
          <p:sp>
            <p:nvSpPr>
              <p:cNvPr id="3225" name="Oval 178">
                <a:extLst>
                  <a:ext uri="{FF2B5EF4-FFF2-40B4-BE49-F238E27FC236}">
                    <a16:creationId xmlns:a16="http://schemas.microsoft.com/office/drawing/2014/main" id="{6AD72FA0-AF73-491B-8E6F-B26B588F5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9" y="2625"/>
                <a:ext cx="19" cy="1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26" name="Rectangle 179">
                <a:extLst>
                  <a:ext uri="{FF2B5EF4-FFF2-40B4-BE49-F238E27FC236}">
                    <a16:creationId xmlns:a16="http://schemas.microsoft.com/office/drawing/2014/main" id="{F42DB4CD-224B-4849-952A-FBB341BD2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8" y="2657"/>
                <a:ext cx="100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9" name="Group 183">
              <a:extLst>
                <a:ext uri="{FF2B5EF4-FFF2-40B4-BE49-F238E27FC236}">
                  <a16:creationId xmlns:a16="http://schemas.microsoft.com/office/drawing/2014/main" id="{81332CF3-5687-41E8-B510-0D953A39D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2" y="2625"/>
              <a:ext cx="150" cy="151"/>
              <a:chOff x="4362" y="2625"/>
              <a:chExt cx="150" cy="151"/>
            </a:xfrm>
          </p:grpSpPr>
          <p:sp>
            <p:nvSpPr>
              <p:cNvPr id="3223" name="Oval 181">
                <a:extLst>
                  <a:ext uri="{FF2B5EF4-FFF2-40B4-BE49-F238E27FC236}">
                    <a16:creationId xmlns:a16="http://schemas.microsoft.com/office/drawing/2014/main" id="{727DDC39-716C-4F12-969F-B036C348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2625"/>
                <a:ext cx="18" cy="1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24" name="Rectangle 182">
                <a:extLst>
                  <a:ext uri="{FF2B5EF4-FFF2-40B4-BE49-F238E27FC236}">
                    <a16:creationId xmlns:a16="http://schemas.microsoft.com/office/drawing/2014/main" id="{3EA93845-5A55-43B3-99F8-7CDFB3F98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7" y="2657"/>
                <a:ext cx="105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20" name="Group 186">
              <a:extLst>
                <a:ext uri="{FF2B5EF4-FFF2-40B4-BE49-F238E27FC236}">
                  <a16:creationId xmlns:a16="http://schemas.microsoft.com/office/drawing/2014/main" id="{B0A87187-43C1-4938-950F-45F07C24F5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2" y="1879"/>
              <a:ext cx="105" cy="119"/>
              <a:chOff x="4362" y="1879"/>
              <a:chExt cx="105" cy="119"/>
            </a:xfrm>
          </p:grpSpPr>
          <p:sp>
            <p:nvSpPr>
              <p:cNvPr id="3221" name="Oval 184">
                <a:extLst>
                  <a:ext uri="{FF2B5EF4-FFF2-40B4-BE49-F238E27FC236}">
                    <a16:creationId xmlns:a16="http://schemas.microsoft.com/office/drawing/2014/main" id="{E07887D0-DF6A-4154-8E29-78733CC61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1962"/>
                <a:ext cx="18" cy="1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22" name="Rectangle 185">
                <a:extLst>
                  <a:ext uri="{FF2B5EF4-FFF2-40B4-BE49-F238E27FC236}">
                    <a16:creationId xmlns:a16="http://schemas.microsoft.com/office/drawing/2014/main" id="{E955A09D-4ED2-4473-8585-B0D3906A5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1879"/>
                <a:ext cx="105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245" name="Group 189">
            <a:extLst>
              <a:ext uri="{FF2B5EF4-FFF2-40B4-BE49-F238E27FC236}">
                <a16:creationId xmlns:a16="http://schemas.microsoft.com/office/drawing/2014/main" id="{C977C5E6-15A6-4E3F-A5F1-D87CD6FB6C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32350" y="4646613"/>
            <a:ext cx="2170113" cy="1609725"/>
            <a:chOff x="3044" y="2927"/>
            <a:chExt cx="1367" cy="1014"/>
          </a:xfrm>
        </p:grpSpPr>
        <p:sp>
          <p:nvSpPr>
            <p:cNvPr id="3246" name="AutoShape 188">
              <a:extLst>
                <a:ext uri="{FF2B5EF4-FFF2-40B4-BE49-F238E27FC236}">
                  <a16:creationId xmlns:a16="http://schemas.microsoft.com/office/drawing/2014/main" id="{7A2C9006-6DA2-4290-8F5C-9B03CD0F31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44" y="2927"/>
              <a:ext cx="1367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247" name="Freeform 190">
              <a:extLst>
                <a:ext uri="{FF2B5EF4-FFF2-40B4-BE49-F238E27FC236}">
                  <a16:creationId xmlns:a16="http://schemas.microsoft.com/office/drawing/2014/main" id="{3FC4F2B2-484F-4015-A995-DE945EC20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3097"/>
              <a:ext cx="1121" cy="669"/>
            </a:xfrm>
            <a:custGeom>
              <a:avLst/>
              <a:gdLst>
                <a:gd name="T0" fmla="*/ 0 w 1121"/>
                <a:gd name="T1" fmla="*/ 669 h 669"/>
                <a:gd name="T2" fmla="*/ 1121 w 1121"/>
                <a:gd name="T3" fmla="*/ 669 h 669"/>
                <a:gd name="T4" fmla="*/ 899 w 1121"/>
                <a:gd name="T5" fmla="*/ 0 h 669"/>
                <a:gd name="T6" fmla="*/ 279 w 1121"/>
                <a:gd name="T7" fmla="*/ 0 h 669"/>
                <a:gd name="T8" fmla="*/ 0 w 1121"/>
                <a:gd name="T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669">
                  <a:moveTo>
                    <a:pt x="0" y="669"/>
                  </a:moveTo>
                  <a:lnTo>
                    <a:pt x="1121" y="669"/>
                  </a:lnTo>
                  <a:lnTo>
                    <a:pt x="899" y="0"/>
                  </a:lnTo>
                  <a:lnTo>
                    <a:pt x="279" y="0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C1FFFF"/>
            </a:solidFill>
            <a:ln w="0">
              <a:solidFill>
                <a:srgbClr val="C1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248" name="Group 193">
              <a:extLst>
                <a:ext uri="{FF2B5EF4-FFF2-40B4-BE49-F238E27FC236}">
                  <a16:creationId xmlns:a16="http://schemas.microsoft.com/office/drawing/2014/main" id="{47830E07-BBE3-47D3-AE9A-35D200AA1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2974"/>
              <a:ext cx="620" cy="123"/>
              <a:chOff x="3422" y="2974"/>
              <a:chExt cx="620" cy="123"/>
            </a:xfrm>
          </p:grpSpPr>
          <p:sp>
            <p:nvSpPr>
              <p:cNvPr id="3283" name="Line 191">
                <a:extLst>
                  <a:ext uri="{FF2B5EF4-FFF2-40B4-BE49-F238E27FC236}">
                    <a16:creationId xmlns:a16="http://schemas.microsoft.com/office/drawing/2014/main" id="{11B67015-625D-48D0-A428-5340F6277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3097"/>
                <a:ext cx="620" cy="0"/>
              </a:xfrm>
              <a:prstGeom prst="line">
                <a:avLst/>
              </a:prstGeom>
              <a:noFill/>
              <a:ln w="238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84" name="Rectangle 192">
                <a:extLst>
                  <a:ext uri="{FF2B5EF4-FFF2-40B4-BE49-F238E27FC236}">
                    <a16:creationId xmlns:a16="http://schemas.microsoft.com/office/drawing/2014/main" id="{655DED02-5F43-4BE6-97BA-6E414FA54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" y="2974"/>
                <a:ext cx="95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49" name="Group 196">
              <a:extLst>
                <a:ext uri="{FF2B5EF4-FFF2-40B4-BE49-F238E27FC236}">
                  <a16:creationId xmlns:a16="http://schemas.microsoft.com/office/drawing/2014/main" id="{C5E8EA70-D74C-45C4-8B69-14D1BD553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" y="3097"/>
              <a:ext cx="279" cy="669"/>
              <a:chOff x="3143" y="3097"/>
              <a:chExt cx="279" cy="669"/>
            </a:xfrm>
          </p:grpSpPr>
          <p:sp>
            <p:nvSpPr>
              <p:cNvPr id="3281" name="Line 194">
                <a:extLst>
                  <a:ext uri="{FF2B5EF4-FFF2-40B4-BE49-F238E27FC236}">
                    <a16:creationId xmlns:a16="http://schemas.microsoft.com/office/drawing/2014/main" id="{7BAC62CE-0125-49A3-A9D0-49BAC666A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" y="3097"/>
                <a:ext cx="279" cy="669"/>
              </a:xfrm>
              <a:prstGeom prst="line">
                <a:avLst/>
              </a:prstGeom>
              <a:noFill/>
              <a:ln w="238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82" name="Rectangle 195">
                <a:extLst>
                  <a:ext uri="{FF2B5EF4-FFF2-40B4-BE49-F238E27FC236}">
                    <a16:creationId xmlns:a16="http://schemas.microsoft.com/office/drawing/2014/main" id="{7554D0AF-F89B-49FD-A17F-E0CFAD2F8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3333"/>
                <a:ext cx="10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50" name="Group 199">
              <a:extLst>
                <a:ext uri="{FF2B5EF4-FFF2-40B4-BE49-F238E27FC236}">
                  <a16:creationId xmlns:a16="http://schemas.microsoft.com/office/drawing/2014/main" id="{F086A378-8052-44D5-8C7D-A929794225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" y="3097"/>
              <a:ext cx="899" cy="669"/>
              <a:chOff x="3143" y="3097"/>
              <a:chExt cx="899" cy="669"/>
            </a:xfrm>
          </p:grpSpPr>
          <p:sp>
            <p:nvSpPr>
              <p:cNvPr id="3279" name="Line 197">
                <a:extLst>
                  <a:ext uri="{FF2B5EF4-FFF2-40B4-BE49-F238E27FC236}">
                    <a16:creationId xmlns:a16="http://schemas.microsoft.com/office/drawing/2014/main" id="{090C895F-C8C1-465F-8D2D-5E67A63CA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" y="3097"/>
                <a:ext cx="899" cy="66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80" name="Rectangle 198">
                <a:extLst>
                  <a:ext uri="{FF2B5EF4-FFF2-40B4-BE49-F238E27FC236}">
                    <a16:creationId xmlns:a16="http://schemas.microsoft.com/office/drawing/2014/main" id="{CF293E38-D611-4DE4-A68D-B0284567A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474"/>
                <a:ext cx="10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51" name="Group 202">
              <a:extLst>
                <a:ext uri="{FF2B5EF4-FFF2-40B4-BE49-F238E27FC236}">
                  <a16:creationId xmlns:a16="http://schemas.microsoft.com/office/drawing/2014/main" id="{4D7CCCAA-9D72-4545-AC7C-B052D574C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3097"/>
              <a:ext cx="842" cy="669"/>
              <a:chOff x="3422" y="3097"/>
              <a:chExt cx="842" cy="669"/>
            </a:xfrm>
          </p:grpSpPr>
          <p:sp>
            <p:nvSpPr>
              <p:cNvPr id="3277" name="Line 200">
                <a:extLst>
                  <a:ext uri="{FF2B5EF4-FFF2-40B4-BE49-F238E27FC236}">
                    <a16:creationId xmlns:a16="http://schemas.microsoft.com/office/drawing/2014/main" id="{E4D4EB7E-65E9-461F-B62D-2B6C4166C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3097"/>
                <a:ext cx="842" cy="66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78" name="Rectangle 201">
                <a:extLst>
                  <a:ext uri="{FF2B5EF4-FFF2-40B4-BE49-F238E27FC236}">
                    <a16:creationId xmlns:a16="http://schemas.microsoft.com/office/drawing/2014/main" id="{B8F5BC49-9CB8-43A8-8AF7-F132D7800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6" y="3356"/>
                <a:ext cx="10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52" name="Group 205">
              <a:extLst>
                <a:ext uri="{FF2B5EF4-FFF2-40B4-BE49-F238E27FC236}">
                  <a16:creationId xmlns:a16="http://schemas.microsoft.com/office/drawing/2014/main" id="{890A5D9C-9090-4C85-A610-157C1145A6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2" y="3097"/>
              <a:ext cx="232" cy="669"/>
              <a:chOff x="4042" y="3097"/>
              <a:chExt cx="232" cy="669"/>
            </a:xfrm>
          </p:grpSpPr>
          <p:sp>
            <p:nvSpPr>
              <p:cNvPr id="3275" name="Line 203">
                <a:extLst>
                  <a:ext uri="{FF2B5EF4-FFF2-40B4-BE49-F238E27FC236}">
                    <a16:creationId xmlns:a16="http://schemas.microsoft.com/office/drawing/2014/main" id="{53525308-11C4-493E-A276-51937EBE8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2" y="3097"/>
                <a:ext cx="222" cy="669"/>
              </a:xfrm>
              <a:prstGeom prst="line">
                <a:avLst/>
              </a:prstGeom>
              <a:noFill/>
              <a:ln w="238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76" name="Rectangle 204">
                <a:extLst>
                  <a:ext uri="{FF2B5EF4-FFF2-40B4-BE49-F238E27FC236}">
                    <a16:creationId xmlns:a16="http://schemas.microsoft.com/office/drawing/2014/main" id="{92630D09-16E6-48BC-8979-05B636593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" y="3323"/>
                <a:ext cx="10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53" name="Group 208">
              <a:extLst>
                <a:ext uri="{FF2B5EF4-FFF2-40B4-BE49-F238E27FC236}">
                  <a16:creationId xmlns:a16="http://schemas.microsoft.com/office/drawing/2014/main" id="{A25BF0D3-3CF4-4378-90BC-45A686A02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" y="3766"/>
              <a:ext cx="1121" cy="133"/>
              <a:chOff x="3143" y="3766"/>
              <a:chExt cx="1121" cy="133"/>
            </a:xfrm>
          </p:grpSpPr>
          <p:sp>
            <p:nvSpPr>
              <p:cNvPr id="3273" name="Line 206">
                <a:extLst>
                  <a:ext uri="{FF2B5EF4-FFF2-40B4-BE49-F238E27FC236}">
                    <a16:creationId xmlns:a16="http://schemas.microsoft.com/office/drawing/2014/main" id="{DF6D517D-9332-48E3-A883-FC6E3A60C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3766"/>
                <a:ext cx="1121" cy="0"/>
              </a:xfrm>
              <a:prstGeom prst="line">
                <a:avLst/>
              </a:prstGeom>
              <a:noFill/>
              <a:ln w="23813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74" name="Rectangle 207">
                <a:extLst>
                  <a:ext uri="{FF2B5EF4-FFF2-40B4-BE49-F238E27FC236}">
                    <a16:creationId xmlns:a16="http://schemas.microsoft.com/office/drawing/2014/main" id="{F2E94205-5EC9-4251-BB5B-EEAC800E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6" y="3776"/>
                <a:ext cx="95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54" name="Group 211">
              <a:extLst>
                <a:ext uri="{FF2B5EF4-FFF2-40B4-BE49-F238E27FC236}">
                  <a16:creationId xmlns:a16="http://schemas.microsoft.com/office/drawing/2014/main" id="{BA34C09C-4649-41F4-B22B-549CFCECDB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1" y="3097"/>
              <a:ext cx="95" cy="669"/>
              <a:chOff x="3361" y="3097"/>
              <a:chExt cx="95" cy="669"/>
            </a:xfrm>
          </p:grpSpPr>
          <p:sp>
            <p:nvSpPr>
              <p:cNvPr id="3271" name="Line 209">
                <a:extLst>
                  <a:ext uri="{FF2B5EF4-FFF2-40B4-BE49-F238E27FC236}">
                    <a16:creationId xmlns:a16="http://schemas.microsoft.com/office/drawing/2014/main" id="{48A8C855-00F2-4FDF-B055-AE9CBD53C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3097"/>
                <a:ext cx="0" cy="669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72" name="Rectangle 210">
                <a:extLst>
                  <a:ext uri="{FF2B5EF4-FFF2-40B4-BE49-F238E27FC236}">
                    <a16:creationId xmlns:a16="http://schemas.microsoft.com/office/drawing/2014/main" id="{38EFD531-88EC-45BD-B8BD-3D7BD3A73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318"/>
                <a:ext cx="95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55" name="Oval 212">
              <a:extLst>
                <a:ext uri="{FF2B5EF4-FFF2-40B4-BE49-F238E27FC236}">
                  <a16:creationId xmlns:a16="http://schemas.microsoft.com/office/drawing/2014/main" id="{86628E8F-F4F3-46D1-89A2-781001EF8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3757"/>
              <a:ext cx="19" cy="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3256" name="Group 215">
              <a:extLst>
                <a:ext uri="{FF2B5EF4-FFF2-40B4-BE49-F238E27FC236}">
                  <a16:creationId xmlns:a16="http://schemas.microsoft.com/office/drawing/2014/main" id="{77007A45-89B5-4AAE-9682-D64D2870B1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" y="3328"/>
              <a:ext cx="104" cy="156"/>
              <a:chOff x="3673" y="3328"/>
              <a:chExt cx="104" cy="156"/>
            </a:xfrm>
          </p:grpSpPr>
          <p:sp>
            <p:nvSpPr>
              <p:cNvPr id="3269" name="Oval 213">
                <a:extLst>
                  <a:ext uri="{FF2B5EF4-FFF2-40B4-BE49-F238E27FC236}">
                    <a16:creationId xmlns:a16="http://schemas.microsoft.com/office/drawing/2014/main" id="{57402C01-87AB-4016-AF4B-D532D5F46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1" y="3328"/>
                <a:ext cx="19" cy="1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70" name="Rectangle 214">
                <a:extLst>
                  <a:ext uri="{FF2B5EF4-FFF2-40B4-BE49-F238E27FC236}">
                    <a16:creationId xmlns:a16="http://schemas.microsoft.com/office/drawing/2014/main" id="{CAA4A937-DD36-40C1-B70D-D46331FC1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3361"/>
                <a:ext cx="10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57" name="Group 218">
              <a:extLst>
                <a:ext uri="{FF2B5EF4-FFF2-40B4-BE49-F238E27FC236}">
                  <a16:creationId xmlns:a16="http://schemas.microsoft.com/office/drawing/2014/main" id="{0AD419C4-11D1-498B-9849-C8C654E06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7" y="2988"/>
              <a:ext cx="109" cy="123"/>
              <a:chOff x="3347" y="2988"/>
              <a:chExt cx="109" cy="123"/>
            </a:xfrm>
          </p:grpSpPr>
          <p:sp>
            <p:nvSpPr>
              <p:cNvPr id="3267" name="Oval 216">
                <a:extLst>
                  <a:ext uri="{FF2B5EF4-FFF2-40B4-BE49-F238E27FC236}">
                    <a16:creationId xmlns:a16="http://schemas.microsoft.com/office/drawing/2014/main" id="{16CD94E7-DDC3-40BB-90DA-BCF8430EE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3" y="3087"/>
                <a:ext cx="19" cy="1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68" name="Rectangle 217">
                <a:extLst>
                  <a:ext uri="{FF2B5EF4-FFF2-40B4-BE49-F238E27FC236}">
                    <a16:creationId xmlns:a16="http://schemas.microsoft.com/office/drawing/2014/main" id="{1341C4F2-6A88-454D-85D5-5FF1DD8D2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2988"/>
                <a:ext cx="10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58" name="Group 221">
              <a:extLst>
                <a:ext uri="{FF2B5EF4-FFF2-40B4-BE49-F238E27FC236}">
                  <a16:creationId xmlns:a16="http://schemas.microsoft.com/office/drawing/2014/main" id="{0900871B-C85D-483B-9520-34A72719C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3" y="3002"/>
              <a:ext cx="109" cy="123"/>
              <a:chOff x="4033" y="3002"/>
              <a:chExt cx="109" cy="123"/>
            </a:xfrm>
          </p:grpSpPr>
          <p:sp>
            <p:nvSpPr>
              <p:cNvPr id="3265" name="Oval 219">
                <a:extLst>
                  <a:ext uri="{FF2B5EF4-FFF2-40B4-BE49-F238E27FC236}">
                    <a16:creationId xmlns:a16="http://schemas.microsoft.com/office/drawing/2014/main" id="{07A27879-2E65-48E0-962D-D1CC9118A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" y="3087"/>
                <a:ext cx="18" cy="1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66" name="Rectangle 220">
                <a:extLst>
                  <a:ext uri="{FF2B5EF4-FFF2-40B4-BE49-F238E27FC236}">
                    <a16:creationId xmlns:a16="http://schemas.microsoft.com/office/drawing/2014/main" id="{C1D3F68D-C2F2-491C-A04D-468D92A7B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" y="3002"/>
                <a:ext cx="10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59" name="Group 224">
              <a:extLst>
                <a:ext uri="{FF2B5EF4-FFF2-40B4-BE49-F238E27FC236}">
                  <a16:creationId xmlns:a16="http://schemas.microsoft.com/office/drawing/2014/main" id="{8EF24BB3-62BD-44DE-A658-4FF7CB43F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1" y="3757"/>
              <a:ext cx="104" cy="156"/>
              <a:chOff x="3091" y="3757"/>
              <a:chExt cx="104" cy="156"/>
            </a:xfrm>
          </p:grpSpPr>
          <p:sp>
            <p:nvSpPr>
              <p:cNvPr id="3263" name="Oval 222">
                <a:extLst>
                  <a:ext uri="{FF2B5EF4-FFF2-40B4-BE49-F238E27FC236}">
                    <a16:creationId xmlns:a16="http://schemas.microsoft.com/office/drawing/2014/main" id="{2EFDFFDF-10C0-4C9C-9FE5-66E4B3662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4" y="3757"/>
                <a:ext cx="19" cy="1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64" name="Rectangle 223">
                <a:extLst>
                  <a:ext uri="{FF2B5EF4-FFF2-40B4-BE49-F238E27FC236}">
                    <a16:creationId xmlns:a16="http://schemas.microsoft.com/office/drawing/2014/main" id="{1496D165-089F-40F8-B6D7-BACFF2C2B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790"/>
                <a:ext cx="10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60" name="Group 227">
              <a:extLst>
                <a:ext uri="{FF2B5EF4-FFF2-40B4-BE49-F238E27FC236}">
                  <a16:creationId xmlns:a16="http://schemas.microsoft.com/office/drawing/2014/main" id="{496791FF-A850-4F32-B0C2-22A6E7FEF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5" y="3757"/>
              <a:ext cx="156" cy="156"/>
              <a:chOff x="4255" y="3757"/>
              <a:chExt cx="156" cy="156"/>
            </a:xfrm>
          </p:grpSpPr>
          <p:sp>
            <p:nvSpPr>
              <p:cNvPr id="3261" name="Oval 225">
                <a:extLst>
                  <a:ext uri="{FF2B5EF4-FFF2-40B4-BE49-F238E27FC236}">
                    <a16:creationId xmlns:a16="http://schemas.microsoft.com/office/drawing/2014/main" id="{9D767D47-374A-4943-A439-2CDB0BD38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3757"/>
                <a:ext cx="19" cy="1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62" name="Rectangle 226">
                <a:extLst>
                  <a:ext uri="{FF2B5EF4-FFF2-40B4-BE49-F238E27FC236}">
                    <a16:creationId xmlns:a16="http://schemas.microsoft.com/office/drawing/2014/main" id="{9475A025-35C9-408F-9A09-2FF7ED188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3790"/>
                <a:ext cx="10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88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A10FD8-93C0-4F98-87B2-926A2D7D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921" y="100271"/>
            <a:ext cx="8911687" cy="128089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Zadatak 1. </a:t>
            </a:r>
            <a:r>
              <a:rPr lang="hr-HR" sz="2400" dirty="0"/>
              <a:t>Dokaži da zbroj mjera svih unutarnjih kutova u četverokutu iznosi 360°.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11883-15AD-4B8A-8DC5-7A8F0A39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73" y="3082230"/>
            <a:ext cx="10328727" cy="40062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dirty="0">
                <a:latin typeface="+mj-lt"/>
                <a:cs typeface="Arial" panose="020B0604020202020204" pitchFamily="34" charset="0"/>
              </a:rPr>
              <a:t>Označimo unutarnje kutove četverokuta ABCD s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α, β, γ, </a:t>
            </a:r>
            <a:r>
              <a:rPr lang="hr-HR" sz="2000" dirty="0">
                <a:latin typeface="+mj-lt"/>
                <a:cs typeface="Arial" panose="020B0604020202020204" pitchFamily="34" charset="0"/>
              </a:rPr>
              <a:t>i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δ. </a:t>
            </a:r>
            <a:r>
              <a:rPr lang="hr-HR" sz="2000" dirty="0">
                <a:latin typeface="+mj-lt"/>
                <a:cs typeface="Arial" panose="020B0604020202020204" pitchFamily="34" charset="0"/>
              </a:rPr>
              <a:t>Povlačenjem dijagonale AC nastanu dva trokuta ∆ABC i ∆ACD.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>
                <a:latin typeface="+mj-lt"/>
                <a:cs typeface="Arial" panose="020B0604020202020204" pitchFamily="34" charset="0"/>
              </a:rPr>
              <a:t> Kutovi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α </a:t>
            </a:r>
            <a:r>
              <a:rPr lang="hr-HR" sz="2000" dirty="0">
                <a:latin typeface="+mj-lt"/>
                <a:cs typeface="Arial" panose="020B0604020202020204" pitchFamily="34" charset="0"/>
              </a:rPr>
              <a:t>i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γ </a:t>
            </a:r>
            <a:r>
              <a:rPr lang="hr-HR" sz="2000" dirty="0">
                <a:latin typeface="+mj-lt"/>
                <a:cs typeface="Arial" panose="020B0604020202020204" pitchFamily="34" charset="0"/>
              </a:rPr>
              <a:t>podijeljeni su redom na kutove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α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1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+mj-lt"/>
                <a:cs typeface="Arial" panose="020B0604020202020204" pitchFamily="34" charset="0"/>
              </a:rPr>
              <a:t>i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α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2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+mj-lt"/>
                <a:cs typeface="Arial" panose="020B0604020202020204" pitchFamily="34" charset="0"/>
              </a:rPr>
              <a:t>te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γ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1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+mj-lt"/>
                <a:cs typeface="Arial" panose="020B0604020202020204" pitchFamily="34" charset="0"/>
              </a:rPr>
              <a:t>i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γ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2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>
                <a:latin typeface="+mj-lt"/>
                <a:cs typeface="Arial" panose="020B0604020202020204" pitchFamily="34" charset="0"/>
              </a:rPr>
              <a:t>Obzirom da je zbroj kutova u trokutu jednak 180° vrijedi:</a:t>
            </a:r>
          </a:p>
          <a:p>
            <a:pPr marL="0" indent="0">
              <a:buNone/>
            </a:pPr>
            <a:r>
              <a:rPr lang="hr-HR" sz="2000" dirty="0">
                <a:latin typeface="+mj-lt"/>
                <a:cs typeface="Arial" panose="020B0604020202020204" pitchFamily="34" charset="0"/>
              </a:rPr>
              <a:t>	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α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1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+ β + γ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1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= 180°</a:t>
            </a:r>
          </a:p>
          <a:p>
            <a:pPr marL="0" indent="0">
              <a:buNone/>
            </a:pPr>
            <a:r>
              <a:rPr lang="el-GR" sz="2000" dirty="0">
                <a:latin typeface="+mj-lt"/>
                <a:cs typeface="Arial" panose="020B0604020202020204" pitchFamily="34" charset="0"/>
              </a:rPr>
              <a:t>	α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2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+ γ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2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+ δ = 180°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>
                <a:latin typeface="+mj-lt"/>
                <a:cs typeface="Arial" panose="020B0604020202020204" pitchFamily="34" charset="0"/>
              </a:rPr>
              <a:t>Zbrajanjem ovih dviju jednakosti vrijedi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α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1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+ β + γ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1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+ α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2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+ γ</a:t>
            </a:r>
            <a:r>
              <a:rPr lang="el-GR" sz="1600" dirty="0">
                <a:latin typeface="+mj-lt"/>
                <a:cs typeface="Arial" panose="020B0604020202020204" pitchFamily="34" charset="0"/>
              </a:rPr>
              <a:t>2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+ δ = 180°+ 180° </a:t>
            </a:r>
            <a:endParaRPr lang="hr-HR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latin typeface="+mj-lt"/>
                <a:cs typeface="Arial" panose="020B0604020202020204" pitchFamily="34" charset="0"/>
              </a:rPr>
              <a:t>      odnosno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α + β + γ + δ = 360°.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EBEF18A-21AF-41FF-BA1C-4CCEDF37408D}"/>
              </a:ext>
            </a:extLst>
          </p:cNvPr>
          <p:cNvGrpSpPr/>
          <p:nvPr/>
        </p:nvGrpSpPr>
        <p:grpSpPr>
          <a:xfrm>
            <a:off x="3979571" y="852180"/>
            <a:ext cx="3802610" cy="2039139"/>
            <a:chOff x="2202287" y="1058242"/>
            <a:chExt cx="3802610" cy="203913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FAB62F-85BC-4761-B40E-20E8757ABB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3808" y="1213286"/>
              <a:ext cx="1786820" cy="189480"/>
            </a:xfrm>
            <a:prstGeom prst="line">
              <a:avLst/>
            </a:prstGeom>
            <a:ln w="38100">
              <a:solidFill>
                <a:srgbClr val="002E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ECA7CF-D6C2-4926-BB7A-8E9F77D40ED9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>
              <a:off x="2369713" y="2704563"/>
              <a:ext cx="3438658" cy="54637"/>
            </a:xfrm>
            <a:prstGeom prst="line">
              <a:avLst/>
            </a:prstGeom>
            <a:ln w="38100">
              <a:solidFill>
                <a:srgbClr val="002E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F5A7BF-53E7-4025-AC72-D3A0C447D13E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2369713" y="1402767"/>
              <a:ext cx="721216" cy="1301796"/>
            </a:xfrm>
            <a:prstGeom prst="line">
              <a:avLst/>
            </a:prstGeom>
            <a:ln w="38100">
              <a:solidFill>
                <a:srgbClr val="002E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33CC60-0B25-4297-B9F0-710EFA1B6317}"/>
                </a:ext>
              </a:extLst>
            </p:cNvPr>
            <p:cNvCxnSpPr/>
            <p:nvPr/>
          </p:nvCxnSpPr>
          <p:spPr>
            <a:xfrm>
              <a:off x="4919729" y="1222461"/>
              <a:ext cx="888642" cy="1536739"/>
            </a:xfrm>
            <a:prstGeom prst="line">
              <a:avLst/>
            </a:prstGeom>
            <a:ln w="38100">
              <a:solidFill>
                <a:srgbClr val="002E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C08471-9F8E-4EC9-BD3B-2D32B9F4FC76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2369713" y="1213287"/>
              <a:ext cx="2550016" cy="14912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FDDBCF-A5AF-4986-8FB3-72BFFEFA5D89}"/>
                </a:ext>
              </a:extLst>
            </p:cNvPr>
            <p:cNvSpPr txBox="1"/>
            <p:nvPr/>
          </p:nvSpPr>
          <p:spPr>
            <a:xfrm>
              <a:off x="2202287" y="2704563"/>
              <a:ext cx="334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/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4BEE6A-AF21-4D0B-B612-85D0EBD48EBA}"/>
                </a:ext>
              </a:extLst>
            </p:cNvPr>
            <p:cNvSpPr txBox="1"/>
            <p:nvPr/>
          </p:nvSpPr>
          <p:spPr>
            <a:xfrm>
              <a:off x="5670046" y="2728049"/>
              <a:ext cx="334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/>
                <a:t>B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9E427B-3BA2-4895-A42C-D628917CD547}"/>
                </a:ext>
              </a:extLst>
            </p:cNvPr>
            <p:cNvSpPr txBox="1"/>
            <p:nvPr/>
          </p:nvSpPr>
          <p:spPr>
            <a:xfrm>
              <a:off x="5056976" y="1058242"/>
              <a:ext cx="218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/>
                <a:t>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6D5813-BC1D-4C83-8302-EEBCB82A41FA}"/>
                </a:ext>
              </a:extLst>
            </p:cNvPr>
            <p:cNvSpPr txBox="1"/>
            <p:nvPr/>
          </p:nvSpPr>
          <p:spPr>
            <a:xfrm>
              <a:off x="2747620" y="1104654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/>
                <a:t>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F3BD788-5C76-4E31-836E-5545DA81B3F7}"/>
                </a:ext>
              </a:extLst>
            </p:cNvPr>
            <p:cNvSpPr/>
            <p:nvPr/>
          </p:nvSpPr>
          <p:spPr>
            <a:xfrm>
              <a:off x="2756879" y="2366382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l-G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hr-HR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822555-A699-41A5-AE03-3609FB0CA89A}"/>
                </a:ext>
              </a:extLst>
            </p:cNvPr>
            <p:cNvSpPr/>
            <p:nvPr/>
          </p:nvSpPr>
          <p:spPr>
            <a:xfrm>
              <a:off x="2585181" y="2099617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l-G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hr-HR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A89402-27FA-4F40-9564-78BBCD7D6545}"/>
                </a:ext>
              </a:extLst>
            </p:cNvPr>
            <p:cNvSpPr/>
            <p:nvPr/>
          </p:nvSpPr>
          <p:spPr>
            <a:xfrm>
              <a:off x="4686609" y="1335907"/>
              <a:ext cx="399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l-GR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hr-HR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DFE008-A765-4D94-BE91-F4557ADCC75B}"/>
                </a:ext>
              </a:extLst>
            </p:cNvPr>
            <p:cNvSpPr/>
            <p:nvPr/>
          </p:nvSpPr>
          <p:spPr>
            <a:xfrm>
              <a:off x="4161952" y="1182136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l-G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hr-HR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66A074B-BA8E-42CB-84DD-CC1407336D66}"/>
                </a:ext>
              </a:extLst>
            </p:cNvPr>
            <p:cNvSpPr/>
            <p:nvPr/>
          </p:nvSpPr>
          <p:spPr>
            <a:xfrm>
              <a:off x="5292138" y="2405507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endParaRPr lang="hr-HR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CF03B5-9EBA-425B-AB62-3984AE8822AF}"/>
                </a:ext>
              </a:extLst>
            </p:cNvPr>
            <p:cNvSpPr/>
            <p:nvPr/>
          </p:nvSpPr>
          <p:spPr>
            <a:xfrm>
              <a:off x="3067020" y="136508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39315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6415-37C3-414A-8261-E3E3416C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44" y="643944"/>
            <a:ext cx="10251402" cy="6214056"/>
          </a:xfrm>
        </p:spPr>
        <p:txBody>
          <a:bodyPr>
            <a:normAutofit fontScale="90000"/>
          </a:bodyPr>
          <a:lstStyle/>
          <a:p>
            <a:br>
              <a:rPr lang="hr-HR" sz="3100" dirty="0"/>
            </a:br>
            <a:br>
              <a:rPr lang="hr-HR" sz="3100" dirty="0"/>
            </a:br>
            <a:br>
              <a:rPr lang="hr-HR" sz="3100" dirty="0"/>
            </a:br>
            <a:r>
              <a:rPr lang="hr-HR" sz="3100" dirty="0"/>
              <a:t>              </a:t>
            </a:r>
            <a:br>
              <a:rPr lang="hr-HR" sz="3100" dirty="0"/>
            </a:br>
            <a:br>
              <a:rPr lang="hr-HR" sz="3100" dirty="0"/>
            </a:br>
            <a:r>
              <a:rPr lang="hr-HR" sz="3100" dirty="0"/>
              <a:t>                     </a:t>
            </a:r>
            <a:br>
              <a:rPr lang="hr-HR" sz="3100" dirty="0"/>
            </a:br>
            <a:br>
              <a:rPr lang="hr-HR" sz="3100" dirty="0"/>
            </a:br>
            <a:br>
              <a:rPr lang="hr-HR" dirty="0"/>
            </a:br>
            <a:r>
              <a:rPr lang="hr-HR" sz="2700" b="1" dirty="0">
                <a:solidFill>
                  <a:srgbClr val="C00000"/>
                </a:solidFill>
              </a:rPr>
              <a:t>Dokaz:</a:t>
            </a:r>
            <a:br>
              <a:rPr lang="hr-HR" sz="2700" b="1" dirty="0">
                <a:solidFill>
                  <a:srgbClr val="C00000"/>
                </a:solidFill>
              </a:rPr>
            </a:br>
            <a:br>
              <a:rPr lang="hr-HR" sz="2700" dirty="0"/>
            </a:br>
            <a:r>
              <a:rPr lang="hr-HR" sz="2700" i="1" dirty="0"/>
              <a:t>α' + β' + γ' + δ' = </a:t>
            </a:r>
            <a:r>
              <a:rPr lang="hr-HR" sz="2700" dirty="0"/>
              <a:t> (180°- </a:t>
            </a:r>
            <a:r>
              <a:rPr lang="hr-HR" sz="2700" i="1" dirty="0"/>
              <a:t>α</a:t>
            </a:r>
            <a:r>
              <a:rPr lang="hr-HR" sz="2700" dirty="0"/>
              <a:t>)</a:t>
            </a:r>
            <a:r>
              <a:rPr lang="hr-HR" sz="2700" i="1" dirty="0"/>
              <a:t> + </a:t>
            </a:r>
            <a:r>
              <a:rPr lang="hr-HR" sz="2700" dirty="0"/>
              <a:t>(180°-</a:t>
            </a:r>
            <a:r>
              <a:rPr lang="hr-HR" sz="2700" i="1" dirty="0"/>
              <a:t> β</a:t>
            </a:r>
            <a:r>
              <a:rPr lang="hr-HR" sz="2700" dirty="0"/>
              <a:t>)</a:t>
            </a:r>
            <a:r>
              <a:rPr lang="hr-HR" sz="2700" i="1" dirty="0"/>
              <a:t> + </a:t>
            </a:r>
            <a:r>
              <a:rPr lang="hr-HR" sz="2700" dirty="0"/>
              <a:t>(180° - </a:t>
            </a:r>
            <a:r>
              <a:rPr lang="hr-HR" sz="2700" i="1" dirty="0"/>
              <a:t>γ</a:t>
            </a:r>
            <a:r>
              <a:rPr lang="hr-HR" sz="2700" dirty="0"/>
              <a:t>)</a:t>
            </a:r>
            <a:r>
              <a:rPr lang="hr-HR" sz="2700" i="1" dirty="0"/>
              <a:t> + </a:t>
            </a:r>
            <a:r>
              <a:rPr lang="hr-HR" sz="2700" dirty="0"/>
              <a:t>(180° - </a:t>
            </a:r>
            <a:r>
              <a:rPr lang="hr-HR" sz="2700" i="1" dirty="0"/>
              <a:t>δ</a:t>
            </a:r>
            <a:r>
              <a:rPr lang="hr-HR" sz="2700" dirty="0"/>
              <a:t>)</a:t>
            </a:r>
            <a:r>
              <a:rPr lang="hr-HR" sz="2700" i="1" dirty="0"/>
              <a:t> </a:t>
            </a:r>
            <a:br>
              <a:rPr lang="hr-HR" sz="2700" dirty="0"/>
            </a:br>
            <a:r>
              <a:rPr lang="hr-HR" sz="2700" dirty="0"/>
              <a:t>=</a:t>
            </a:r>
            <a:r>
              <a:rPr lang="hr-HR" sz="2700" i="1" dirty="0"/>
              <a:t> </a:t>
            </a:r>
            <a:r>
              <a:rPr lang="hr-HR" sz="2700" dirty="0"/>
              <a:t>180°- </a:t>
            </a:r>
            <a:r>
              <a:rPr lang="hr-HR" sz="2700" i="1" dirty="0"/>
              <a:t>α + </a:t>
            </a:r>
            <a:r>
              <a:rPr lang="hr-HR" sz="2700" dirty="0"/>
              <a:t>180°-</a:t>
            </a:r>
            <a:r>
              <a:rPr lang="hr-HR" sz="2700" i="1" dirty="0"/>
              <a:t> β + </a:t>
            </a:r>
            <a:r>
              <a:rPr lang="hr-HR" sz="2700" dirty="0"/>
              <a:t>180° - </a:t>
            </a:r>
            <a:r>
              <a:rPr lang="hr-HR" sz="2700" i="1" dirty="0"/>
              <a:t>γ + </a:t>
            </a:r>
            <a:r>
              <a:rPr lang="hr-HR" sz="2700" dirty="0"/>
              <a:t>180° - </a:t>
            </a:r>
            <a:r>
              <a:rPr lang="hr-HR" sz="2700" i="1" dirty="0"/>
              <a:t>δ</a:t>
            </a:r>
            <a:br>
              <a:rPr lang="hr-HR" sz="2700" dirty="0"/>
            </a:br>
            <a:r>
              <a:rPr lang="hr-HR" sz="2700" dirty="0"/>
              <a:t>= 720° - (</a:t>
            </a:r>
            <a:r>
              <a:rPr lang="hr-HR" sz="2700" i="1" dirty="0"/>
              <a:t>α + β + γ + δ</a:t>
            </a:r>
            <a:r>
              <a:rPr lang="hr-HR" sz="2700" dirty="0"/>
              <a:t>)</a:t>
            </a:r>
            <a:br>
              <a:rPr lang="hr-HR" sz="2700" dirty="0"/>
            </a:br>
            <a:r>
              <a:rPr lang="hr-HR" sz="2700" dirty="0"/>
              <a:t>= 720° - 360°</a:t>
            </a:r>
            <a:br>
              <a:rPr lang="hr-HR" sz="2700" dirty="0"/>
            </a:br>
            <a:r>
              <a:rPr lang="hr-HR" sz="2700" dirty="0"/>
              <a:t>= 360°</a:t>
            </a:r>
            <a:br>
              <a:rPr lang="hr-HR" sz="2700" dirty="0"/>
            </a:br>
            <a:endParaRPr lang="hr-HR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3FB1D-5E32-406A-912E-E1663A60B8EF}"/>
              </a:ext>
            </a:extLst>
          </p:cNvPr>
          <p:cNvSpPr/>
          <p:nvPr/>
        </p:nvSpPr>
        <p:spPr>
          <a:xfrm>
            <a:off x="5829188" y="3594532"/>
            <a:ext cx="5055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700" i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β'</a:t>
            </a:r>
            <a:endParaRPr lang="hr-HR" dirty="0"/>
          </a:p>
        </p:txBody>
      </p:sp>
      <p:pic>
        <p:nvPicPr>
          <p:cNvPr id="4098" name="Picture 2" descr="Povezana slika">
            <a:extLst>
              <a:ext uri="{FF2B5EF4-FFF2-40B4-BE49-F238E27FC236}">
                <a16:creationId xmlns:a16="http://schemas.microsoft.com/office/drawing/2014/main" id="{5A815A42-D89E-4DDA-AC7E-1BEE0872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71" y="1487952"/>
            <a:ext cx="2614411" cy="26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AC1F65-6E2E-4957-A808-64D7A88BE08C}"/>
              </a:ext>
            </a:extLst>
          </p:cNvPr>
          <p:cNvSpPr/>
          <p:nvPr/>
        </p:nvSpPr>
        <p:spPr>
          <a:xfrm>
            <a:off x="5443378" y="3397244"/>
            <a:ext cx="3914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i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β</a:t>
            </a:r>
            <a:endParaRPr lang="hr-H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0860A2-5C32-4C4C-A13B-9DF7D40AC386}"/>
              </a:ext>
            </a:extLst>
          </p:cNvPr>
          <p:cNvSpPr/>
          <p:nvPr/>
        </p:nvSpPr>
        <p:spPr>
          <a:xfrm>
            <a:off x="6201256" y="1487952"/>
            <a:ext cx="3770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i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γ</a:t>
            </a:r>
            <a:endParaRPr lang="hr-HR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BD090A-9AB7-4A29-9251-92306AAB304B}"/>
              </a:ext>
            </a:extLst>
          </p:cNvPr>
          <p:cNvCxnSpPr/>
          <p:nvPr/>
        </p:nvCxnSpPr>
        <p:spPr>
          <a:xfrm>
            <a:off x="2694022" y="2432413"/>
            <a:ext cx="4095482" cy="213789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E41EC4B-D362-4046-BCB6-BC84D8111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669" y="1994897"/>
            <a:ext cx="542591" cy="64013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D567A9-954E-46BE-A19A-720158D1080C}"/>
              </a:ext>
            </a:extLst>
          </p:cNvPr>
          <p:cNvCxnSpPr>
            <a:cxnSpLocks/>
          </p:cNvCxnSpPr>
          <p:nvPr/>
        </p:nvCxnSpPr>
        <p:spPr>
          <a:xfrm flipV="1">
            <a:off x="3348111" y="1412843"/>
            <a:ext cx="3779751" cy="8721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ACE13A1-E846-49C5-A61B-35DA96238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147" y="1501148"/>
            <a:ext cx="676715" cy="6401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401A5B-CB79-42AD-9CA5-FE821D5A2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18" y="2106594"/>
            <a:ext cx="682811" cy="6401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B6176B-4903-42A9-809C-2E1FE5C66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186" y="2672713"/>
            <a:ext cx="573074" cy="6401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C0EBDF-FA3B-412E-85B7-85F83240C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318" y="2613539"/>
            <a:ext cx="682811" cy="640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78FB8-5573-4F6A-AFA7-393C34D13F71}"/>
              </a:ext>
            </a:extLst>
          </p:cNvPr>
          <p:cNvSpPr txBox="1"/>
          <p:nvPr/>
        </p:nvSpPr>
        <p:spPr>
          <a:xfrm>
            <a:off x="1607037" y="180691"/>
            <a:ext cx="994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Zadatak 2</a:t>
            </a:r>
            <a:r>
              <a:rPr lang="hr-HR" sz="2400" b="1" dirty="0"/>
              <a:t>. </a:t>
            </a:r>
            <a:r>
              <a:rPr lang="hr-HR" sz="2400" dirty="0"/>
              <a:t>Dokaži da zbroj mjera vanjskih kutova četverokuta iznosi 360°.</a:t>
            </a:r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52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29C8-5F84-456A-A894-28BE5CCC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711" y="224865"/>
            <a:ext cx="9895289" cy="788009"/>
          </a:xfrm>
        </p:spPr>
        <p:txBody>
          <a:bodyPr>
            <a:normAutofit fontScale="90000"/>
          </a:bodyPr>
          <a:lstStyle/>
          <a:p>
            <a:r>
              <a:rPr lang="hr-HR" sz="2700" b="1" dirty="0">
                <a:solidFill>
                  <a:schemeClr val="accent1"/>
                </a:solidFill>
              </a:rPr>
              <a:t>PARALELOGRAM </a:t>
            </a:r>
            <a:r>
              <a:rPr lang="hr-HR" sz="2700" dirty="0">
                <a:solidFill>
                  <a:schemeClr val="tx1"/>
                </a:solidFill>
              </a:rPr>
              <a:t>je četverokut koji nastaje u presjeku dviju pruga koje nisu međusobno paralelene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br>
              <a:rPr lang="hr-HR" sz="2400" dirty="0">
                <a:solidFill>
                  <a:schemeClr val="tx1"/>
                </a:solidFill>
              </a:rPr>
            </a:br>
            <a:br>
              <a:rPr lang="hr-HR" sz="2400" dirty="0">
                <a:solidFill>
                  <a:schemeClr val="tx1"/>
                </a:solidFill>
              </a:rPr>
            </a:br>
            <a:r>
              <a:rPr lang="hr-HR" sz="2400" b="1" dirty="0"/>
              <a:t>Svojstva paralelograma:</a:t>
            </a: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br>
              <a:rPr lang="hr-HR" sz="2400" dirty="0"/>
            </a:br>
            <a:endParaRPr lang="hr-HR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D3FB66F-CF67-4140-BFB3-F53701A7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24" y="1912989"/>
            <a:ext cx="9604557" cy="49450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Nasuprotne stranice su jednakih duljina i paralelne.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Nasuprotni kutovi su jednakih kutnih mjera.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Susjedni kutovi su suplementarni.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Dijagonale se raspolavljaju u svom sjecištu.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 </a:t>
            </a:r>
            <a:endParaRPr lang="hr-H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727B1B-F401-4516-AA27-315C4EFF7B41}"/>
              </a:ext>
            </a:extLst>
          </p:cNvPr>
          <p:cNvSpPr/>
          <p:nvPr/>
        </p:nvSpPr>
        <p:spPr>
          <a:xfrm>
            <a:off x="7884941" y="6067020"/>
            <a:ext cx="858129" cy="43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88321F5-3226-42D4-A449-B7938F77D5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89593" y="3956509"/>
            <a:ext cx="4824412" cy="2549525"/>
            <a:chOff x="2145" y="2333"/>
            <a:chExt cx="3039" cy="160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D34611D-62BA-4942-ADF1-2A163F1EFE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5" y="2333"/>
              <a:ext cx="3039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5" name="Arc 5">
              <a:extLst>
                <a:ext uri="{FF2B5EF4-FFF2-40B4-BE49-F238E27FC236}">
                  <a16:creationId xmlns:a16="http://schemas.microsoft.com/office/drawing/2014/main" id="{6FF5C079-9AC0-4A89-ABA8-3721642EF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3238"/>
              <a:ext cx="346" cy="437"/>
            </a:xfrm>
            <a:custGeom>
              <a:avLst/>
              <a:gdLst>
                <a:gd name="G0" fmla="+- 0 0 0"/>
                <a:gd name="G1" fmla="+- 21521 0 0"/>
                <a:gd name="G2" fmla="+- 21600 0 0"/>
                <a:gd name="T0" fmla="*/ 1841 w 21600"/>
                <a:gd name="T1" fmla="*/ 0 h 26886"/>
                <a:gd name="T2" fmla="*/ 20923 w 21600"/>
                <a:gd name="T3" fmla="*/ 26886 h 26886"/>
                <a:gd name="T4" fmla="*/ 0 w 21600"/>
                <a:gd name="T5" fmla="*/ 21521 h 26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886" fill="none" extrusionOk="0">
                  <a:moveTo>
                    <a:pt x="1841" y="-1"/>
                  </a:moveTo>
                  <a:cubicBezTo>
                    <a:pt x="13015" y="955"/>
                    <a:pt x="21600" y="10305"/>
                    <a:pt x="21600" y="21521"/>
                  </a:cubicBezTo>
                  <a:cubicBezTo>
                    <a:pt x="21600" y="23330"/>
                    <a:pt x="21372" y="25133"/>
                    <a:pt x="20923" y="26886"/>
                  </a:cubicBezTo>
                </a:path>
                <a:path w="21600" h="26886" stroke="0" extrusionOk="0">
                  <a:moveTo>
                    <a:pt x="1841" y="-1"/>
                  </a:moveTo>
                  <a:cubicBezTo>
                    <a:pt x="13015" y="955"/>
                    <a:pt x="21600" y="10305"/>
                    <a:pt x="21600" y="21521"/>
                  </a:cubicBezTo>
                  <a:cubicBezTo>
                    <a:pt x="21600" y="23330"/>
                    <a:pt x="21372" y="25133"/>
                    <a:pt x="20923" y="26886"/>
                  </a:cubicBezTo>
                  <a:lnTo>
                    <a:pt x="0" y="21521"/>
                  </a:lnTo>
                  <a:close/>
                </a:path>
              </a:pathLst>
            </a:custGeom>
            <a:noFill/>
            <a:ln w="3492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6" name="Arc 6">
              <a:extLst>
                <a:ext uri="{FF2B5EF4-FFF2-40B4-BE49-F238E27FC236}">
                  <a16:creationId xmlns:a16="http://schemas.microsoft.com/office/drawing/2014/main" id="{40680F89-250C-4840-88BE-4B135BFAC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3201"/>
              <a:ext cx="633" cy="47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9187"/>
                <a:gd name="T1" fmla="*/ 21737 h 21737"/>
                <a:gd name="T2" fmla="*/ 29187 w 29187"/>
                <a:gd name="T3" fmla="*/ 1376 h 21737"/>
                <a:gd name="T4" fmla="*/ 21600 w 29187"/>
                <a:gd name="T5" fmla="*/ 21600 h 2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87" h="21737" fill="none" extrusionOk="0">
                  <a:moveTo>
                    <a:pt x="0" y="21736"/>
                  </a:moveTo>
                  <a:cubicBezTo>
                    <a:pt x="0" y="21691"/>
                    <a:pt x="0" y="216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191" y="0"/>
                    <a:pt x="26760" y="466"/>
                    <a:pt x="29186" y="1376"/>
                  </a:cubicBezTo>
                </a:path>
                <a:path w="29187" h="21737" stroke="0" extrusionOk="0">
                  <a:moveTo>
                    <a:pt x="0" y="21736"/>
                  </a:moveTo>
                  <a:cubicBezTo>
                    <a:pt x="0" y="21691"/>
                    <a:pt x="0" y="2164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191" y="0"/>
                    <a:pt x="26760" y="466"/>
                    <a:pt x="29186" y="137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492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04EC8A2A-D640-4570-8A09-0BC5F2353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" y="2405"/>
              <a:ext cx="2146" cy="188"/>
              <a:chOff x="2887" y="2405"/>
              <a:chExt cx="2146" cy="188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3324C695-9C48-4BAD-9CEE-29B1D034E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7" y="2593"/>
                <a:ext cx="2146" cy="0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00719360-6412-4BE7-95B1-635A0C295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" y="2405"/>
                <a:ext cx="144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A6AACD0B-6363-4D13-BB84-FB56727D9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0" y="2593"/>
              <a:ext cx="533" cy="1085"/>
              <a:chOff x="4500" y="2593"/>
              <a:chExt cx="533" cy="1085"/>
            </a:xfrm>
          </p:grpSpPr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A2305ECE-1C3A-4490-B4D8-8431AC4AE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0" y="2593"/>
                <a:ext cx="533" cy="1085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4" name="Rectangle 11">
                <a:extLst>
                  <a:ext uri="{FF2B5EF4-FFF2-40B4-BE49-F238E27FC236}">
                    <a16:creationId xmlns:a16="http://schemas.microsoft.com/office/drawing/2014/main" id="{96565923-BFCE-482F-837C-CE14A369D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3093"/>
                <a:ext cx="15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70845A23-0536-4B8A-81B8-85B96A305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6" y="3678"/>
              <a:ext cx="2204" cy="203"/>
              <a:chOff x="2296" y="3678"/>
              <a:chExt cx="2204" cy="203"/>
            </a:xfrm>
          </p:grpSpPr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F8E895E8-9274-447B-89B9-E6A9D9EA6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678"/>
                <a:ext cx="2204" cy="0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2" name="Rectangle 14">
                <a:extLst>
                  <a:ext uri="{FF2B5EF4-FFF2-40B4-BE49-F238E27FC236}">
                    <a16:creationId xmlns:a16="http://schemas.microsoft.com/office/drawing/2014/main" id="{3E70FE87-98E8-413C-9E23-BBC73CC4E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3693"/>
                <a:ext cx="144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id="{C8CF473D-C934-483E-AF88-A06EB32A0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6" y="2593"/>
              <a:ext cx="591" cy="1085"/>
              <a:chOff x="2296" y="2593"/>
              <a:chExt cx="591" cy="1085"/>
            </a:xfrm>
          </p:grpSpPr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EAAEB086-8946-461D-81A0-113D6F07C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6" y="2593"/>
                <a:ext cx="591" cy="1085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7CC1D8E2-06E4-42E9-AC13-9B59C3AF1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2984"/>
                <a:ext cx="15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5118B2B7-380A-45E3-91CC-6EA953D614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6" y="2593"/>
              <a:ext cx="2737" cy="1085"/>
              <a:chOff x="2296" y="2593"/>
              <a:chExt cx="2737" cy="1085"/>
            </a:xfrm>
          </p:grpSpPr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61B871D4-D96F-4F80-BD19-32CC10320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6" y="2593"/>
                <a:ext cx="2737" cy="108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D1A45321-5838-4115-89DD-DDCBC6577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89"/>
                <a:ext cx="224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d1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id="{64EA21C8-768E-4683-BB39-B3FCC0EA6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" y="2593"/>
              <a:ext cx="1613" cy="1085"/>
              <a:chOff x="2887" y="2593"/>
              <a:chExt cx="1613" cy="1085"/>
            </a:xfrm>
          </p:grpSpPr>
          <p:sp>
            <p:nvSpPr>
              <p:cNvPr id="35" name="Line 22">
                <a:extLst>
                  <a:ext uri="{FF2B5EF4-FFF2-40B4-BE49-F238E27FC236}">
                    <a16:creationId xmlns:a16="http://schemas.microsoft.com/office/drawing/2014/main" id="{DCE3F612-CDD8-4A0A-8DDF-BCEADB804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7" y="2593"/>
                <a:ext cx="1613" cy="108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2A3D02BF-033F-4899-A47C-DDBF5FF38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731"/>
                <a:ext cx="224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d2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634E15A-7048-448D-9633-FB998DD20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3498"/>
              <a:ext cx="16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6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Symbol" panose="05050102010706020507" pitchFamily="18" charset="2"/>
                </a:rPr>
                <a:t>b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E553433A-FB4C-4267-BDFC-CF8BCB946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2622"/>
              <a:ext cx="16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6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Symbol" panose="05050102010706020507" pitchFamily="18" charset="2"/>
                </a:rPr>
                <a:t>b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6C27AF2-074F-488F-B94E-495E0E1AB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579"/>
              <a:ext cx="17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6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DE1956A0-0061-4155-A2AC-A6D238892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3490"/>
              <a:ext cx="17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6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Symbol" panose="05050102010706020507" pitchFamily="18" charset="2"/>
                </a:rPr>
                <a:t>a</a:t>
              </a:r>
              <a:endPara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E12BFBC6-DCDA-4A8D-B551-5A1819237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" y="3114"/>
              <a:ext cx="159" cy="239"/>
              <a:chOff x="3657" y="3114"/>
              <a:chExt cx="159" cy="239"/>
            </a:xfrm>
          </p:grpSpPr>
          <p:sp>
            <p:nvSpPr>
              <p:cNvPr id="33" name="Oval 29">
                <a:extLst>
                  <a:ext uri="{FF2B5EF4-FFF2-40B4-BE49-F238E27FC236}">
                    <a16:creationId xmlns:a16="http://schemas.microsoft.com/office/drawing/2014/main" id="{58FAF5EF-F8C6-4D77-813D-4BFE05A59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311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0B71AEB1-B842-46EC-993C-A3851BCDB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" y="3165"/>
                <a:ext cx="159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34">
              <a:extLst>
                <a:ext uri="{FF2B5EF4-FFF2-40B4-BE49-F238E27FC236}">
                  <a16:creationId xmlns:a16="http://schemas.microsoft.com/office/drawing/2014/main" id="{7D7C3B09-C52E-449D-AFE1-55CAA5A3B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2" y="2427"/>
              <a:ext cx="166" cy="188"/>
              <a:chOff x="2772" y="2427"/>
              <a:chExt cx="166" cy="188"/>
            </a:xfrm>
          </p:grpSpPr>
          <p:sp>
            <p:nvSpPr>
              <p:cNvPr id="31" name="Oval 32">
                <a:extLst>
                  <a:ext uri="{FF2B5EF4-FFF2-40B4-BE49-F238E27FC236}">
                    <a16:creationId xmlns:a16="http://schemas.microsoft.com/office/drawing/2014/main" id="{89582AF6-CD4D-4C80-9D54-CAB3217FE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579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id="{7B00CEEA-9F3A-423B-923A-F391A5C7C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2" y="2427"/>
                <a:ext cx="16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37">
              <a:extLst>
                <a:ext uri="{FF2B5EF4-FFF2-40B4-BE49-F238E27FC236}">
                  <a16:creationId xmlns:a16="http://schemas.microsoft.com/office/drawing/2014/main" id="{CFD5CE5C-85EE-47E8-B18B-0AD5C6C014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8" y="2449"/>
              <a:ext cx="166" cy="188"/>
              <a:chOff x="5018" y="2449"/>
              <a:chExt cx="166" cy="188"/>
            </a:xfrm>
          </p:grpSpPr>
          <p:sp>
            <p:nvSpPr>
              <p:cNvPr id="29" name="Oval 35">
                <a:extLst>
                  <a:ext uri="{FF2B5EF4-FFF2-40B4-BE49-F238E27FC236}">
                    <a16:creationId xmlns:a16="http://schemas.microsoft.com/office/drawing/2014/main" id="{84097A89-6747-4BD5-98EC-643EA0BED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2579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30" name="Rectangle 36">
                <a:extLst>
                  <a:ext uri="{FF2B5EF4-FFF2-40B4-BE49-F238E27FC236}">
                    <a16:creationId xmlns:a16="http://schemas.microsoft.com/office/drawing/2014/main" id="{9812B2AD-01FD-406F-BF94-2484F0B18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8" y="2449"/>
                <a:ext cx="16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id="{B81C60B9-836F-41BB-8E8B-D373665C1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6" y="3664"/>
              <a:ext cx="238" cy="239"/>
              <a:chOff x="4486" y="3664"/>
              <a:chExt cx="238" cy="239"/>
            </a:xfrm>
          </p:grpSpPr>
          <p:sp>
            <p:nvSpPr>
              <p:cNvPr id="27" name="Oval 38">
                <a:extLst>
                  <a:ext uri="{FF2B5EF4-FFF2-40B4-BE49-F238E27FC236}">
                    <a16:creationId xmlns:a16="http://schemas.microsoft.com/office/drawing/2014/main" id="{636FE9AA-273E-4C55-853D-53B4ABB0E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3664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5E058586-6A5F-470E-94C1-63D7C7752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3715"/>
                <a:ext cx="16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43">
              <a:extLst>
                <a:ext uri="{FF2B5EF4-FFF2-40B4-BE49-F238E27FC236}">
                  <a16:creationId xmlns:a16="http://schemas.microsoft.com/office/drawing/2014/main" id="{F418C2B0-E555-4B92-BB42-E95BB6C20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7" y="3664"/>
              <a:ext cx="159" cy="239"/>
              <a:chOff x="2217" y="3664"/>
              <a:chExt cx="159" cy="239"/>
            </a:xfrm>
          </p:grpSpPr>
          <p:sp>
            <p:nvSpPr>
              <p:cNvPr id="25" name="Oval 41">
                <a:extLst>
                  <a:ext uri="{FF2B5EF4-FFF2-40B4-BE49-F238E27FC236}">
                    <a16:creationId xmlns:a16="http://schemas.microsoft.com/office/drawing/2014/main" id="{4A96438D-67BB-4855-A99D-3EFBD3AF0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366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/>
              </a:p>
            </p:txBody>
          </p:sp>
          <p:sp>
            <p:nvSpPr>
              <p:cNvPr id="26" name="Rectangle 42">
                <a:extLst>
                  <a:ext uri="{FF2B5EF4-FFF2-40B4-BE49-F238E27FC236}">
                    <a16:creationId xmlns:a16="http://schemas.microsoft.com/office/drawing/2014/main" id="{6BF73BBC-7776-4C9D-9371-B3000AB5A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3715"/>
                <a:ext cx="159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RS" altLang="sr-Latn-RS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sr-Latn-RS" altLang="sr-Latn-R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73881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1532</TotalTime>
  <Words>2863</Words>
  <Application>Microsoft Office PowerPoint</Application>
  <PresentationFormat>Widescreen</PresentationFormat>
  <Paragraphs>402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Cambria Math</vt:lpstr>
      <vt:lpstr>Century Gothic</vt:lpstr>
      <vt:lpstr>Symbol</vt:lpstr>
      <vt:lpstr>Wingdings</vt:lpstr>
      <vt:lpstr>Wingdings 3</vt:lpstr>
      <vt:lpstr>Wisp</vt:lpstr>
      <vt:lpstr>Četverokuti</vt:lpstr>
      <vt:lpstr>Četverokut</vt:lpstr>
      <vt:lpstr>PowerPoint Presentation</vt:lpstr>
      <vt:lpstr>Konveksan i nekonveksan četverokut</vt:lpstr>
      <vt:lpstr>PowerPoint Presentation</vt:lpstr>
      <vt:lpstr>PowerPoint Presentation</vt:lpstr>
      <vt:lpstr>Zadatak 1. Dokaži da zbroj mjera svih unutarnjih kutova u četverokutu iznosi 360°. </vt:lpstr>
      <vt:lpstr>                                           Dokaz:  α' + β' + γ' + δ' =  (180°- α) + (180°- β) + (180° - γ) + (180° - δ)  = 180°- α + 180°- β + 180° - γ + 180° - δ = 720° - (α + β + γ + δ) = 720° - 360° = 360° </vt:lpstr>
      <vt:lpstr>PARALELOGRAM je četverokut koji nastaje u presjeku dviju pruga koje nisu međusobno paralelene.   Svojstva paralelograma:    </vt:lpstr>
      <vt:lpstr>Površina paralelograma- dokaz bez riječi</vt:lpstr>
      <vt:lpstr>Zadatak 3. Dokaži da se dijagonale paralelograma međusobno raspolavljaju u svom sjecištu. </vt:lpstr>
      <vt:lpstr>PowerPoint Presentation</vt:lpstr>
      <vt:lpstr>Zadatak 4. Dokaži da se dijagonale romba sijeku pod pravim kutom. </vt:lpstr>
      <vt:lpstr>PowerPoint Presentation</vt:lpstr>
      <vt:lpstr>Zadatak 5. Dokaži da su dijagonale pravokutnika jednakih duljina. </vt:lpstr>
      <vt:lpstr>PowerPoint Presentation</vt:lpstr>
      <vt:lpstr>    Trapez  je četvorokut koji ima barem jedan par paralelnih stranica.</vt:lpstr>
      <vt:lpstr>Površina trapeza</vt:lpstr>
      <vt:lpstr>Zadatak 6. Dokaži da je formula za površinu trapeza P=(a+c)/2∙v, gdje su a i c osnovice trapeza, a v visina trapeza.</vt:lpstr>
      <vt:lpstr>Jednakokračni trapez</vt:lpstr>
      <vt:lpstr>Tetivni četverokut</vt:lpstr>
      <vt:lpstr>Zadatak 7. Dokaži da je zbroj dvaju nasuprotnih kutova u tetivnom četverokutu jednak 180º.</vt:lpstr>
      <vt:lpstr>Tangencijalni četverokut</vt:lpstr>
      <vt:lpstr>Zadatak 8. Naka su (AB) ̅, (BC ) ̅, (CD) ̅ i (DA) ̅ redom stranice tangencijalnog četverokuta onda vrijedi |AB|+ |CD|= |AD|+ |BC|. Dokaži. </vt:lpstr>
      <vt:lpstr>Zadatci s natjecanja  </vt:lpstr>
      <vt:lpstr>Zadatak 10. (Školsko 2014.)  Pravokutniku je opisana kružnica. Duljine susjednih stranica pravokutnika odnose se kao 4 : 3. Površina pravokutnika iznosi 108 cm2 . Izračunaj površinu neosjenčanog dijela kruga.  </vt:lpstr>
      <vt:lpstr>Zadatak 11.(Županijsko 2013.)Dva vrha kvadrata leže na kružnici polumjera r, a druga dva vrha leže na tangenti te kružnice. Odredi duljinu stranice kvadrata. </vt:lpstr>
      <vt:lpstr>PowerPoint Presentation</vt:lpstr>
      <vt:lpstr>Zadatak 12.(Županijsko 2015.) Četverokut ABCD na slici je kvadrat. Dužina (AF) ̅ okomita je na dužinu (BE) ̅ , pri čemu je |AF| = 4 cm i |BF| = 3 cm. Kolika je duljina dužine (EC) ̅ ?</vt:lpstr>
      <vt:lpstr>Zadatak 13. (Županijsko 2010.) Dijagonale jednakokračnog trapeza ABCD su međusobno okomite i sijeku se u točki S. Odredi duljinu dijagonale trapeza ako je  |CS|: |SA| = 7: 17, a opseg trapeza 50√2 mm.</vt:lpstr>
      <vt:lpstr>Zadatak 14.(županijsko 2016.) Kvadrat ABCD ima površinu 80 cm² . Točke E, F, G i H nalaze  se na stranicama kvadrata i vrijedi |AE|=| BF|=|CG|=|DH| . Ako je |BE|=3∙|EA|, kolika je površina zatamnjenog dijela?  </vt:lpstr>
      <vt:lpstr>PowerPoint Presentation</vt:lpstr>
      <vt:lpstr>Zadatak 15**. (županijsko 2019.) Dijagonale trapeza ABCD s osnovicama (AB) ̅ i (CD) ̅ sijeku se u točki S. Označimo s P1 površinu trokuta ∆ABS , s P2 površinu trokuta ∆CDS i s P površinu trapeza ABCD. Dokaži da je P=〖(√"P1+√P2)" 〗^2.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Četverokut</dc:title>
  <dc:creator>Gabrijela Šitum</dc:creator>
  <cp:lastModifiedBy>Gabrijela Šitum</cp:lastModifiedBy>
  <cp:revision>345</cp:revision>
  <dcterms:created xsi:type="dcterms:W3CDTF">2020-01-31T18:47:10Z</dcterms:created>
  <dcterms:modified xsi:type="dcterms:W3CDTF">2020-03-12T23:02:53Z</dcterms:modified>
</cp:coreProperties>
</file>