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7" r:id="rId5"/>
    <p:sldId id="258" r:id="rId6"/>
    <p:sldId id="259" r:id="rId7"/>
    <p:sldId id="260" r:id="rId8"/>
    <p:sldId id="262" r:id="rId9"/>
    <p:sldId id="26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>
        <p:scale>
          <a:sx n="86" d="100"/>
          <a:sy n="86" d="100"/>
        </p:scale>
        <p:origin x="-10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5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9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9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6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4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2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6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4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BBDAA-497E-4ED0-B24D-FE9E35185B5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F93C8-1F10-4245-8DE8-C0F2F146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1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tl.hr/vijesti-hr/foto/2744185/slikovnica-za-male-superjunake-sto-da-radim-kad-se-bojim-strah-se-najvise-boji-smijeha/?slika=4197197" TargetMode="External"/><Relationship Id="rId2" Type="http://schemas.openxmlformats.org/officeDocument/2006/relationships/hyperlink" Target="https://www.flipsnack.com/F98AFA58B7A/to-da-radim-kad-se-bojim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Rezultati upitnika učenika nižih razreda o nastavi na daljinu, </a:t>
            </a:r>
            <a:br>
              <a:rPr lang="hr-HR" dirty="0" smtClean="0"/>
            </a:br>
            <a:r>
              <a:rPr lang="hr-HR" dirty="0" smtClean="0"/>
              <a:t>11.-23.4.2020.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Provela i obradila: </a:t>
            </a:r>
          </a:p>
          <a:p>
            <a:r>
              <a:rPr lang="hr-HR" dirty="0" smtClean="0"/>
              <a:t>pedagoginja Dubravka</a:t>
            </a:r>
          </a:p>
          <a:p>
            <a:r>
              <a:rPr lang="hr-HR" dirty="0" smtClean="0"/>
              <a:t>OŠ Ravne njive-</a:t>
            </a:r>
            <a:r>
              <a:rPr lang="hr-HR" dirty="0" err="1" smtClean="0"/>
              <a:t>Neslanovac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1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7030A0"/>
                </a:solidFill>
              </a:rPr>
              <a:t>Slikovnicu „Što da radim kad se bojim?” pogledaj s roditeljima. Neka roditelji upišu poveznicu u tražilicu</a:t>
            </a:r>
            <a:r>
              <a:rPr lang="hr-HR" sz="3600" b="1" dirty="0" smtClean="0"/>
              <a:t> </a:t>
            </a:r>
            <a:endParaRPr lang="en-US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www.flipsnack.com/F98AFA58B7A/to-da-radim-kad-se-bojim.html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https://www.rtl.hr/vijesti-hr/foto/2744185/slikovnica-za-male-superjunake-sto-da-radim-kad-se-bojim-strah-se-najvise-boji-smijeha/?</a:t>
            </a:r>
            <a:r>
              <a:rPr lang="en-US" dirty="0" smtClean="0">
                <a:hlinkClick r:id="rId3"/>
              </a:rPr>
              <a:t>slika=4197197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8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Upitnik za učenike nižih razreda o nastavi na daljinu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U upitniku je sudjelovalo 289 učenika nižih razreda. Vrijeme provedbe predviđeno od 11.4.-19.4.2020. produženo je radi dodatnog pristupanja ispitanika do 23.4.2020. Ukupno je sudjelovalo 289 učenika nižih razreda, što je reprezentativan uzorak.</a:t>
            </a:r>
          </a:p>
          <a:p>
            <a:pPr marL="0" indent="0">
              <a:buNone/>
            </a:pPr>
            <a:r>
              <a:rPr lang="hr-HR" dirty="0" smtClean="0"/>
              <a:t>Upitnik provela i obradila školska pedagoginja Dubravka.</a:t>
            </a:r>
          </a:p>
          <a:p>
            <a:pPr marL="0" indent="0">
              <a:buNone/>
            </a:pPr>
            <a:r>
              <a:rPr lang="hr-HR" dirty="0" smtClean="0"/>
              <a:t>Svrha provedbe je unaprjeđenje kvalitete nastave na daljinu. </a:t>
            </a:r>
          </a:p>
          <a:p>
            <a:pPr marL="0" indent="0">
              <a:buNone/>
            </a:pPr>
            <a:r>
              <a:rPr lang="hr-HR" dirty="0" smtClean="0"/>
              <a:t>U tu svrhu upitnik o nastavi na daljinu  ponuđen je i roditeljima učenika nižih razreda.</a:t>
            </a:r>
          </a:p>
          <a:p>
            <a:pPr marL="0" indent="0">
              <a:buNone/>
            </a:pPr>
            <a:r>
              <a:rPr lang="hr-HR" dirty="0" smtClean="0"/>
              <a:t>Upitnik o nastavi na daljinu ponuđen je i učenicima i roditeljima viših razreda, s istom svrhom, u prilagođenom obliku.</a:t>
            </a:r>
          </a:p>
        </p:txBody>
      </p:sp>
    </p:spTree>
    <p:extLst>
      <p:ext uri="{BB962C8B-B14F-4D97-AF65-F5344CB8AC3E}">
        <p14:creationId xmlns:p14="http://schemas.microsoft.com/office/powerpoint/2010/main" val="173064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Zadatke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daljinu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rješavam</a:t>
            </a:r>
            <a:r>
              <a:rPr lang="en-US" dirty="0"/>
              <a:t>: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Sudjelovalo je 289 učenika nižih razreda. Radni ritam učenika: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927918" y="1556091"/>
            <a:ext cx="2857500" cy="1872909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3879" y="4347481"/>
            <a:ext cx="2857500" cy="1829481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690687"/>
            <a:ext cx="2857500" cy="2162855"/>
          </a:xfrm>
          <a:prstGeom prst="rect">
            <a:avLst/>
          </a:prstGeom>
        </p:spPr>
      </p:pic>
      <p:sp>
        <p:nvSpPr>
          <p:cNvPr id="9" name="Pravokutnik 8"/>
          <p:cNvSpPr/>
          <p:nvPr/>
        </p:nvSpPr>
        <p:spPr>
          <a:xfrm>
            <a:off x="731520" y="2967335"/>
            <a:ext cx="42715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34% u </a:t>
            </a:r>
            <a:r>
              <a:rPr lang="pl-PL" dirty="0"/>
              <a:t>jutarnjim satima	97	</a:t>
            </a:r>
          </a:p>
          <a:p>
            <a:r>
              <a:rPr lang="pl-PL" dirty="0" smtClean="0"/>
              <a:t>33% u </a:t>
            </a:r>
            <a:r>
              <a:rPr lang="pl-PL" dirty="0"/>
              <a:t>popodnevnim satima	95	</a:t>
            </a:r>
          </a:p>
          <a:p>
            <a:r>
              <a:rPr lang="pl-PL" dirty="0" smtClean="0"/>
              <a:t>33% kako-kad</a:t>
            </a:r>
            <a:r>
              <a:rPr lang="pl-PL" dirty="0"/>
              <a:t>	96	</a:t>
            </a:r>
          </a:p>
        </p:txBody>
      </p:sp>
    </p:spTree>
    <p:extLst>
      <p:ext uri="{BB962C8B-B14F-4D97-AF65-F5344CB8AC3E}">
        <p14:creationId xmlns:p14="http://schemas.microsoft.com/office/powerpoint/2010/main" val="227828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Redovito izvršavam sve zadatke iz nastave na daljinu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it-IT" dirty="0"/>
              <a:t>Da	274	</a:t>
            </a:r>
          </a:p>
          <a:p>
            <a:pPr marL="0" indent="0">
              <a:buNone/>
            </a:pPr>
            <a:r>
              <a:rPr lang="it-IT" dirty="0"/>
              <a:t>Ne	2	</a:t>
            </a:r>
          </a:p>
          <a:p>
            <a:pPr marL="0" indent="0">
              <a:buNone/>
            </a:pPr>
            <a:r>
              <a:rPr lang="it-IT" dirty="0" err="1"/>
              <a:t>Povremeno</a:t>
            </a:r>
            <a:r>
              <a:rPr lang="it-IT" dirty="0"/>
              <a:t>	12	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185251"/>
              </p:ext>
            </p:extLst>
          </p:nvPr>
        </p:nvGraphicFramePr>
        <p:xfrm>
          <a:off x="3984351" y="3446939"/>
          <a:ext cx="972678" cy="1097280"/>
        </p:xfrm>
        <a:graphic>
          <a:graphicData uri="http://schemas.openxmlformats.org/drawingml/2006/table">
            <a:tbl>
              <a:tblPr/>
              <a:tblGrid>
                <a:gridCol w="972678">
                  <a:extLst>
                    <a:ext uri="{9D8B030D-6E8A-4147-A177-3AD203B41FA5}">
                      <a16:colId xmlns:a16="http://schemas.microsoft.com/office/drawing/2014/main" xmlns="" val="217767546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137492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656338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8892718"/>
                  </a:ext>
                </a:extLst>
              </a:tr>
            </a:tbl>
          </a:graphicData>
        </a:graphic>
      </p:graphicFrame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1985554"/>
            <a:ext cx="5574030" cy="329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1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vremena dnevno ti je potrebno da izvršiš sve zadane zadatke: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manje od 3 sata	145	</a:t>
            </a:r>
          </a:p>
          <a:p>
            <a:r>
              <a:rPr lang="pl-PL" dirty="0"/>
              <a:t>3 do 5 sati	135	</a:t>
            </a:r>
          </a:p>
          <a:p>
            <a:r>
              <a:rPr lang="pl-PL" dirty="0"/>
              <a:t>više od 5 sati	8</a:t>
            </a:r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143" y="1426982"/>
            <a:ext cx="3519895" cy="308600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360" y="2364194"/>
            <a:ext cx="3159576" cy="3331211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3538" y="4647928"/>
            <a:ext cx="2857500" cy="166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58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4692" y="182249"/>
            <a:ext cx="10190017" cy="743239"/>
          </a:xfrm>
        </p:spPr>
        <p:txBody>
          <a:bodyPr>
            <a:noAutofit/>
          </a:bodyPr>
          <a:lstStyle/>
          <a:p>
            <a:r>
              <a:rPr lang="hr-HR" sz="2800" b="1" dirty="0" smtClean="0">
                <a:solidFill>
                  <a:srgbClr val="FF0000"/>
                </a:solidFill>
              </a:rPr>
              <a:t>Samostalnost učenika nižih r. u nastavi na daljinu</a:t>
            </a:r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hr-HR" sz="2800" b="1" dirty="0" smtClean="0"/>
              <a:t>Tijekom rješavanja zadataka:</a:t>
            </a:r>
            <a:endParaRPr lang="en-US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68583"/>
            <a:ext cx="4384964" cy="264621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 smtClean="0"/>
              <a:t>stalno</a:t>
            </a:r>
            <a:r>
              <a:rPr lang="en-US" sz="2000" dirty="0" smtClean="0"/>
              <a:t> mi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pomoć</a:t>
            </a:r>
            <a:r>
              <a:rPr lang="en-US" sz="2000" dirty="0" smtClean="0"/>
              <a:t> </a:t>
            </a:r>
            <a:r>
              <a:rPr lang="en-US" sz="2000" dirty="0" err="1" smtClean="0"/>
              <a:t>roditelja</a:t>
            </a:r>
            <a:r>
              <a:rPr lang="en-US" sz="2000" dirty="0" smtClean="0"/>
              <a:t>	</a:t>
            </a:r>
            <a:r>
              <a:rPr lang="hr-HR" sz="2000" dirty="0" smtClean="0"/>
              <a:t>26</a:t>
            </a:r>
            <a:r>
              <a:rPr lang="en-US" sz="2000" dirty="0" smtClean="0"/>
              <a:t>	</a:t>
            </a:r>
          </a:p>
          <a:p>
            <a:r>
              <a:rPr lang="en-US" sz="2000" dirty="0" err="1" smtClean="0"/>
              <a:t>povremeno</a:t>
            </a:r>
            <a:r>
              <a:rPr lang="en-US" sz="2000" dirty="0" smtClean="0"/>
              <a:t> mi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pomoć</a:t>
            </a:r>
            <a:r>
              <a:rPr lang="en-US" sz="2000" dirty="0" smtClean="0"/>
              <a:t> </a:t>
            </a:r>
            <a:r>
              <a:rPr lang="en-US" sz="2000" dirty="0" err="1" smtClean="0"/>
              <a:t>roditelja</a:t>
            </a:r>
            <a:r>
              <a:rPr lang="en-US" sz="2000" dirty="0" smtClean="0"/>
              <a:t>	2</a:t>
            </a:r>
            <a:r>
              <a:rPr lang="hr-HR" sz="2000" dirty="0" smtClean="0"/>
              <a:t>29</a:t>
            </a:r>
            <a:r>
              <a:rPr lang="en-US" sz="2000" dirty="0" smtClean="0"/>
              <a:t>	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ne </a:t>
            </a:r>
            <a:r>
              <a:rPr lang="en-US" sz="2000" dirty="0" err="1" smtClean="0">
                <a:solidFill>
                  <a:srgbClr val="FF0000"/>
                </a:solidFill>
              </a:rPr>
              <a:t>treba</a:t>
            </a:r>
            <a:r>
              <a:rPr lang="en-US" sz="2000" dirty="0" smtClean="0">
                <a:solidFill>
                  <a:srgbClr val="FF0000"/>
                </a:solidFill>
              </a:rPr>
              <a:t> mi </a:t>
            </a:r>
            <a:r>
              <a:rPr lang="en-US" sz="2000" dirty="0" err="1" smtClean="0">
                <a:solidFill>
                  <a:srgbClr val="FF0000"/>
                </a:solidFill>
              </a:rPr>
              <a:t>pomoć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roditelja</a:t>
            </a:r>
            <a:r>
              <a:rPr lang="en-US" sz="2000" dirty="0" smtClean="0">
                <a:solidFill>
                  <a:srgbClr val="FF0000"/>
                </a:solidFill>
              </a:rPr>
              <a:t>	3</a:t>
            </a:r>
            <a:r>
              <a:rPr lang="hr-HR" sz="2000" dirty="0" smtClean="0">
                <a:solidFill>
                  <a:srgbClr val="FF0000"/>
                </a:solidFill>
              </a:rPr>
              <a:t>2 (11%)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 smtClean="0">
                <a:solidFill>
                  <a:srgbClr val="FF0000"/>
                </a:solidFill>
              </a:rPr>
              <a:t>POVREMENA I STALNA POMOĆ=89%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3163" y="1881050"/>
            <a:ext cx="3058687" cy="326571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542" y="1894110"/>
            <a:ext cx="2857500" cy="2103123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6107" y="4299018"/>
            <a:ext cx="2857500" cy="189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7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Koliko vremena TIJEKOM VIKENDA (SUBOTOM I NEDJELJOM) provedeš radeći zadatke nastave na daljinu</a:t>
            </a:r>
            <a:endParaRPr lang="en-US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uopće</a:t>
            </a:r>
            <a:r>
              <a:rPr lang="en-US" dirty="0" smtClean="0">
                <a:solidFill>
                  <a:srgbClr val="00B0F0"/>
                </a:solidFill>
              </a:rPr>
              <a:t> ne </a:t>
            </a:r>
            <a:r>
              <a:rPr lang="en-US" dirty="0" err="1" smtClean="0">
                <a:solidFill>
                  <a:srgbClr val="00B0F0"/>
                </a:solidFill>
              </a:rPr>
              <a:t>trebam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raditi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vikendom</a:t>
            </a:r>
            <a:endParaRPr lang="hr-HR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jer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sve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stignem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preko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tjedna</a:t>
            </a:r>
            <a:r>
              <a:rPr lang="hr-HR" dirty="0" smtClean="0">
                <a:solidFill>
                  <a:srgbClr val="00B0F0"/>
                </a:solidFill>
              </a:rPr>
              <a:t>36%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do 3 </a:t>
            </a:r>
            <a:r>
              <a:rPr lang="en-US" dirty="0" err="1" smtClean="0">
                <a:solidFill>
                  <a:srgbClr val="00B050"/>
                </a:solidFill>
              </a:rPr>
              <a:t>sata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ukupno</a:t>
            </a:r>
            <a:r>
              <a:rPr lang="hr-HR" dirty="0" smtClean="0">
                <a:solidFill>
                  <a:srgbClr val="00B050"/>
                </a:solidFill>
              </a:rPr>
              <a:t> 40%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oko</a:t>
            </a:r>
            <a:r>
              <a:rPr lang="en-US" dirty="0" smtClean="0">
                <a:solidFill>
                  <a:srgbClr val="00B050"/>
                </a:solidFill>
              </a:rPr>
              <a:t> 3-5 sati </a:t>
            </a:r>
            <a:r>
              <a:rPr lang="en-US" dirty="0" err="1" smtClean="0">
                <a:solidFill>
                  <a:srgbClr val="00B050"/>
                </a:solidFill>
              </a:rPr>
              <a:t>ukupno</a:t>
            </a:r>
            <a:r>
              <a:rPr lang="hr-HR" dirty="0" smtClean="0">
                <a:solidFill>
                  <a:srgbClr val="00B050"/>
                </a:solidFill>
              </a:rPr>
              <a:t> 13%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više</a:t>
            </a:r>
            <a:r>
              <a:rPr lang="en-US" dirty="0" smtClean="0">
                <a:solidFill>
                  <a:srgbClr val="00B050"/>
                </a:solidFill>
              </a:rPr>
              <a:t> od 5 sati </a:t>
            </a:r>
            <a:r>
              <a:rPr lang="en-US" dirty="0" err="1" smtClean="0">
                <a:solidFill>
                  <a:srgbClr val="00B050"/>
                </a:solidFill>
              </a:rPr>
              <a:t>ukupno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endParaRPr lang="hr-H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00B050"/>
                </a:solidFill>
              </a:rPr>
              <a:t>1% 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endParaRPr lang="hr-H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00B050"/>
                </a:solidFill>
              </a:rPr>
              <a:t>=55% učenika radi vikendom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Nemam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domaći</a:t>
            </a:r>
            <a:r>
              <a:rPr lang="en-US" dirty="0" smtClean="0">
                <a:solidFill>
                  <a:srgbClr val="FF0000"/>
                </a:solidFill>
              </a:rPr>
              <a:t> rad </a:t>
            </a:r>
            <a:r>
              <a:rPr lang="en-US" dirty="0" err="1" smtClean="0">
                <a:solidFill>
                  <a:srgbClr val="FF0000"/>
                </a:solidFill>
              </a:rPr>
              <a:t>vikendom</a:t>
            </a:r>
            <a:r>
              <a:rPr lang="hr-HR" dirty="0" smtClean="0">
                <a:solidFill>
                  <a:srgbClr val="FF0000"/>
                </a:solidFill>
              </a:rPr>
              <a:t> 5%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err="1" smtClean="0"/>
              <a:t>Ostalo</a:t>
            </a:r>
            <a:r>
              <a:rPr lang="en-US" dirty="0" smtClean="0"/>
              <a:t>	</a:t>
            </a:r>
            <a:r>
              <a:rPr lang="hr-HR" dirty="0" smtClean="0"/>
              <a:t>5%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690688"/>
            <a:ext cx="5985949" cy="46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62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0219"/>
            <a:ext cx="10515600" cy="1330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redovnu</a:t>
            </a:r>
            <a:r>
              <a:rPr lang="en-US" dirty="0" smtClean="0"/>
              <a:t> </a:t>
            </a:r>
            <a:r>
              <a:rPr lang="en-US" dirty="0" err="1" smtClean="0"/>
              <a:t>nastavu</a:t>
            </a:r>
            <a:r>
              <a:rPr lang="en-US" dirty="0" smtClean="0"/>
              <a:t>, </a:t>
            </a:r>
            <a:r>
              <a:rPr lang="en-US" dirty="0" err="1" smtClean="0"/>
              <a:t>nastava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daljinu</a:t>
            </a:r>
            <a:r>
              <a:rPr lang="en-US" dirty="0" smtClean="0"/>
              <a:t> mi je </a:t>
            </a:r>
            <a:r>
              <a:rPr lang="en-US" dirty="0" err="1" smtClean="0"/>
              <a:t>je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lakša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nego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redovna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nastava</a:t>
            </a:r>
            <a:r>
              <a:rPr lang="hr-HR" sz="2000" b="1" dirty="0" smtClean="0">
                <a:solidFill>
                  <a:schemeClr val="accent1">
                    <a:lumMod val="75000"/>
                  </a:schemeClr>
                </a:solidFill>
              </a:rPr>
              <a:t> 29%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b="1" dirty="0" smtClean="0"/>
              <a:t>	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ista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mi je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kao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redovna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nastava</a:t>
            </a:r>
            <a:r>
              <a:rPr lang="hr-HR" sz="2000" b="1" dirty="0" smtClean="0">
                <a:solidFill>
                  <a:schemeClr val="accent2">
                    <a:lumMod val="75000"/>
                  </a:schemeClr>
                </a:solidFill>
              </a:rPr>
              <a:t>  29%</a:t>
            </a:r>
            <a:r>
              <a:rPr lang="en-US" sz="2000" b="1" dirty="0" smtClean="0"/>
              <a:t>	78</a:t>
            </a:r>
            <a:endParaRPr lang="hr-HR" sz="2000" b="1" dirty="0" smtClean="0"/>
          </a:p>
          <a:p>
            <a:pPr marL="0" indent="0">
              <a:buNone/>
            </a:pPr>
            <a:r>
              <a:rPr lang="hr-HR" sz="2000" b="1" dirty="0" smtClean="0"/>
              <a:t>Ukupno= 58%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teža</a:t>
            </a:r>
            <a:r>
              <a:rPr lang="en-US" sz="2000" b="1" dirty="0" smtClean="0">
                <a:solidFill>
                  <a:srgbClr val="FF0000"/>
                </a:solidFill>
              </a:rPr>
              <a:t> mi je </a:t>
            </a:r>
            <a:r>
              <a:rPr lang="en-US" sz="2000" b="1" dirty="0" err="1" smtClean="0">
                <a:solidFill>
                  <a:srgbClr val="FF0000"/>
                </a:solidFill>
              </a:rPr>
              <a:t>nego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redovna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nastava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  42%  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1710" y="1211580"/>
            <a:ext cx="5763490" cy="473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5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653143" y="391886"/>
            <a:ext cx="10700657" cy="1298802"/>
          </a:xfrm>
        </p:spPr>
        <p:txBody>
          <a:bodyPr>
            <a:normAutofit fontScale="90000"/>
          </a:bodyPr>
          <a:lstStyle/>
          <a:p>
            <a:r>
              <a:rPr lang="hr-HR" sz="2700" b="1" dirty="0" smtClean="0">
                <a:solidFill>
                  <a:srgbClr val="FF0000"/>
                </a:solidFill>
              </a:rPr>
              <a:t>Mentalno zdravlje</a:t>
            </a:r>
            <a:r>
              <a:rPr lang="hr-HR" sz="2700" b="1" dirty="0"/>
              <a:t/>
            </a:r>
            <a:br>
              <a:rPr lang="hr-HR" sz="2700" b="1" dirty="0"/>
            </a:br>
            <a:r>
              <a:rPr lang="hr-HR" sz="2700" b="1" dirty="0"/>
              <a:t>U ovom razdoblju izolacije SVI možemo pojačano osjećati neke negativne osjećaje. Osjećaš li osjećaje straha, tuge, zabrinutosti u VEĆOJ mjeri, češće nego prije Korone? Slobodno izaberi više odgovora koji opisuju KAKO SE OSJEĆAŠ u ovom </a:t>
            </a:r>
            <a:r>
              <a:rPr lang="hr-HR" sz="2800" dirty="0"/>
              <a:t>razdoblju!</a:t>
            </a:r>
            <a:endParaRPr lang="en-US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821871" y="1825624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Imajmo na umu kako je ovo nastava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 na daljinu u kriznoj situaciji.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31%učenika nižih razreda opisuje svoje osjećaje kao zabrinutost i tugu 19%,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veliki strah od korone osjeća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26 učenika ili 9%,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Poteškoće sa snom 7 učenika,3%</a:t>
            </a:r>
            <a:endParaRPr lang="hr-H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en-US" sz="2400" dirty="0" err="1" smtClean="0"/>
              <a:t>Osjećam</a:t>
            </a:r>
            <a:r>
              <a:rPr lang="en-US" sz="2400" dirty="0" smtClean="0"/>
              <a:t> </a:t>
            </a:r>
            <a:r>
              <a:rPr lang="en-US" sz="2400" dirty="0" err="1"/>
              <a:t>veliki</a:t>
            </a:r>
            <a:r>
              <a:rPr lang="en-US" sz="2400" dirty="0"/>
              <a:t> </a:t>
            </a:r>
            <a:r>
              <a:rPr lang="en-US" sz="2400" dirty="0" err="1"/>
              <a:t>strah</a:t>
            </a:r>
            <a:r>
              <a:rPr lang="en-US" sz="2400" dirty="0"/>
              <a:t> od </a:t>
            </a:r>
            <a:r>
              <a:rPr lang="en-US" sz="2400" dirty="0" err="1"/>
              <a:t>Korone</a:t>
            </a:r>
            <a:r>
              <a:rPr lang="en-US" sz="2400" dirty="0"/>
              <a:t>	26	</a:t>
            </a:r>
          </a:p>
          <a:p>
            <a:pPr marL="0" indent="0">
              <a:buNone/>
            </a:pPr>
            <a:r>
              <a:rPr lang="en-US" sz="2400" dirty="0" err="1"/>
              <a:t>Loše</a:t>
            </a:r>
            <a:r>
              <a:rPr lang="en-US" sz="2400" dirty="0"/>
              <a:t> </a:t>
            </a:r>
            <a:r>
              <a:rPr lang="en-US" sz="2400" dirty="0" err="1"/>
              <a:t>spavam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bojim</a:t>
            </a:r>
            <a:r>
              <a:rPr lang="en-US" sz="2400" dirty="0"/>
              <a:t> se </a:t>
            </a:r>
            <a:r>
              <a:rPr lang="en-US" sz="2400" dirty="0" err="1"/>
              <a:t>zaspat</a:t>
            </a:r>
            <a:r>
              <a:rPr lang="en-US" sz="2400" dirty="0"/>
              <a:t>	7	</a:t>
            </a:r>
          </a:p>
          <a:p>
            <a:pPr marL="0" indent="0">
              <a:buNone/>
            </a:pP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sam</a:t>
            </a:r>
            <a:r>
              <a:rPr lang="en-US" sz="2400" dirty="0"/>
              <a:t> </a:t>
            </a:r>
            <a:r>
              <a:rPr lang="en-US" sz="2400" dirty="0" err="1"/>
              <a:t>zabrinut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tužan</a:t>
            </a:r>
            <a:r>
              <a:rPr lang="en-US" sz="2400" dirty="0"/>
              <a:t>	52	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69% </a:t>
            </a:r>
            <a:r>
              <a:rPr lang="en-US" sz="2400" b="1" dirty="0" err="1" smtClean="0">
                <a:solidFill>
                  <a:srgbClr val="FF0000"/>
                </a:solidFill>
              </a:rPr>
              <a:t>Osjećam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se dobro, </a:t>
            </a:r>
            <a:r>
              <a:rPr lang="en-US" sz="2400" b="1" dirty="0" err="1">
                <a:solidFill>
                  <a:srgbClr val="FF0000"/>
                </a:solidFill>
              </a:rPr>
              <a:t>kao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obično193</a:t>
            </a:r>
            <a:endParaRPr lang="hr-H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*Molim sve učenike i roditelje kojima je važna podrška povezati s pedagoginjom ili </a:t>
            </a:r>
            <a:r>
              <a:rPr lang="hr-HR" sz="2400" b="1" dirty="0" err="1" smtClean="0">
                <a:solidFill>
                  <a:srgbClr val="FF0000"/>
                </a:solidFill>
              </a:rPr>
              <a:t>soc.pedagogom</a:t>
            </a:r>
            <a:r>
              <a:rPr lang="hr-HR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552905" y="1897263"/>
            <a:ext cx="3513908" cy="183134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8259" y="1858169"/>
            <a:ext cx="3127466" cy="174053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2905" y="3784133"/>
            <a:ext cx="3030583" cy="1589586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498" y="4872446"/>
            <a:ext cx="2992483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23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308</Words>
  <Application>Microsoft Office PowerPoint</Application>
  <PresentationFormat>Prilagođeno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Tema sustava Office</vt:lpstr>
      <vt:lpstr>Rezultati upitnika učenika nižih razreda o nastavi na daljinu,  11.-23.4.2020.</vt:lpstr>
      <vt:lpstr>Upitnik za učenike nižih razreda o nastavi na daljinu</vt:lpstr>
      <vt:lpstr>Zadatke iz nastave na daljinu uglavnom rješavam:</vt:lpstr>
      <vt:lpstr>Redovito izvršavam sve zadatke iz nastave na daljinu</vt:lpstr>
      <vt:lpstr>Koliko vremena dnevno ti je potrebno da izvršiš sve zadane zadatke:</vt:lpstr>
      <vt:lpstr>Samostalnost učenika nižih r. u nastavi na daljinu Tijekom rješavanja zadataka:</vt:lpstr>
      <vt:lpstr>Koliko vremena TIJEKOM VIKENDA (SUBOTOM I NEDJELJOM) provedeš radeći zadatke nastave na daljinu</vt:lpstr>
      <vt:lpstr>U odnosu na redovnu nastavu, nastava na daljinu mi je je: </vt:lpstr>
      <vt:lpstr>Mentalno zdravlje U ovom razdoblju izolacije SVI možemo pojačano osjećati neke negativne osjećaje. Osjećaš li osjećaje straha, tuge, zabrinutosti u VEĆOJ mjeri, češće nego prije Korone? Slobodno izaberi više odgovora koji opisuju KAKO SE OSJEĆAŠ u ovom razdoblju!</vt:lpstr>
      <vt:lpstr>Slikovnicu „Što da radim kad se bojim?” pogledaj s roditeljima. Neka roditelji upišu poveznicu u tražilicu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Dubravka Katačić</dc:creator>
  <cp:lastModifiedBy>Ana Bonaci</cp:lastModifiedBy>
  <cp:revision>41</cp:revision>
  <dcterms:created xsi:type="dcterms:W3CDTF">2020-04-18T16:01:39Z</dcterms:created>
  <dcterms:modified xsi:type="dcterms:W3CDTF">2020-04-27T14:12:12Z</dcterms:modified>
</cp:coreProperties>
</file>