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1" r:id="rId3"/>
    <p:sldId id="262" r:id="rId4"/>
    <p:sldId id="263" r:id="rId5"/>
    <p:sldId id="257" r:id="rId6"/>
    <p:sldId id="267" r:id="rId7"/>
    <p:sldId id="259" r:id="rId8"/>
    <p:sldId id="260" r:id="rId9"/>
    <p:sldId id="264" r:id="rId10"/>
    <p:sldId id="265" r:id="rId11"/>
    <p:sldId id="266" r:id="rId12"/>
    <p:sldId id="268" r:id="rId13"/>
    <p:sldId id="280" r:id="rId14"/>
    <p:sldId id="281" r:id="rId15"/>
    <p:sldId id="270" r:id="rId16"/>
    <p:sldId id="271" r:id="rId17"/>
    <p:sldId id="273" r:id="rId18"/>
    <p:sldId id="274" r:id="rId19"/>
    <p:sldId id="278" r:id="rId20"/>
    <p:sldId id="272" r:id="rId21"/>
    <p:sldId id="275" r:id="rId22"/>
    <p:sldId id="276" r:id="rId23"/>
    <p:sldId id="277" r:id="rId24"/>
    <p:sldId id="279" r:id="rId25"/>
    <p:sldId id="2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276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Knjiga1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Broj</a:t>
            </a:r>
            <a:r>
              <a:rPr lang="hr-HR" baseline="0"/>
              <a:t> učenika i studenata u obitelji: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111112147264987E-2"/>
          <c:y val="0.2794691545432631"/>
          <c:w val="0.93888888888888888"/>
          <c:h val="0.70779727095516565"/>
        </c:manualLayout>
      </c:layout>
      <c:pie3DChart>
        <c:varyColors val="1"/>
        <c:ser>
          <c:idx val="0"/>
          <c:order val="0"/>
          <c:explosion val="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E27-464D-92C9-AE828E04F7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27-464D-92C9-AE828E04F7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27-464D-92C9-AE828E04F7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27-464D-92C9-AE828E04F716}"/>
              </c:ext>
            </c:extLst>
          </c:dPt>
          <c:dLbls>
            <c:dLbl>
              <c:idx val="2"/>
              <c:layout/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E27-464D-92C9-AE828E04F716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  <c15:layout/>
              </c:ext>
            </c:extLst>
          </c:dLbls>
          <c:cat>
            <c:strRef>
              <c:f>List1!$A$1:$A$4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Ostalo</c:v>
                </c:pt>
              </c:strCache>
            </c:strRef>
          </c:cat>
          <c:val>
            <c:numRef>
              <c:f>List1!$B$1:$B$4</c:f>
              <c:numCache>
                <c:formatCode>General</c:formatCode>
                <c:ptCount val="4"/>
                <c:pt idx="0">
                  <c:v>153</c:v>
                </c:pt>
                <c:pt idx="1">
                  <c:v>112</c:v>
                </c:pt>
                <c:pt idx="2">
                  <c:v>37</c:v>
                </c:pt>
                <c:pt idx="3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E27-464D-92C9-AE828E04F71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Zadatke ndn dijete odrađuje samostalno ili uz pomoć: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322917890395845E-2"/>
          <c:y val="0.19449574661720892"/>
          <c:w val="0.94748263440188185"/>
          <c:h val="0.7525177622956473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679-446D-B7AD-3470B2FC3CAF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679-446D-B7AD-3470B2FC3CAF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679-446D-B7AD-3470B2FC3CAF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679-446D-B7AD-3470B2FC3CAF}"/>
              </c:ext>
            </c:extLst>
          </c:dPt>
          <c:dLbls>
            <c:dLbl>
              <c:idx val="0"/>
              <c:layout>
                <c:manualLayout>
                  <c:x val="-0.13249453193350835"/>
                  <c:y val="0.3536111111111111"/>
                </c:manualLayout>
              </c:layout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solidFill>
                      <a:schemeClr val="lt1">
                        <a:alpha val="90000"/>
                      </a:schemeClr>
                    </a:solidFill>
                    <a:ln w="12700" cap="flat" cmpd="sng" algn="ctr">
                      <a:solidFill>
                        <a:schemeClr val="accent1"/>
                      </a:solidFill>
                      <a:round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E679-446D-B7AD-3470B2FC3CAF}"/>
                </c:ext>
              </c:extLst>
            </c:dLbl>
            <c:dLbl>
              <c:idx val="1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679-446D-B7AD-3470B2FC3CAF}"/>
                </c:ext>
              </c:extLst>
            </c:dLbl>
            <c:dLbl>
              <c:idx val="3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solidFill>
                    <a:schemeClr val="lt1">
                      <a:alpha val="90000"/>
                    </a:schemeClr>
                  </a:solidFill>
                  <a:ln w="12700" cap="flat" cmpd="sng" algn="ctr">
                    <a:solidFill>
                      <a:schemeClr val="accent1"/>
                    </a:solidFill>
                    <a:round/>
                  </a:ln>
                </c15:spPr>
              </c:ext>
            </c:extLst>
          </c:dLbls>
          <c:cat>
            <c:strRef>
              <c:f>List1!$A$1:$A$4</c:f>
              <c:strCache>
                <c:ptCount val="4"/>
                <c:pt idx="0">
                  <c:v>u potpunosti</c:v>
                </c:pt>
                <c:pt idx="1">
                  <c:v>uglavnom samostalno</c:v>
                </c:pt>
                <c:pt idx="2">
                  <c:v>pola -pola</c:v>
                </c:pt>
                <c:pt idx="3">
                  <c:v>isključivo uz pomoć</c:v>
                </c:pt>
              </c:strCache>
            </c:strRef>
          </c:cat>
          <c:val>
            <c:numRef>
              <c:f>List1!$B$1:$B$4</c:f>
              <c:numCache>
                <c:formatCode>General</c:formatCode>
                <c:ptCount val="4"/>
                <c:pt idx="0">
                  <c:v>20</c:v>
                </c:pt>
                <c:pt idx="1">
                  <c:v>155</c:v>
                </c:pt>
                <c:pt idx="2">
                  <c:v>113</c:v>
                </c:pt>
                <c:pt idx="3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679-446D-B7AD-3470B2FC3CA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555555555555555E-2"/>
          <c:y val="0.22982456140350882"/>
          <c:w val="0.93888888888888888"/>
          <c:h val="0.70779727095516565"/>
        </c:manualLayout>
      </c:layout>
      <c:doughnutChart>
        <c:varyColors val="1"/>
        <c:ser>
          <c:idx val="0"/>
          <c:order val="0"/>
          <c:explosion val="2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2B-46F6-A614-56DE770FE6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2B-46F6-A614-56DE770FE6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02B-46F6-A614-56DE770FE6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02B-46F6-A614-56DE770FE6DD}"/>
              </c:ext>
            </c:extLst>
          </c:dPt>
          <c:dLbls>
            <c:dLbl>
              <c:idx val="1"/>
              <c:layout>
                <c:manualLayout>
                  <c:x val="-2.4509803921568853E-3"/>
                  <c:y val="0.11090841483699956"/>
                </c:manualLayout>
              </c:layout>
              <c:tx>
                <c:rich>
                  <a:bodyPr/>
                  <a:lstStyle/>
                  <a:p>
                    <a:fld id="{130B3F0D-C1EF-405A-A51C-2DFB25DC6745}" type="CATEGORYNAME">
                      <a:rPr lang="pl-PL" sz="1100"/>
                      <a:pPr/>
                      <a:t>[NAZIV KATEGORIJE]</a:t>
                    </a:fld>
                    <a:r>
                      <a:rPr lang="pl-PL" sz="1100" baseline="0" dirty="0"/>
                      <a:t>
</a:t>
                    </a:r>
                    <a:fld id="{ECD4E256-D99E-4B5A-94D6-050A1D841FBA}" type="PERCENTAGE">
                      <a:rPr lang="pl-PL" sz="1100" baseline="0"/>
                      <a:pPr/>
                      <a:t>[POSTOTAK]</a:t>
                    </a:fld>
                    <a:endParaRPr lang="pl-PL" sz="1100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68494287478771"/>
                      <c:h val="0.216931205987675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02B-46F6-A614-56DE770FE6DD}"/>
                </c:ext>
              </c:extLst>
            </c:dLbl>
            <c:dLbl>
              <c:idx val="2"/>
              <c:layout>
                <c:manualLayout>
                  <c:x val="0.1642156862745098"/>
                  <c:y val="-0.65961320403057633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02B-46F6-A614-56DE770FE6DD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  <c15:layout/>
              </c:ext>
            </c:extLst>
          </c:dLbls>
          <c:cat>
            <c:strRef>
              <c:f>List1!$A$1:$A$4</c:f>
              <c:strCache>
                <c:ptCount val="3"/>
                <c:pt idx="0">
                  <c:v>više sam angažiran u školi na daljinu nego u redovnoj školi</c:v>
                </c:pt>
                <c:pt idx="1">
                  <c:v>Manje sam angažiran u školi na daljinu</c:v>
                </c:pt>
                <c:pt idx="2">
                  <c:v>Jednako sam angažiran u školi na daljinu kao i u redovnoj</c:v>
                </c:pt>
              </c:strCache>
            </c:strRef>
          </c:cat>
          <c:val>
            <c:numRef>
              <c:f>List1!$B$1:$B$4</c:f>
              <c:numCache>
                <c:formatCode>General</c:formatCode>
                <c:ptCount val="4"/>
                <c:pt idx="0">
                  <c:v>212</c:v>
                </c:pt>
                <c:pt idx="1">
                  <c:v>8</c:v>
                </c:pt>
                <c:pt idx="2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02B-46F6-A614-56DE770FE6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625714065153618"/>
          <c:y val="0.13148415498864943"/>
          <c:w val="0.33374285934846382"/>
          <c:h val="0.5093044943877033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sr-Latn-R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AD49-C102-4F3D-9888-6CC59F405F7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2045A-B8C5-4A22-8D1D-07CE32E64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03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2045A-B8C5-4A22-8D1D-07CE32E642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54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6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1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7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1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7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4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4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6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6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4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5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398B0-9889-4CC8-B907-D98605BEAF6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2879E-C818-4229-9446-7328FF74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1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Rezultati upitnika za roditelje učenika NIŽIH </a:t>
            </a:r>
            <a:r>
              <a:rPr lang="hr-HR" dirty="0" err="1" smtClean="0"/>
              <a:t>r.o</a:t>
            </a:r>
            <a:r>
              <a:rPr lang="hr-HR" dirty="0" smtClean="0"/>
              <a:t> nastavi na daljinu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Provedba i analiza: pedagoginja Dubravka K.</a:t>
            </a:r>
          </a:p>
          <a:p>
            <a:r>
              <a:rPr lang="hr-HR" dirty="0" smtClean="0"/>
              <a:t>OŠ Ravne njive-</a:t>
            </a:r>
            <a:r>
              <a:rPr lang="hr-HR" dirty="0" err="1" smtClean="0"/>
              <a:t>Neslanovac</a:t>
            </a:r>
            <a:endParaRPr lang="hr-HR" dirty="0" smtClean="0"/>
          </a:p>
          <a:p>
            <a:r>
              <a:rPr lang="hr-HR" smtClean="0"/>
              <a:t>11.4.-23.4.2020</a:t>
            </a:r>
            <a:r>
              <a:rPr lang="hr-HR" dirty="0" smtClean="0"/>
              <a:t>. vrijeme provedbe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67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Gradivo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obrađuje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nastave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daljinu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dijete</a:t>
            </a:r>
            <a:r>
              <a:rPr lang="en-US" b="1" dirty="0" smtClean="0"/>
              <a:t> u </a:t>
            </a:r>
            <a:r>
              <a:rPr lang="en-US" b="1" dirty="0" err="1" smtClean="0"/>
              <a:t>potpunosti</a:t>
            </a:r>
            <a:r>
              <a:rPr lang="en-US" b="1" dirty="0" smtClean="0"/>
              <a:t> </a:t>
            </a:r>
            <a:r>
              <a:rPr lang="en-US" b="1" dirty="0" err="1" smtClean="0"/>
              <a:t>razumije</a:t>
            </a:r>
            <a:r>
              <a:rPr lang="en-US" b="1" dirty="0" smtClean="0"/>
              <a:t>, </a:t>
            </a:r>
            <a:r>
              <a:rPr lang="en-US" b="1" dirty="0" err="1" smtClean="0"/>
              <a:t>nije</a:t>
            </a:r>
            <a:r>
              <a:rPr lang="en-US" b="1" dirty="0" smtClean="0"/>
              <a:t> </a:t>
            </a:r>
            <a:r>
              <a:rPr lang="en-US" b="1" dirty="0" err="1" smtClean="0"/>
              <a:t>potrebno</a:t>
            </a:r>
            <a:r>
              <a:rPr lang="en-US" b="1" dirty="0" smtClean="0"/>
              <a:t> </a:t>
            </a:r>
            <a:r>
              <a:rPr lang="en-US" b="1" dirty="0" err="1" smtClean="0"/>
              <a:t>nikakvo</a:t>
            </a:r>
            <a:r>
              <a:rPr lang="en-US" b="1" dirty="0" smtClean="0"/>
              <a:t> </a:t>
            </a:r>
            <a:r>
              <a:rPr lang="en-US" b="1" dirty="0" err="1" smtClean="0"/>
              <a:t>dodatno</a:t>
            </a:r>
            <a:r>
              <a:rPr lang="en-US" b="1" dirty="0" smtClean="0"/>
              <a:t> </a:t>
            </a:r>
            <a:r>
              <a:rPr lang="en-US" b="1" dirty="0" err="1" smtClean="0"/>
              <a:t>pojašnjenje</a:t>
            </a:r>
            <a:r>
              <a:rPr lang="en-US" b="1" dirty="0" smtClean="0"/>
              <a:t> s </a:t>
            </a:r>
            <a:r>
              <a:rPr lang="en-US" b="1" dirty="0" err="1" smtClean="0"/>
              <a:t>moje</a:t>
            </a:r>
            <a:r>
              <a:rPr lang="en-US" b="1" dirty="0" smtClean="0"/>
              <a:t> </a:t>
            </a:r>
            <a:r>
              <a:rPr lang="en-US" b="1" dirty="0" err="1" smtClean="0"/>
              <a:t>strane</a:t>
            </a:r>
            <a:r>
              <a:rPr lang="hr-HR" b="1" dirty="0"/>
              <a:t> </a:t>
            </a:r>
            <a:r>
              <a:rPr lang="hr-HR" b="1" dirty="0" smtClean="0">
                <a:solidFill>
                  <a:srgbClr val="FF0000"/>
                </a:solidFill>
              </a:rPr>
              <a:t>SAMO 16%</a:t>
            </a:r>
          </a:p>
          <a:p>
            <a:endParaRPr lang="hr-HR" dirty="0" smtClean="0">
              <a:solidFill>
                <a:srgbClr val="FF0000"/>
              </a:solidFill>
            </a:endParaRPr>
          </a:p>
          <a:p>
            <a:r>
              <a:rPr lang="hr-HR" b="1" dirty="0" smtClean="0">
                <a:solidFill>
                  <a:srgbClr val="FF0000"/>
                </a:solidFill>
              </a:rPr>
              <a:t>Pojašnjenje roditelja treba: 84%učenika nižih razreda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</a:p>
          <a:p>
            <a:r>
              <a:rPr lang="en-US" dirty="0" err="1" smtClean="0"/>
              <a:t>dijete</a:t>
            </a:r>
            <a:r>
              <a:rPr lang="en-US" dirty="0" smtClean="0"/>
              <a:t> </a:t>
            </a:r>
            <a:r>
              <a:rPr lang="en-US" dirty="0" err="1" smtClean="0"/>
              <a:t>uglavnom</a:t>
            </a:r>
            <a:r>
              <a:rPr lang="en-US" dirty="0" smtClean="0"/>
              <a:t> </a:t>
            </a:r>
            <a:r>
              <a:rPr lang="en-US" dirty="0" err="1" smtClean="0"/>
              <a:t>razumije</a:t>
            </a:r>
            <a:r>
              <a:rPr lang="en-US" dirty="0" smtClean="0"/>
              <a:t>,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povremeno</a:t>
            </a:r>
            <a:r>
              <a:rPr lang="en-US" dirty="0" smtClean="0"/>
              <a:t> je </a:t>
            </a:r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dodatno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pojašnjenje</a:t>
            </a:r>
            <a:r>
              <a:rPr lang="en-US" dirty="0" smtClean="0">
                <a:solidFill>
                  <a:srgbClr val="FF0000"/>
                </a:solidFill>
              </a:rPr>
              <a:t> s </a:t>
            </a:r>
            <a:r>
              <a:rPr lang="en-US" dirty="0" err="1" smtClean="0">
                <a:solidFill>
                  <a:srgbClr val="FF0000"/>
                </a:solidFill>
              </a:rPr>
              <a:t>moje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strane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hr-HR" dirty="0" smtClean="0">
                <a:solidFill>
                  <a:srgbClr val="FF0000"/>
                </a:solidFill>
              </a:rPr>
              <a:t> 65%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dijete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djelomično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razumije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češće</a:t>
            </a:r>
            <a:r>
              <a:rPr lang="en-US" dirty="0" smtClean="0">
                <a:solidFill>
                  <a:srgbClr val="FF0000"/>
                </a:solidFill>
              </a:rPr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potrebno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dodatno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pojašnjenje</a:t>
            </a:r>
            <a:r>
              <a:rPr lang="en-US" dirty="0" smtClean="0">
                <a:solidFill>
                  <a:srgbClr val="FF0000"/>
                </a:solidFill>
              </a:rPr>
              <a:t> s </a:t>
            </a:r>
            <a:r>
              <a:rPr lang="en-US" dirty="0" err="1" smtClean="0">
                <a:solidFill>
                  <a:srgbClr val="FF0000"/>
                </a:solidFill>
              </a:rPr>
              <a:t>moje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strane</a:t>
            </a:r>
            <a:r>
              <a:rPr lang="hr-HR" dirty="0" smtClean="0"/>
              <a:t> (16%)</a:t>
            </a:r>
            <a:r>
              <a:rPr lang="en-US" dirty="0" smtClean="0"/>
              <a:t>	</a:t>
            </a:r>
          </a:p>
          <a:p>
            <a:r>
              <a:rPr lang="en-US" dirty="0" err="1" smtClean="0"/>
              <a:t>dijete</a:t>
            </a:r>
            <a:r>
              <a:rPr lang="en-US" dirty="0" smtClean="0"/>
              <a:t> ne </a:t>
            </a:r>
            <a:r>
              <a:rPr lang="en-US" dirty="0" err="1" smtClean="0"/>
              <a:t>razumije</a:t>
            </a:r>
            <a:r>
              <a:rPr lang="en-US" dirty="0" smtClean="0"/>
              <a:t>, </a:t>
            </a:r>
            <a:r>
              <a:rPr lang="en-US" dirty="0" err="1" smtClean="0"/>
              <a:t>potrebno</a:t>
            </a:r>
            <a:r>
              <a:rPr lang="en-US" dirty="0" smtClean="0"/>
              <a:t> je </a:t>
            </a:r>
            <a:r>
              <a:rPr lang="en-US" dirty="0" err="1" smtClean="0">
                <a:solidFill>
                  <a:srgbClr val="FF0000"/>
                </a:solidFill>
              </a:rPr>
              <a:t>stalno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pojašnjenje</a:t>
            </a:r>
            <a:r>
              <a:rPr lang="en-US" dirty="0" smtClean="0">
                <a:solidFill>
                  <a:srgbClr val="FF0000"/>
                </a:solidFill>
              </a:rPr>
              <a:t> s </a:t>
            </a:r>
            <a:r>
              <a:rPr lang="en-US" dirty="0" err="1" smtClean="0">
                <a:solidFill>
                  <a:srgbClr val="FF0000"/>
                </a:solidFill>
              </a:rPr>
              <a:t>moje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strane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hr-HR" dirty="0" smtClean="0">
                <a:solidFill>
                  <a:srgbClr val="FF0000"/>
                </a:solidFill>
              </a:rPr>
              <a:t>(3%) </a:t>
            </a:r>
            <a:endParaRPr lang="en-US" dirty="0"/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308" b="-308"/>
          <a:stretch/>
        </p:blipFill>
        <p:spPr>
          <a:xfrm>
            <a:off x="6317673" y="1825626"/>
            <a:ext cx="4862945" cy="449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939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solidFill>
                  <a:srgbClr val="FF0000"/>
                </a:solidFill>
              </a:rPr>
              <a:t>Samostalnost učenika nižih r.u izradi domaćeg rada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Zadaci koje učitelji/-ice zadaju za domaći rad:</a:t>
            </a:r>
            <a:endParaRPr lang="en-US" sz="2800" b="1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91651" y="1825624"/>
            <a:ext cx="5229643" cy="4173393"/>
          </a:xfrm>
          <a:prstGeom prst="rect">
            <a:avLst/>
          </a:prstGeom>
        </p:spPr>
      </p:pic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dijete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rješava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domaći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uradak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potpuno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samostalno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iz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svih</a:t>
            </a:r>
            <a:r>
              <a:rPr lang="en-US" b="1" dirty="0" smtClean="0">
                <a:solidFill>
                  <a:srgbClr val="FF0000"/>
                </a:solidFill>
              </a:rPr>
              <a:t> predmeta</a:t>
            </a:r>
            <a:r>
              <a:rPr lang="hr-HR" b="1" dirty="0" smtClean="0">
                <a:solidFill>
                  <a:srgbClr val="FF0000"/>
                </a:solidFill>
              </a:rPr>
              <a:t> SAMO 19%</a:t>
            </a:r>
            <a:r>
              <a:rPr lang="en-US" dirty="0" smtClean="0"/>
              <a:t>		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dijete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uglavnom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rješava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domaće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uratke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samostalno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iz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većine</a:t>
            </a:r>
            <a:r>
              <a:rPr lang="en-US" b="1" dirty="0" smtClean="0">
                <a:solidFill>
                  <a:srgbClr val="FF0000"/>
                </a:solidFill>
              </a:rPr>
              <a:t> predmeta, </a:t>
            </a:r>
            <a:r>
              <a:rPr lang="en-US" b="1" dirty="0" err="1" smtClean="0">
                <a:solidFill>
                  <a:srgbClr val="FF0000"/>
                </a:solidFill>
              </a:rPr>
              <a:t>povremeno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traži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moju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pomoć</a:t>
            </a:r>
            <a:r>
              <a:rPr lang="hr-HR" b="1" dirty="0" smtClean="0">
                <a:solidFill>
                  <a:srgbClr val="FF0000"/>
                </a:solidFill>
              </a:rPr>
              <a:t> 66%</a:t>
            </a:r>
            <a:r>
              <a:rPr lang="en-US" dirty="0" smtClean="0"/>
              <a:t>		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dijete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rješava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domaće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uratke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uz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moju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pomoć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većine</a:t>
            </a:r>
            <a:r>
              <a:rPr lang="en-US" dirty="0" smtClean="0">
                <a:solidFill>
                  <a:srgbClr val="FF0000"/>
                </a:solidFill>
              </a:rPr>
              <a:t> predmeta</a:t>
            </a:r>
            <a:r>
              <a:rPr lang="hr-HR" dirty="0" smtClean="0">
                <a:solidFill>
                  <a:srgbClr val="00B0F0"/>
                </a:solidFill>
              </a:rPr>
              <a:t>11%</a:t>
            </a:r>
            <a:r>
              <a:rPr lang="en-US" dirty="0" smtClean="0">
                <a:solidFill>
                  <a:srgbClr val="00B0F0"/>
                </a:solidFill>
              </a:rPr>
              <a:t>	</a:t>
            </a:r>
            <a:r>
              <a:rPr lang="hr-HR" dirty="0" smtClean="0">
                <a:solidFill>
                  <a:srgbClr val="00B0F0"/>
                </a:solidFill>
              </a:rPr>
              <a:t>36</a:t>
            </a:r>
            <a:r>
              <a:rPr lang="en-US" dirty="0" smtClean="0">
                <a:solidFill>
                  <a:srgbClr val="00B0F0"/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dijete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rješava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domaće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uratke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uz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moju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pomoć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iz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svih</a:t>
            </a:r>
            <a:r>
              <a:rPr lang="en-US" dirty="0" smtClean="0">
                <a:solidFill>
                  <a:srgbClr val="FF0000"/>
                </a:solidFill>
              </a:rPr>
              <a:t> predmeta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>
                <a:solidFill>
                  <a:srgbClr val="00B0F0"/>
                </a:solidFill>
              </a:rPr>
              <a:t>4%</a:t>
            </a:r>
            <a:r>
              <a:rPr lang="en-US" dirty="0" smtClean="0">
                <a:solidFill>
                  <a:srgbClr val="00B0F0"/>
                </a:solidFill>
              </a:rPr>
              <a:t>	</a:t>
            </a:r>
            <a:r>
              <a:rPr lang="hr-HR" dirty="0" smtClean="0">
                <a:solidFill>
                  <a:srgbClr val="00B0F0"/>
                </a:solidFill>
              </a:rPr>
              <a:t>11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UZ POMOĆ RODITELJA: 81%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057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komunicirate s učiteljima /-</a:t>
            </a:r>
            <a:r>
              <a:rPr lang="hr-HR" dirty="0" err="1" smtClean="0"/>
              <a:t>icama</a:t>
            </a:r>
            <a:r>
              <a:rPr lang="hr-HR" dirty="0" smtClean="0"/>
              <a:t>:</a:t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F0"/>
                </a:solidFill>
              </a:rPr>
              <a:t>mobitelom</a:t>
            </a:r>
            <a:r>
              <a:rPr lang="en-US" dirty="0" smtClean="0">
                <a:solidFill>
                  <a:srgbClr val="00B0F0"/>
                </a:solidFill>
              </a:rPr>
              <a:t>	</a:t>
            </a:r>
            <a:r>
              <a:rPr lang="hr-HR" dirty="0" smtClean="0">
                <a:solidFill>
                  <a:srgbClr val="00B0F0"/>
                </a:solidFill>
              </a:rPr>
              <a:t> 70 %  </a:t>
            </a:r>
            <a:r>
              <a:rPr lang="en-US" dirty="0" smtClean="0"/>
              <a:t>	</a:t>
            </a:r>
          </a:p>
          <a:p>
            <a:r>
              <a:rPr lang="en-US" dirty="0" err="1" smtClean="0">
                <a:solidFill>
                  <a:srgbClr val="FFC000"/>
                </a:solidFill>
              </a:rPr>
              <a:t>elektroničkim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putem</a:t>
            </a:r>
            <a:r>
              <a:rPr lang="en-US" dirty="0" smtClean="0">
                <a:solidFill>
                  <a:srgbClr val="FFC000"/>
                </a:solidFill>
              </a:rPr>
              <a:t>	</a:t>
            </a:r>
            <a:r>
              <a:rPr lang="hr-HR" dirty="0" smtClean="0">
                <a:solidFill>
                  <a:srgbClr val="FFC000"/>
                </a:solidFill>
              </a:rPr>
              <a:t>28%  </a:t>
            </a:r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ne </a:t>
            </a:r>
            <a:r>
              <a:rPr lang="en-US" dirty="0" err="1" smtClean="0">
                <a:solidFill>
                  <a:srgbClr val="00B050"/>
                </a:solidFill>
              </a:rPr>
              <a:t>komuniciram</a:t>
            </a:r>
            <a:r>
              <a:rPr lang="en-US" dirty="0" smtClean="0">
                <a:solidFill>
                  <a:srgbClr val="00B050"/>
                </a:solidFill>
              </a:rPr>
              <a:t> s </a:t>
            </a:r>
            <a:r>
              <a:rPr lang="en-US" dirty="0" err="1" smtClean="0">
                <a:solidFill>
                  <a:srgbClr val="00B050"/>
                </a:solidFill>
              </a:rPr>
              <a:t>učiteljima</a:t>
            </a:r>
            <a:r>
              <a:rPr lang="en-US" dirty="0" smtClean="0">
                <a:solidFill>
                  <a:srgbClr val="00B050"/>
                </a:solidFill>
              </a:rPr>
              <a:t>/-</a:t>
            </a:r>
            <a:r>
              <a:rPr lang="en-US" dirty="0" err="1" smtClean="0">
                <a:solidFill>
                  <a:srgbClr val="00B050"/>
                </a:solidFill>
              </a:rPr>
              <a:t>icama</a:t>
            </a:r>
            <a:r>
              <a:rPr lang="hr-HR" dirty="0" smtClean="0">
                <a:solidFill>
                  <a:srgbClr val="00B050"/>
                </a:solidFill>
              </a:rPr>
              <a:t> 1%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02581" y="1825625"/>
            <a:ext cx="4087091" cy="363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70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10.</a:t>
            </a:r>
            <a:r>
              <a:rPr lang="en-US" sz="3600" dirty="0" err="1" smtClean="0"/>
              <a:t>Navedite</a:t>
            </a:r>
            <a:r>
              <a:rPr lang="en-US" sz="3600" dirty="0" smtClean="0"/>
              <a:t> </a:t>
            </a:r>
            <a:r>
              <a:rPr lang="en-US" sz="3600" dirty="0" err="1" smtClean="0"/>
              <a:t>načine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bi se </a:t>
            </a:r>
            <a:r>
              <a:rPr lang="en-US" sz="3600" dirty="0" err="1" smtClean="0"/>
              <a:t>mogla</a:t>
            </a:r>
            <a:r>
              <a:rPr lang="en-US" sz="3600" dirty="0" smtClean="0"/>
              <a:t> </a:t>
            </a:r>
            <a:r>
              <a:rPr lang="en-US" sz="3600" dirty="0" err="1" smtClean="0"/>
              <a:t>unaprijediti</a:t>
            </a:r>
            <a:r>
              <a:rPr lang="en-US" sz="3600" dirty="0" smtClean="0"/>
              <a:t> </a:t>
            </a:r>
            <a:r>
              <a:rPr lang="en-US" sz="3600" dirty="0" err="1" smtClean="0"/>
              <a:t>nastava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daljinu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/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komunikacija</a:t>
            </a:r>
            <a:r>
              <a:rPr lang="en-US" sz="3600" dirty="0" smtClean="0"/>
              <a:t> s </a:t>
            </a:r>
            <a:r>
              <a:rPr lang="en-US" sz="3600" dirty="0" err="1" smtClean="0"/>
              <a:t>učiteljima</a:t>
            </a:r>
            <a:r>
              <a:rPr lang="hr-HR" sz="3600" dirty="0"/>
              <a:t>!</a:t>
            </a:r>
            <a:endParaRPr lang="en-US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r-HR" dirty="0" smtClean="0"/>
              <a:t>159 0dgovora, komentara i prijedloga roditelja:</a:t>
            </a:r>
          </a:p>
          <a:p>
            <a:pPr marL="0" indent="0">
              <a:buNone/>
            </a:pPr>
            <a:r>
              <a:rPr lang="hr-HR" b="1" dirty="0" smtClean="0"/>
              <a:t>Okvirno gledano</a:t>
            </a:r>
            <a:r>
              <a:rPr lang="hr-HR" b="1" dirty="0" smtClean="0">
                <a:solidFill>
                  <a:srgbClr val="7030A0"/>
                </a:solidFill>
              </a:rPr>
              <a:t> veći dio </a:t>
            </a:r>
            <a:r>
              <a:rPr lang="hr-HR" b="1" dirty="0" smtClean="0"/>
              <a:t>su </a:t>
            </a:r>
            <a:r>
              <a:rPr lang="hr-HR" b="1" dirty="0" smtClean="0">
                <a:solidFill>
                  <a:srgbClr val="7030A0"/>
                </a:solidFill>
              </a:rPr>
              <a:t>pohvale i pozitivni komentar</a:t>
            </a:r>
            <a:r>
              <a:rPr lang="hr-HR" dirty="0" smtClean="0">
                <a:solidFill>
                  <a:srgbClr val="7030A0"/>
                </a:solidFill>
              </a:rPr>
              <a:t>i </a:t>
            </a:r>
            <a:r>
              <a:rPr lang="hr-HR" b="1" dirty="0" smtClean="0">
                <a:solidFill>
                  <a:srgbClr val="7030A0"/>
                </a:solidFill>
              </a:rPr>
              <a:t>u kojima roditelji izražavaju zadovoljstvo, razumijevanje i uvažavaju okolnosti.</a:t>
            </a:r>
            <a:r>
              <a:rPr lang="hr-HR" b="1" dirty="0" smtClean="0"/>
              <a:t> </a:t>
            </a:r>
          </a:p>
          <a:p>
            <a:pPr marL="0" indent="0">
              <a:buNone/>
            </a:pPr>
            <a:r>
              <a:rPr lang="hr-HR" b="1" dirty="0" smtClean="0"/>
              <a:t>Drugi dio odgovora roditelja su prijedlozi, sugestije i konstruktivne kritike, koje trebaju pročitati svi učitelji i donijeti samostalne dojmove, a potom i individualne korake k još boljoj i kvalitetnijoj suradnji na daljinu i dobrobiti učenika.</a:t>
            </a:r>
          </a:p>
          <a:p>
            <a:pPr marL="0" indent="0">
              <a:buNone/>
            </a:pPr>
            <a:r>
              <a:rPr lang="hr-HR" b="1" dirty="0" smtClean="0"/>
              <a:t>*Mišljenja roditelja su doslovno prenesena, nisu </a:t>
            </a:r>
            <a:r>
              <a:rPr lang="hr-HR" b="1" dirty="0" err="1" smtClean="0"/>
              <a:t>lektorirana.Broj</a:t>
            </a:r>
            <a:r>
              <a:rPr lang="hr-HR" b="1" dirty="0" smtClean="0"/>
              <a:t> pohvala puno je veći od </a:t>
            </a:r>
            <a:r>
              <a:rPr lang="hr-HR" b="1" smtClean="0"/>
              <a:t>ovdje citiranih!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7030A0"/>
                </a:solidFill>
              </a:rPr>
              <a:t>„</a:t>
            </a:r>
            <a:r>
              <a:rPr lang="en-US" dirty="0" err="1" smtClean="0">
                <a:solidFill>
                  <a:srgbClr val="7030A0"/>
                </a:solidFill>
              </a:rPr>
              <a:t>Uciteljica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dovoljno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detaljno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objasni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sve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preko</a:t>
            </a:r>
            <a:r>
              <a:rPr lang="en-US" dirty="0" smtClean="0">
                <a:solidFill>
                  <a:srgbClr val="7030A0"/>
                </a:solidFill>
              </a:rPr>
              <a:t> ,</a:t>
            </a:r>
            <a:r>
              <a:rPr lang="en-US" dirty="0" err="1" smtClean="0">
                <a:solidFill>
                  <a:srgbClr val="7030A0"/>
                </a:solidFill>
              </a:rPr>
              <a:t>mobitela,mailova,prezentacija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tako</a:t>
            </a:r>
            <a:r>
              <a:rPr lang="en-US" dirty="0" smtClean="0">
                <a:solidFill>
                  <a:srgbClr val="7030A0"/>
                </a:solidFill>
              </a:rPr>
              <a:t> da je </a:t>
            </a:r>
            <a:r>
              <a:rPr lang="en-US" dirty="0" err="1" smtClean="0">
                <a:solidFill>
                  <a:srgbClr val="7030A0"/>
                </a:solidFill>
              </a:rPr>
              <a:t>meni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kao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roditelju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dovoljno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jasno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sve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hr-HR" dirty="0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tim.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7030A0"/>
                </a:solidFill>
              </a:rPr>
              <a:t>Zadovoljna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sam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angažmanom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predanošću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učiteljica</a:t>
            </a:r>
            <a:r>
              <a:rPr lang="en-US" dirty="0" smtClean="0">
                <a:solidFill>
                  <a:srgbClr val="7030A0"/>
                </a:solidFill>
              </a:rPr>
              <a:t>. </a:t>
            </a:r>
            <a:r>
              <a:rPr lang="en-US" dirty="0" err="1" smtClean="0">
                <a:solidFill>
                  <a:srgbClr val="7030A0"/>
                </a:solidFill>
              </a:rPr>
              <a:t>Sve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pohvale.Mislim</a:t>
            </a:r>
            <a:r>
              <a:rPr lang="en-US" dirty="0" smtClean="0">
                <a:solidFill>
                  <a:srgbClr val="7030A0"/>
                </a:solidFill>
              </a:rPr>
              <a:t> da se </a:t>
            </a:r>
            <a:r>
              <a:rPr lang="en-US" dirty="0" err="1" smtClean="0">
                <a:solidFill>
                  <a:srgbClr val="7030A0"/>
                </a:solidFill>
              </a:rPr>
              <a:t>nemoze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nista</a:t>
            </a:r>
            <a:r>
              <a:rPr lang="en-US" dirty="0" smtClean="0">
                <a:solidFill>
                  <a:srgbClr val="7030A0"/>
                </a:solidFill>
              </a:rPr>
              <a:t> vise </a:t>
            </a:r>
            <a:r>
              <a:rPr lang="en-US" dirty="0" err="1" smtClean="0">
                <a:solidFill>
                  <a:srgbClr val="7030A0"/>
                </a:solidFill>
              </a:rPr>
              <a:t>napravit</a:t>
            </a:r>
            <a:r>
              <a:rPr lang="en-US" dirty="0" smtClean="0">
                <a:solidFill>
                  <a:srgbClr val="7030A0"/>
                </a:solidFill>
              </a:rPr>
              <a:t> od </a:t>
            </a:r>
            <a:r>
              <a:rPr lang="en-US" dirty="0" err="1" smtClean="0">
                <a:solidFill>
                  <a:srgbClr val="7030A0"/>
                </a:solidFill>
              </a:rPr>
              <a:t>ovoga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sta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uciteljice</a:t>
            </a:r>
            <a:r>
              <a:rPr lang="en-US" dirty="0" smtClean="0">
                <a:solidFill>
                  <a:srgbClr val="7030A0"/>
                </a:solidFill>
              </a:rPr>
              <a:t> cine.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7030A0"/>
                </a:solidFill>
              </a:rPr>
              <a:t>Prezadovoljna</a:t>
            </a:r>
            <a:r>
              <a:rPr lang="en-US" dirty="0" smtClean="0">
                <a:solidFill>
                  <a:srgbClr val="7030A0"/>
                </a:solidFill>
              </a:rPr>
              <a:t> s </a:t>
            </a:r>
            <a:r>
              <a:rPr lang="en-US" dirty="0" err="1" smtClean="0">
                <a:solidFill>
                  <a:srgbClr val="7030A0"/>
                </a:solidFill>
              </a:rPr>
              <a:t>radom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naših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učiteljica</a:t>
            </a:r>
            <a:r>
              <a:rPr lang="en-US" dirty="0" smtClean="0">
                <a:solidFill>
                  <a:srgbClr val="7030A0"/>
                </a:solidFill>
              </a:rPr>
              <a:t> s </a:t>
            </a:r>
            <a:r>
              <a:rPr lang="en-US" dirty="0" err="1" smtClean="0">
                <a:solidFill>
                  <a:srgbClr val="7030A0"/>
                </a:solidFill>
              </a:rPr>
              <a:t>djecom</a:t>
            </a:r>
            <a:r>
              <a:rPr lang="en-US" dirty="0" smtClean="0">
                <a:solidFill>
                  <a:srgbClr val="7030A0"/>
                </a:solidFill>
              </a:rPr>
              <a:t>. </a:t>
            </a:r>
            <a:r>
              <a:rPr lang="en-US" dirty="0" err="1" smtClean="0">
                <a:solidFill>
                  <a:srgbClr val="7030A0"/>
                </a:solidFill>
              </a:rPr>
              <a:t>Imaju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moju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potpunu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podršku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  <a:endParaRPr lang="hr-HR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7030A0"/>
                </a:solidFill>
              </a:rPr>
              <a:t>Prezadovoljna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trudom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radom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uciteljica</a:t>
            </a:r>
            <a:r>
              <a:rPr lang="en-US" dirty="0" smtClean="0">
                <a:solidFill>
                  <a:srgbClr val="7030A0"/>
                </a:solidFill>
              </a:rPr>
              <a:t>, </a:t>
            </a:r>
            <a:r>
              <a:rPr lang="en-US" dirty="0" err="1" smtClean="0">
                <a:solidFill>
                  <a:srgbClr val="7030A0"/>
                </a:solidFill>
              </a:rPr>
              <a:t>ovakav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nacin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rada</a:t>
            </a:r>
            <a:r>
              <a:rPr lang="en-US" dirty="0" smtClean="0">
                <a:solidFill>
                  <a:srgbClr val="7030A0"/>
                </a:solidFill>
              </a:rPr>
              <a:t> je </a:t>
            </a:r>
            <a:r>
              <a:rPr lang="en-US" dirty="0" err="1" smtClean="0">
                <a:solidFill>
                  <a:srgbClr val="7030A0"/>
                </a:solidFill>
              </a:rPr>
              <a:t>najbolje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sto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su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mogle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ponuditi</a:t>
            </a:r>
            <a:r>
              <a:rPr lang="en-US" dirty="0" smtClean="0">
                <a:solidFill>
                  <a:srgbClr val="7030A0"/>
                </a:solidFill>
              </a:rPr>
              <a:t> u </a:t>
            </a:r>
            <a:r>
              <a:rPr lang="en-US" dirty="0" err="1" smtClean="0">
                <a:solidFill>
                  <a:srgbClr val="7030A0"/>
                </a:solidFill>
              </a:rPr>
              <a:t>ovakvoj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situacij</a:t>
            </a:r>
            <a:r>
              <a:rPr lang="hr-HR" dirty="0" smtClean="0">
                <a:solidFill>
                  <a:srgbClr val="7030A0"/>
                </a:solidFill>
              </a:rPr>
              <a:t>i!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7030A0"/>
                </a:solidFill>
              </a:rPr>
              <a:t>Pohvale razrednicama, predmetnim učiteljicama </a:t>
            </a:r>
            <a:r>
              <a:rPr lang="hr-HR" dirty="0" err="1" smtClean="0">
                <a:solidFill>
                  <a:srgbClr val="7030A0"/>
                </a:solidFill>
              </a:rPr>
              <a:t>engl</a:t>
            </a:r>
            <a:r>
              <a:rPr lang="hr-HR" dirty="0" smtClean="0">
                <a:solidFill>
                  <a:srgbClr val="7030A0"/>
                </a:solidFill>
              </a:rPr>
              <a:t>.,</a:t>
            </a:r>
            <a:r>
              <a:rPr lang="hr-HR" dirty="0" err="1" smtClean="0">
                <a:solidFill>
                  <a:srgbClr val="7030A0"/>
                </a:solidFill>
              </a:rPr>
              <a:t>engl.i</a:t>
            </a:r>
            <a:r>
              <a:rPr lang="hr-HR" dirty="0" smtClean="0">
                <a:solidFill>
                  <a:srgbClr val="7030A0"/>
                </a:solidFill>
              </a:rPr>
              <a:t> vjeronauka…</a:t>
            </a:r>
          </a:p>
          <a:p>
            <a:pPr marL="0" indent="0">
              <a:buNone/>
            </a:pPr>
            <a:endParaRPr lang="hr-HR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450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10.</a:t>
            </a:r>
            <a:r>
              <a:rPr lang="en-US" sz="3600" dirty="0" err="1" smtClean="0"/>
              <a:t>Navedite</a:t>
            </a:r>
            <a:r>
              <a:rPr lang="en-US" sz="3600" dirty="0" smtClean="0"/>
              <a:t> </a:t>
            </a:r>
            <a:r>
              <a:rPr lang="en-US" sz="3600" dirty="0" err="1" smtClean="0"/>
              <a:t>načine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koje</a:t>
            </a:r>
            <a:r>
              <a:rPr lang="en-US" sz="3600" dirty="0" smtClean="0"/>
              <a:t> bi se </a:t>
            </a:r>
            <a:r>
              <a:rPr lang="en-US" sz="3600" dirty="0" err="1" smtClean="0"/>
              <a:t>mogla</a:t>
            </a:r>
            <a:r>
              <a:rPr lang="en-US" sz="3600" dirty="0" smtClean="0"/>
              <a:t> </a:t>
            </a:r>
            <a:r>
              <a:rPr lang="en-US" sz="3600" dirty="0" err="1" smtClean="0"/>
              <a:t>unaprijediti</a:t>
            </a:r>
            <a:r>
              <a:rPr lang="en-US" sz="3600" dirty="0" smtClean="0"/>
              <a:t> </a:t>
            </a:r>
            <a:r>
              <a:rPr lang="en-US" sz="3600" dirty="0" err="1" smtClean="0"/>
              <a:t>nastava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daljinu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/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komunikacija</a:t>
            </a:r>
            <a:r>
              <a:rPr lang="en-US" sz="3600" dirty="0" smtClean="0"/>
              <a:t> s </a:t>
            </a:r>
            <a:r>
              <a:rPr lang="en-US" sz="3600" dirty="0" err="1" smtClean="0"/>
              <a:t>učiteljima</a:t>
            </a:r>
            <a:r>
              <a:rPr lang="hr-HR" sz="3600" dirty="0"/>
              <a:t>!</a:t>
            </a:r>
            <a:endParaRPr lang="en-US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2036617"/>
            <a:ext cx="4772891" cy="41403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r-HR" sz="3600" dirty="0" smtClean="0"/>
              <a:t>Drugi dio odgovora roditelja su prijedlozi, sugestije i konstruktivne kritike, koje trebaju pročitati svi učitelji i donijeti samostalne dojmove, a potom i individualne korake k još boljoj i kvalitetnijoj suradnji na daljinu i dobrobiti učenika</a:t>
            </a:r>
            <a:r>
              <a:rPr lang="hr-HR" sz="2000" dirty="0" smtClean="0"/>
              <a:t>.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36305"/>
            <a:ext cx="5181600" cy="4351338"/>
          </a:xfrm>
        </p:spPr>
        <p:txBody>
          <a:bodyPr>
            <a:normAutofit fontScale="55000" lnSpcReduction="2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-izražava se želja i potreba za komunikacijom UŽIVO, kao i za tumačenjem uživo </a:t>
            </a:r>
          </a:p>
          <a:p>
            <a:r>
              <a:rPr lang="hr-HR" dirty="0" smtClean="0"/>
              <a:t>-</a:t>
            </a:r>
            <a:r>
              <a:rPr lang="hr-HR" dirty="0" smtClean="0">
                <a:solidFill>
                  <a:srgbClr val="FF0000"/>
                </a:solidFill>
              </a:rPr>
              <a:t>usmjeriti težište komunikacije s učitelj-roditelj na učitelj-učenik</a:t>
            </a:r>
          </a:p>
          <a:p>
            <a:r>
              <a:rPr lang="hr-HR" dirty="0" smtClean="0">
                <a:solidFill>
                  <a:srgbClr val="0070C0"/>
                </a:solidFill>
              </a:rPr>
              <a:t>„(Možda bi bilo dobro oformiti grupu s učenicima, a ne da roditelj na poslu čeka link i šalje djetetu u točno određenoj minuti koju je učitelj odredio.)”</a:t>
            </a:r>
          </a:p>
          <a:p>
            <a:r>
              <a:rPr lang="hr-HR" dirty="0" smtClean="0">
                <a:solidFill>
                  <a:srgbClr val="0070C0"/>
                </a:solidFill>
              </a:rPr>
              <a:t>Nemam primjedbi za komunikaciju sa </a:t>
            </a:r>
            <a:r>
              <a:rPr lang="hr-HR" dirty="0" err="1" smtClean="0">
                <a:solidFill>
                  <a:srgbClr val="0070C0"/>
                </a:solidFill>
              </a:rPr>
              <a:t>učiteljicama,ali</a:t>
            </a:r>
            <a:r>
              <a:rPr lang="hr-HR" dirty="0" smtClean="0">
                <a:solidFill>
                  <a:srgbClr val="0070C0"/>
                </a:solidFill>
              </a:rPr>
              <a:t> ništa ne može nadoknaditi usmeni razgovor s </a:t>
            </a:r>
            <a:r>
              <a:rPr lang="hr-HR" dirty="0" err="1" smtClean="0">
                <a:solidFill>
                  <a:srgbClr val="0070C0"/>
                </a:solidFill>
              </a:rPr>
              <a:t>nijma</a:t>
            </a:r>
            <a:endParaRPr lang="hr-HR" dirty="0" smtClean="0">
              <a:solidFill>
                <a:srgbClr val="0070C0"/>
              </a:solidFill>
            </a:endParaRPr>
          </a:p>
          <a:p>
            <a:r>
              <a:rPr lang="hr-HR" dirty="0" smtClean="0">
                <a:solidFill>
                  <a:srgbClr val="0070C0"/>
                </a:solidFill>
              </a:rPr>
              <a:t>veće uključenosti prof. stranih jezika, a ne samo suhoparno zadavanje tipa: pročitaj lekciju, nauči nepoznate riječi, prepiši rečenice....tako se strani jezik ne uči</a:t>
            </a:r>
          </a:p>
          <a:p>
            <a:r>
              <a:rPr lang="hr-HR" dirty="0" smtClean="0">
                <a:solidFill>
                  <a:srgbClr val="0070C0"/>
                </a:solidFill>
              </a:rPr>
              <a:t>Makar poneki video objašnjenja lekcija da je djeci lakše pratit.”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Smanjiti količinu domaćih radova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	S </a:t>
            </a:r>
            <a:r>
              <a:rPr lang="en-US" dirty="0" err="1" smtClean="0">
                <a:solidFill>
                  <a:srgbClr val="0070C0"/>
                </a:solidFill>
              </a:rPr>
              <a:t>obzirom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na</a:t>
            </a:r>
            <a:r>
              <a:rPr lang="en-US" dirty="0" smtClean="0">
                <a:solidFill>
                  <a:srgbClr val="0070C0"/>
                </a:solidFill>
              </a:rPr>
              <a:t> 2 </a:t>
            </a:r>
            <a:r>
              <a:rPr lang="en-US" dirty="0" err="1" smtClean="0">
                <a:solidFill>
                  <a:srgbClr val="0070C0"/>
                </a:solidFill>
              </a:rPr>
              <a:t>školarca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 da </a:t>
            </a:r>
            <a:r>
              <a:rPr lang="en-US" dirty="0" err="1" smtClean="0">
                <a:solidFill>
                  <a:srgbClr val="0070C0"/>
                </a:solidFill>
              </a:rPr>
              <a:t>cijelo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gradivo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obavljamo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preko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mobitela,smanjila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bih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sve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nepotrebno</a:t>
            </a:r>
            <a:r>
              <a:rPr lang="en-US" dirty="0" smtClean="0">
                <a:solidFill>
                  <a:srgbClr val="0070C0"/>
                </a:solidFill>
              </a:rPr>
              <a:t> u </a:t>
            </a:r>
            <a:r>
              <a:rPr lang="en-US" dirty="0" err="1" smtClean="0">
                <a:solidFill>
                  <a:srgbClr val="0070C0"/>
                </a:solidFill>
              </a:rPr>
              <a:t>domaćim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zadacima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jer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smo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puno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mobitelima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624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 smtClean="0"/>
              <a:t>K</a:t>
            </a:r>
            <a:r>
              <a:rPr lang="en-US" dirty="0" err="1" smtClean="0"/>
              <a:t>oristimo</a:t>
            </a:r>
            <a:r>
              <a:rPr lang="en-US" dirty="0" smtClean="0"/>
              <a:t> se </a:t>
            </a:r>
            <a:r>
              <a:rPr lang="en-US" dirty="0" err="1" smtClean="0"/>
              <a:t>mobitelom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laptopom</a:t>
            </a:r>
            <a:r>
              <a:rPr lang="en-US" dirty="0" smtClean="0"/>
              <a:t> </a:t>
            </a:r>
            <a:r>
              <a:rPr lang="en-US" dirty="0" err="1" smtClean="0"/>
              <a:t>imamo</a:t>
            </a:r>
            <a:r>
              <a:rPr lang="en-US" dirty="0" smtClean="0"/>
              <a:t> </a:t>
            </a:r>
            <a:r>
              <a:rPr lang="en-US" dirty="0" err="1" smtClean="0"/>
              <a:t>predškolca</a:t>
            </a:r>
            <a:r>
              <a:rPr lang="en-US" dirty="0" smtClean="0"/>
              <a:t> </a:t>
            </a:r>
            <a:r>
              <a:rPr lang="en-US" dirty="0" err="1" smtClean="0"/>
              <a:t>jednostavno</a:t>
            </a:r>
            <a:r>
              <a:rPr lang="en-US" dirty="0" smtClean="0"/>
              <a:t> je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 smtClean="0"/>
              <a:t>iskombinirat</a:t>
            </a:r>
            <a:r>
              <a:rPr lang="en-US" dirty="0" smtClean="0"/>
              <a:t> on line </a:t>
            </a:r>
            <a:r>
              <a:rPr lang="en-US" dirty="0" err="1" smtClean="0"/>
              <a:t>nastavu</a:t>
            </a:r>
            <a:r>
              <a:rPr lang="en-US" dirty="0" smtClean="0"/>
              <a:t> a </a:t>
            </a:r>
            <a:r>
              <a:rPr lang="en-US" dirty="0" err="1" smtClean="0"/>
              <a:t>obzirom</a:t>
            </a:r>
            <a:r>
              <a:rPr lang="en-US" dirty="0" smtClean="0"/>
              <a:t> da mi je mob </a:t>
            </a:r>
            <a:r>
              <a:rPr lang="en-US" dirty="0" err="1" smtClean="0"/>
              <a:t>i</a:t>
            </a:r>
            <a:r>
              <a:rPr lang="en-US" dirty="0" smtClean="0"/>
              <a:t> laptop </a:t>
            </a:r>
            <a:r>
              <a:rPr lang="en-US" dirty="0" err="1" smtClean="0"/>
              <a:t>potreban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posla</a:t>
            </a:r>
            <a:r>
              <a:rPr lang="en-US" dirty="0" smtClean="0"/>
              <a:t>. </a:t>
            </a:r>
            <a:r>
              <a:rPr lang="en-US" dirty="0" err="1" smtClean="0"/>
              <a:t>Mlađoj</a:t>
            </a:r>
            <a:r>
              <a:rPr lang="en-US" dirty="0" smtClean="0"/>
              <a:t> je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 smtClean="0"/>
              <a:t>objasniti</a:t>
            </a:r>
            <a:r>
              <a:rPr lang="en-US" dirty="0" smtClean="0"/>
              <a:t> </a:t>
            </a:r>
            <a:r>
              <a:rPr lang="en-US" dirty="0" err="1" smtClean="0"/>
              <a:t>zašto</a:t>
            </a:r>
            <a:r>
              <a:rPr lang="en-US" dirty="0" smtClean="0"/>
              <a:t> </a:t>
            </a:r>
            <a:r>
              <a:rPr lang="en-US" dirty="0" err="1" smtClean="0"/>
              <a:t>sestra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mob s </a:t>
            </a:r>
            <a:r>
              <a:rPr lang="en-US" dirty="0" err="1" smtClean="0"/>
              <a:t>obzirom</a:t>
            </a:r>
            <a:r>
              <a:rPr lang="en-US" dirty="0" smtClean="0"/>
              <a:t> da </a:t>
            </a:r>
            <a:r>
              <a:rPr lang="en-US" dirty="0" err="1" smtClean="0"/>
              <a:t>sam</a:t>
            </a:r>
            <a:r>
              <a:rPr lang="en-US" dirty="0" smtClean="0"/>
              <a:t> tip </a:t>
            </a:r>
            <a:r>
              <a:rPr lang="en-US" dirty="0" err="1" smtClean="0"/>
              <a:t>roditelja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ne </a:t>
            </a:r>
            <a:r>
              <a:rPr lang="en-US" dirty="0" err="1" smtClean="0"/>
              <a:t>dozvoljava</a:t>
            </a:r>
            <a:r>
              <a:rPr lang="en-US" dirty="0" smtClean="0"/>
              <a:t> </a:t>
            </a:r>
            <a:r>
              <a:rPr lang="en-US" dirty="0" err="1" smtClean="0"/>
              <a:t>ovakvu</a:t>
            </a:r>
            <a:r>
              <a:rPr lang="en-US" dirty="0" smtClean="0"/>
              <a:t> </a:t>
            </a:r>
            <a:r>
              <a:rPr lang="en-US" dirty="0" err="1" smtClean="0"/>
              <a:t>tehnologiju</a:t>
            </a:r>
            <a:r>
              <a:rPr lang="en-US" dirty="0" smtClean="0"/>
              <a:t>. </a:t>
            </a:r>
            <a:r>
              <a:rPr lang="en-US" dirty="0" err="1" smtClean="0"/>
              <a:t>Mislim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dovoljne</a:t>
            </a:r>
            <a:r>
              <a:rPr lang="en-US" dirty="0" smtClean="0"/>
              <a:t> </a:t>
            </a:r>
            <a:r>
              <a:rPr lang="en-US" dirty="0" err="1" smtClean="0"/>
              <a:t>smjernice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ono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djeca</a:t>
            </a:r>
            <a:r>
              <a:rPr lang="en-US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raditi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tamo</a:t>
            </a:r>
            <a:r>
              <a:rPr lang="en-US" dirty="0" smtClean="0"/>
              <a:t> on line </a:t>
            </a:r>
            <a:r>
              <a:rPr lang="en-US" dirty="0" err="1" smtClean="0"/>
              <a:t>nastava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toliko</a:t>
            </a:r>
            <a:r>
              <a:rPr lang="en-US" dirty="0" smtClean="0"/>
              <a:t> da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stoji</a:t>
            </a:r>
            <a:r>
              <a:rPr lang="en-US" dirty="0" smtClean="0"/>
              <a:t> u </a:t>
            </a:r>
            <a:r>
              <a:rPr lang="en-US" dirty="0" err="1" smtClean="0"/>
              <a:t>podsvijesti</a:t>
            </a:r>
            <a:r>
              <a:rPr lang="en-US" dirty="0" smtClean="0"/>
              <a:t> da </a:t>
            </a:r>
            <a:r>
              <a:rPr lang="en-US" dirty="0" err="1" smtClean="0"/>
              <a:t>škola</a:t>
            </a:r>
            <a:r>
              <a:rPr lang="en-US" dirty="0" smtClean="0"/>
              <a:t> </a:t>
            </a:r>
            <a:r>
              <a:rPr lang="en-US" dirty="0" err="1" smtClean="0"/>
              <a:t>traje</a:t>
            </a:r>
            <a:r>
              <a:rPr lang="en-US" dirty="0" smtClean="0"/>
              <a:t>. </a:t>
            </a:r>
            <a:r>
              <a:rPr lang="en-US" dirty="0" err="1" smtClean="0"/>
              <a:t>Roditelji</a:t>
            </a:r>
            <a:r>
              <a:rPr lang="en-US" dirty="0" smtClean="0"/>
              <a:t> ne</a:t>
            </a:r>
            <a:r>
              <a:rPr lang="hr-HR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đacima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dobi</a:t>
            </a:r>
            <a:r>
              <a:rPr lang="en-US" dirty="0" smtClean="0"/>
              <a:t> </a:t>
            </a:r>
            <a:r>
              <a:rPr lang="en-US" dirty="0" err="1" smtClean="0"/>
              <a:t>usmjeriti</a:t>
            </a:r>
            <a:r>
              <a:rPr lang="en-US" dirty="0" smtClean="0"/>
              <a:t> </a:t>
            </a:r>
            <a:r>
              <a:rPr lang="en-US" dirty="0" err="1" smtClean="0"/>
              <a:t>obrazovanje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to </a:t>
            </a:r>
            <a:r>
              <a:rPr lang="en-US" dirty="0" err="1" smtClean="0"/>
              <a:t>napraviti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učiteljica</a:t>
            </a:r>
            <a:r>
              <a:rPr lang="en-US" dirty="0" smtClean="0"/>
              <a:t>. Kao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moj</a:t>
            </a:r>
            <a:r>
              <a:rPr lang="en-US" dirty="0" smtClean="0"/>
              <a:t> </a:t>
            </a:r>
            <a:r>
              <a:rPr lang="en-US" dirty="0" err="1" smtClean="0"/>
              <a:t>đak</a:t>
            </a:r>
            <a:r>
              <a:rPr lang="en-US" dirty="0" smtClean="0"/>
              <a:t> </a:t>
            </a:r>
            <a:r>
              <a:rPr lang="en-US" dirty="0" err="1" smtClean="0"/>
              <a:t>kaže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> mi </a:t>
            </a:r>
            <a:r>
              <a:rPr lang="en-US" dirty="0" err="1" smtClean="0"/>
              <a:t>traje</a:t>
            </a:r>
            <a:r>
              <a:rPr lang="en-US" dirty="0" smtClean="0"/>
              <a:t> </a:t>
            </a:r>
            <a:r>
              <a:rPr lang="en-US" dirty="0" err="1" smtClean="0"/>
              <a:t>duže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sam</a:t>
            </a:r>
            <a:r>
              <a:rPr lang="en-US" dirty="0" smtClean="0"/>
              <a:t> je </a:t>
            </a:r>
            <a:r>
              <a:rPr lang="en-US" dirty="0" err="1" smtClean="0"/>
              <a:t>imala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učiteljicama</a:t>
            </a:r>
            <a:r>
              <a:rPr lang="en-US" dirty="0" smtClean="0"/>
              <a:t> </a:t>
            </a:r>
            <a:r>
              <a:rPr lang="en-US" dirty="0" err="1" smtClean="0"/>
              <a:t>koliko</a:t>
            </a:r>
            <a:r>
              <a:rPr lang="en-US" dirty="0" smtClean="0"/>
              <a:t> god se </a:t>
            </a:r>
            <a:r>
              <a:rPr lang="en-US" dirty="0" err="1" smtClean="0"/>
              <a:t>trudila</a:t>
            </a:r>
            <a:r>
              <a:rPr lang="en-US" dirty="0" smtClean="0"/>
              <a:t> ja to </a:t>
            </a:r>
            <a:r>
              <a:rPr lang="en-US" dirty="0" err="1" smtClean="0"/>
              <a:t>znanje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stručna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nemam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Vise </a:t>
            </a:r>
            <a:r>
              <a:rPr lang="en-US" dirty="0" err="1" smtClean="0"/>
              <a:t>koristiti</a:t>
            </a:r>
            <a:r>
              <a:rPr lang="en-US" dirty="0" smtClean="0"/>
              <a:t> zoom </a:t>
            </a:r>
            <a:r>
              <a:rPr lang="en-US" dirty="0" err="1" smtClean="0"/>
              <a:t>aplikacije</a:t>
            </a:r>
            <a:r>
              <a:rPr lang="en-US" dirty="0" smtClean="0"/>
              <a:t> da se vide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ponavljaju</a:t>
            </a:r>
            <a:r>
              <a:rPr lang="en-US" dirty="0" smtClean="0"/>
              <a:t> !!!</a:t>
            </a:r>
            <a:endParaRPr lang="hr-HR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Trebalo</a:t>
            </a:r>
            <a:r>
              <a:rPr lang="en-US" dirty="0" smtClean="0"/>
              <a:t> bi </a:t>
            </a:r>
            <a:r>
              <a:rPr lang="en-US" dirty="0" err="1" smtClean="0"/>
              <a:t>uvesti</a:t>
            </a:r>
            <a:r>
              <a:rPr lang="en-US" dirty="0" smtClean="0"/>
              <a:t> bar </a:t>
            </a:r>
            <a:r>
              <a:rPr lang="en-US" dirty="0" err="1" smtClean="0"/>
              <a:t>malo</a:t>
            </a:r>
            <a:r>
              <a:rPr lang="en-US" dirty="0" smtClean="0"/>
              <a:t> on line </a:t>
            </a:r>
            <a:r>
              <a:rPr lang="en-US" dirty="0" err="1" smtClean="0"/>
              <a:t>nastave</a:t>
            </a:r>
            <a:r>
              <a:rPr lang="en-US" dirty="0" smtClean="0"/>
              <a:t> s </a:t>
            </a:r>
            <a:r>
              <a:rPr lang="en-US" dirty="0" err="1" smtClean="0"/>
              <a:t>učiteljima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r>
              <a:rPr lang="en-US" dirty="0" smtClean="0"/>
              <a:t> zoom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 smtClean="0"/>
              <a:t>slične</a:t>
            </a:r>
            <a:r>
              <a:rPr lang="en-US" dirty="0" smtClean="0"/>
              <a:t> </a:t>
            </a:r>
            <a:r>
              <a:rPr lang="en-US" dirty="0" err="1" smtClean="0"/>
              <a:t>čisto</a:t>
            </a:r>
            <a:r>
              <a:rPr lang="en-US" dirty="0" smtClean="0"/>
              <a:t> da </a:t>
            </a:r>
            <a:r>
              <a:rPr lang="en-US" dirty="0" err="1" smtClean="0"/>
              <a:t>djeca</a:t>
            </a:r>
            <a:r>
              <a:rPr lang="en-US" dirty="0" smtClean="0"/>
              <a:t> </a:t>
            </a:r>
            <a:r>
              <a:rPr lang="en-US" dirty="0" err="1" smtClean="0"/>
              <a:t>osjete</a:t>
            </a:r>
            <a:r>
              <a:rPr lang="en-US" dirty="0" smtClean="0"/>
              <a:t> da </a:t>
            </a:r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 smtClean="0"/>
              <a:t>učitelji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prijatelji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uvijek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. Ne </a:t>
            </a:r>
            <a:r>
              <a:rPr lang="en-US" dirty="0" err="1" smtClean="0"/>
              <a:t>mislim</a:t>
            </a:r>
            <a:r>
              <a:rPr lang="en-US" dirty="0" smtClean="0"/>
              <a:t> da bi to </a:t>
            </a:r>
            <a:r>
              <a:rPr lang="en-US" dirty="0" err="1" smtClean="0"/>
              <a:t>pridonijelo</a:t>
            </a:r>
            <a:r>
              <a:rPr lang="en-US" dirty="0" smtClean="0"/>
              <a:t> </a:t>
            </a:r>
            <a:r>
              <a:rPr lang="en-US" dirty="0" err="1" smtClean="0"/>
              <a:t>puno</a:t>
            </a:r>
            <a:r>
              <a:rPr lang="en-US" dirty="0" smtClean="0"/>
              <a:t> </a:t>
            </a:r>
            <a:r>
              <a:rPr lang="en-US" dirty="0" err="1" smtClean="0"/>
              <a:t>većoj</a:t>
            </a:r>
            <a:r>
              <a:rPr lang="en-US" dirty="0" smtClean="0"/>
              <a:t> </a:t>
            </a:r>
            <a:r>
              <a:rPr lang="en-US" dirty="0" err="1" smtClean="0"/>
              <a:t>kvaliteti</a:t>
            </a:r>
            <a:r>
              <a:rPr lang="en-US" dirty="0" smtClean="0"/>
              <a:t> </a:t>
            </a:r>
            <a:r>
              <a:rPr lang="en-US" dirty="0" err="1" smtClean="0"/>
              <a:t>nastave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bi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zasigurno</a:t>
            </a:r>
            <a:r>
              <a:rPr lang="en-US" dirty="0" smtClean="0"/>
              <a:t> </a:t>
            </a:r>
            <a:r>
              <a:rPr lang="en-US" dirty="0" err="1" smtClean="0"/>
              <a:t>potaklo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a </a:t>
            </a:r>
            <a:r>
              <a:rPr lang="en-US" dirty="0" err="1" smtClean="0"/>
              <a:t>definitivno</a:t>
            </a:r>
            <a:r>
              <a:rPr lang="en-US" dirty="0" smtClean="0"/>
              <a:t> bi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psihološki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pomoglo</a:t>
            </a:r>
            <a:r>
              <a:rPr lang="en-US" dirty="0" smtClean="0"/>
              <a:t> u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teškim</a:t>
            </a:r>
            <a:r>
              <a:rPr lang="en-US" dirty="0" smtClean="0"/>
              <a:t> </a:t>
            </a:r>
            <a:r>
              <a:rPr lang="en-US" dirty="0" err="1" smtClean="0"/>
              <a:t>trenucima</a:t>
            </a:r>
            <a:r>
              <a:rPr lang="en-US" dirty="0" smtClean="0"/>
              <a:t>. </a:t>
            </a:r>
            <a:r>
              <a:rPr lang="en-US" dirty="0" err="1" smtClean="0"/>
              <a:t>Nastava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se </a:t>
            </a:r>
            <a:r>
              <a:rPr lang="en-US" dirty="0" err="1" smtClean="0"/>
              <a:t>se</a:t>
            </a:r>
            <a:r>
              <a:rPr lang="en-US" dirty="0" smtClean="0"/>
              <a:t> </a:t>
            </a:r>
            <a:r>
              <a:rPr lang="en-US" dirty="0" err="1" smtClean="0"/>
              <a:t>šalju</a:t>
            </a:r>
            <a:r>
              <a:rPr lang="en-US" dirty="0" smtClean="0"/>
              <a:t> </a:t>
            </a:r>
            <a:r>
              <a:rPr lang="en-US" dirty="0" err="1" smtClean="0"/>
              <a:t>unaprijed</a:t>
            </a:r>
            <a:r>
              <a:rPr lang="en-US" dirty="0" smtClean="0"/>
              <a:t> </a:t>
            </a:r>
            <a:r>
              <a:rPr lang="en-US" dirty="0" err="1" smtClean="0"/>
              <a:t>pripremljene</a:t>
            </a:r>
            <a:r>
              <a:rPr lang="en-US" dirty="0" smtClean="0"/>
              <a:t> </a:t>
            </a:r>
            <a:r>
              <a:rPr lang="en-US" dirty="0" err="1" smtClean="0"/>
              <a:t>snimke</a:t>
            </a:r>
            <a:r>
              <a:rPr lang="en-US" dirty="0" smtClean="0"/>
              <a:t> bez </a:t>
            </a:r>
            <a:r>
              <a:rPr lang="en-US" dirty="0" err="1" smtClean="0"/>
              <a:t>interakcije</a:t>
            </a:r>
            <a:r>
              <a:rPr lang="en-US" dirty="0" smtClean="0"/>
              <a:t> s </a:t>
            </a:r>
            <a:r>
              <a:rPr lang="en-US" dirty="0" err="1" smtClean="0"/>
              <a:t>djecom</a:t>
            </a:r>
            <a:r>
              <a:rPr lang="en-US" dirty="0" smtClean="0"/>
              <a:t> u </a:t>
            </a:r>
            <a:r>
              <a:rPr lang="en-US" dirty="0" err="1" smtClean="0"/>
              <a:t>najranijoj</a:t>
            </a:r>
            <a:r>
              <a:rPr lang="en-US" dirty="0" smtClean="0"/>
              <a:t> </a:t>
            </a:r>
            <a:r>
              <a:rPr lang="en-US" dirty="0" err="1" smtClean="0"/>
              <a:t>dobi</a:t>
            </a:r>
            <a:r>
              <a:rPr lang="en-US" dirty="0" smtClean="0"/>
              <a:t> </a:t>
            </a:r>
            <a:r>
              <a:rPr lang="en-US" dirty="0" err="1" smtClean="0"/>
              <a:t>mislim</a:t>
            </a:r>
            <a:r>
              <a:rPr lang="en-US" dirty="0" smtClean="0"/>
              <a:t> da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daljnje</a:t>
            </a:r>
            <a:r>
              <a:rPr lang="en-US" dirty="0" smtClean="0"/>
              <a:t> </a:t>
            </a:r>
            <a:r>
              <a:rPr lang="en-US" dirty="0" err="1" smtClean="0"/>
              <a:t>školovanje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dobro.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ostvariti</a:t>
            </a:r>
            <a:r>
              <a:rPr lang="en-US" dirty="0" smtClean="0"/>
              <a:t> </a:t>
            </a:r>
            <a:r>
              <a:rPr lang="en-US" dirty="0" err="1" smtClean="0"/>
              <a:t>dvosmjernu</a:t>
            </a:r>
            <a:r>
              <a:rPr lang="en-US" dirty="0" smtClean="0"/>
              <a:t> </a:t>
            </a:r>
            <a:r>
              <a:rPr lang="en-US" dirty="0" err="1" smtClean="0"/>
              <a:t>komunikaciju</a:t>
            </a:r>
            <a:r>
              <a:rPr lang="en-US" dirty="0" smtClean="0"/>
              <a:t> </a:t>
            </a:r>
            <a:r>
              <a:rPr lang="en-US" dirty="0" err="1" smtClean="0"/>
              <a:t>kakvu</a:t>
            </a:r>
            <a:r>
              <a:rPr lang="en-US" dirty="0" smtClean="0"/>
              <a:t> </a:t>
            </a:r>
            <a:r>
              <a:rPr lang="en-US" dirty="0" err="1" smtClean="0"/>
              <a:t>takvu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22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Zadaci u </a:t>
            </a:r>
            <a:r>
              <a:rPr lang="hr-HR" dirty="0" err="1" smtClean="0"/>
              <a:t>ndn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izvanrednim</a:t>
            </a:r>
            <a:r>
              <a:rPr lang="en-US" dirty="0" smtClean="0"/>
              <a:t> </a:t>
            </a:r>
            <a:r>
              <a:rPr lang="en-US" dirty="0" err="1" smtClean="0"/>
              <a:t>okolnostima</a:t>
            </a:r>
            <a:r>
              <a:rPr lang="en-US" dirty="0" smtClean="0"/>
              <a:t>,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mjesec</a:t>
            </a:r>
            <a:r>
              <a:rPr lang="en-US" dirty="0" smtClean="0"/>
              <a:t> dana </a:t>
            </a:r>
            <a:r>
              <a:rPr lang="en-US" dirty="0" err="1" smtClean="0"/>
              <a:t>nastave</a:t>
            </a:r>
            <a:r>
              <a:rPr lang="en-US" dirty="0" smtClean="0"/>
              <a:t> od </a:t>
            </a:r>
            <a:r>
              <a:rPr lang="en-US" dirty="0" err="1" smtClean="0"/>
              <a:t>kuće</a:t>
            </a:r>
            <a:r>
              <a:rPr lang="en-US" dirty="0" smtClean="0"/>
              <a:t>, </a:t>
            </a:r>
            <a:r>
              <a:rPr lang="en-US" dirty="0" err="1" smtClean="0"/>
              <a:t>bilo</a:t>
            </a:r>
            <a:r>
              <a:rPr lang="en-US" dirty="0" smtClean="0"/>
              <a:t> bi </a:t>
            </a:r>
            <a:r>
              <a:rPr lang="en-US" dirty="0" err="1" smtClean="0"/>
              <a:t>bolje</a:t>
            </a:r>
            <a:r>
              <a:rPr lang="en-US" dirty="0" smtClean="0"/>
              <a:t> da </a:t>
            </a:r>
            <a:r>
              <a:rPr lang="en-US" dirty="0" err="1" smtClean="0"/>
              <a:t>djeca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manje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zadataka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trenutno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. Imam </a:t>
            </a:r>
            <a:r>
              <a:rPr lang="en-US" dirty="0" err="1" smtClean="0"/>
              <a:t>osjećaj</a:t>
            </a:r>
            <a:r>
              <a:rPr lang="en-US" dirty="0" smtClean="0"/>
              <a:t> da </a:t>
            </a:r>
            <a:r>
              <a:rPr lang="en-US" dirty="0" err="1" smtClean="0"/>
              <a:t>oponašamo</a:t>
            </a:r>
            <a:r>
              <a:rPr lang="en-US" dirty="0" smtClean="0"/>
              <a:t> </a:t>
            </a:r>
            <a:r>
              <a:rPr lang="en-US" dirty="0" err="1" smtClean="0"/>
              <a:t>normalnu</a:t>
            </a:r>
            <a:r>
              <a:rPr lang="en-US" dirty="0" smtClean="0"/>
              <a:t> </a:t>
            </a:r>
            <a:r>
              <a:rPr lang="en-US" dirty="0" err="1" smtClean="0"/>
              <a:t>školu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kvantitetom</a:t>
            </a:r>
            <a:r>
              <a:rPr lang="en-US" dirty="0" smtClean="0"/>
              <a:t> </a:t>
            </a:r>
            <a:r>
              <a:rPr lang="en-US" dirty="0" err="1" smtClean="0"/>
              <a:t>gradiva</a:t>
            </a:r>
            <a:r>
              <a:rPr lang="en-US" dirty="0" smtClean="0"/>
              <a:t>,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situacija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normalna</a:t>
            </a:r>
            <a:r>
              <a:rPr lang="en-US" dirty="0" smtClean="0"/>
              <a:t>. </a:t>
            </a:r>
            <a:r>
              <a:rPr lang="en-US" dirty="0" err="1" smtClean="0"/>
              <a:t>Bilo</a:t>
            </a:r>
            <a:r>
              <a:rPr lang="en-US" dirty="0" smtClean="0"/>
              <a:t> bi </a:t>
            </a:r>
            <a:r>
              <a:rPr lang="en-US" dirty="0" err="1" smtClean="0"/>
              <a:t>bolje</a:t>
            </a:r>
            <a:r>
              <a:rPr lang="en-US" dirty="0" smtClean="0"/>
              <a:t> da </a:t>
            </a:r>
            <a:r>
              <a:rPr lang="en-US" dirty="0" err="1" smtClean="0"/>
              <a:t>školske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 smtClean="0"/>
              <a:t>malo</a:t>
            </a:r>
            <a:r>
              <a:rPr lang="en-US" dirty="0" smtClean="0"/>
              <a:t> </a:t>
            </a:r>
            <a:r>
              <a:rPr lang="en-US" dirty="0" err="1" smtClean="0"/>
              <a:t>popuste</a:t>
            </a:r>
            <a:r>
              <a:rPr lang="en-US" dirty="0" smtClean="0"/>
              <a:t>, </a:t>
            </a:r>
            <a:r>
              <a:rPr lang="en-US" dirty="0" err="1" smtClean="0"/>
              <a:t>pogotovo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niže</a:t>
            </a:r>
            <a:r>
              <a:rPr lang="en-US" dirty="0" smtClean="0"/>
              <a:t> </a:t>
            </a:r>
            <a:r>
              <a:rPr lang="en-US" dirty="0" err="1" smtClean="0"/>
              <a:t>razrede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S </a:t>
            </a:r>
            <a:r>
              <a:rPr lang="en-US" dirty="0" err="1" smtClean="0"/>
              <a:t>obzirom</a:t>
            </a:r>
            <a:r>
              <a:rPr lang="en-US" dirty="0" smtClean="0"/>
              <a:t> da </a:t>
            </a:r>
            <a:r>
              <a:rPr lang="en-US" dirty="0" err="1" smtClean="0"/>
              <a:t>imamo</a:t>
            </a:r>
            <a:r>
              <a:rPr lang="en-US" dirty="0" smtClean="0"/>
              <a:t> 5 </a:t>
            </a:r>
            <a:r>
              <a:rPr lang="en-US" dirty="0" err="1" smtClean="0"/>
              <a:t>skolaraca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bi </a:t>
            </a:r>
            <a:r>
              <a:rPr lang="en-US" dirty="0" err="1" smtClean="0"/>
              <a:t>puno</a:t>
            </a:r>
            <a:r>
              <a:rPr lang="en-US" dirty="0" smtClean="0"/>
              <a:t> </a:t>
            </a:r>
            <a:r>
              <a:rPr lang="en-US" dirty="0" err="1" smtClean="0"/>
              <a:t>lakše</a:t>
            </a:r>
            <a:r>
              <a:rPr lang="en-US" dirty="0" smtClean="0"/>
              <a:t> </a:t>
            </a:r>
            <a:r>
              <a:rPr lang="en-US" dirty="0" err="1" smtClean="0"/>
              <a:t>kad</a:t>
            </a:r>
            <a:r>
              <a:rPr lang="en-US" dirty="0" smtClean="0"/>
              <a:t> bi </a:t>
            </a:r>
            <a:r>
              <a:rPr lang="en-US" dirty="0" err="1" smtClean="0"/>
              <a:t>postojao</a:t>
            </a:r>
            <a:r>
              <a:rPr lang="en-US" dirty="0" smtClean="0"/>
              <a:t> </a:t>
            </a:r>
            <a:r>
              <a:rPr lang="en-US" dirty="0" err="1" smtClean="0"/>
              <a:t>neki</a:t>
            </a:r>
            <a:r>
              <a:rPr lang="en-US" dirty="0" smtClean="0"/>
              <a:t> red u </a:t>
            </a:r>
            <a:r>
              <a:rPr lang="en-US" dirty="0" err="1" smtClean="0"/>
              <a:t>slanju</a:t>
            </a:r>
            <a:r>
              <a:rPr lang="en-US" dirty="0" smtClean="0"/>
              <a:t> </a:t>
            </a:r>
            <a:r>
              <a:rPr lang="en-US" dirty="0" err="1" smtClean="0"/>
              <a:t>zadataka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smo</a:t>
            </a:r>
            <a:r>
              <a:rPr lang="en-US" dirty="0" smtClean="0"/>
              <a:t> </a:t>
            </a:r>
            <a:r>
              <a:rPr lang="en-US" dirty="0" err="1" smtClean="0"/>
              <a:t>cijeli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posveceni</a:t>
            </a:r>
            <a:r>
              <a:rPr lang="en-US" dirty="0" smtClean="0"/>
              <a:t> </a:t>
            </a:r>
            <a:r>
              <a:rPr lang="en-US" dirty="0" err="1" smtClean="0"/>
              <a:t>skoli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794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18655"/>
            <a:ext cx="10515600" cy="1246909"/>
          </a:xfrm>
        </p:spPr>
        <p:txBody>
          <a:bodyPr>
            <a:normAutofit/>
          </a:bodyPr>
          <a:lstStyle/>
          <a:p>
            <a:r>
              <a:rPr lang="hr-HR" sz="3600" dirty="0" smtClean="0"/>
              <a:t>„Previše web aplikacija, tehnički problemi, osjećaj nezadovoljstva djeteta zbog informatičke nepismenosti</a:t>
            </a:r>
            <a:r>
              <a:rPr lang="hr-HR" dirty="0" smtClean="0"/>
              <a:t>”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Imamo</a:t>
            </a:r>
            <a:r>
              <a:rPr lang="en-US" dirty="0" smtClean="0"/>
              <a:t> </a:t>
            </a:r>
            <a:r>
              <a:rPr lang="en-US" dirty="0" err="1" smtClean="0"/>
              <a:t>previše</a:t>
            </a:r>
            <a:r>
              <a:rPr lang="en-US" dirty="0" smtClean="0"/>
              <a:t> web </a:t>
            </a:r>
            <a:r>
              <a:rPr lang="en-US" dirty="0" err="1" smtClean="0"/>
              <a:t>aplikacija</a:t>
            </a:r>
            <a:r>
              <a:rPr lang="en-US" dirty="0" smtClean="0"/>
              <a:t>, </a:t>
            </a:r>
            <a:r>
              <a:rPr lang="en-US" dirty="0" err="1" smtClean="0"/>
              <a:t>raznih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r>
              <a:rPr lang="en-US" dirty="0" smtClean="0"/>
              <a:t> ta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 smtClean="0"/>
              <a:t>nastavni</a:t>
            </a:r>
            <a:r>
              <a:rPr lang="en-US" dirty="0" smtClean="0"/>
              <a:t> </a:t>
            </a:r>
            <a:r>
              <a:rPr lang="en-US" dirty="0" err="1" smtClean="0"/>
              <a:t>predmet</a:t>
            </a:r>
            <a:r>
              <a:rPr lang="en-US" dirty="0" smtClean="0"/>
              <a:t>, </a:t>
            </a:r>
            <a:r>
              <a:rPr lang="en-US" dirty="0" err="1" smtClean="0"/>
              <a:t>radimo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mog</a:t>
            </a:r>
            <a:r>
              <a:rPr lang="en-US" dirty="0" smtClean="0"/>
              <a:t> </a:t>
            </a:r>
            <a:r>
              <a:rPr lang="en-US" dirty="0" err="1" smtClean="0"/>
              <a:t>mobitela</a:t>
            </a:r>
            <a:r>
              <a:rPr lang="en-US" dirty="0" smtClean="0"/>
              <a:t>, </a:t>
            </a:r>
            <a:r>
              <a:rPr lang="en-US" dirty="0" err="1" smtClean="0"/>
              <a:t>nemamo</a:t>
            </a:r>
            <a:r>
              <a:rPr lang="en-US" dirty="0" smtClean="0"/>
              <a:t> tablet </a:t>
            </a:r>
            <a:r>
              <a:rPr lang="en-US" dirty="0" err="1" smtClean="0"/>
              <a:t>ni</a:t>
            </a:r>
            <a:r>
              <a:rPr lang="en-US" dirty="0" smtClean="0"/>
              <a:t> laptop,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toga </a:t>
            </a:r>
            <a:r>
              <a:rPr lang="en-US" dirty="0" err="1" smtClean="0"/>
              <a:t>imamo</a:t>
            </a:r>
            <a:r>
              <a:rPr lang="en-US" dirty="0" smtClean="0"/>
              <a:t> </a:t>
            </a:r>
            <a:r>
              <a:rPr lang="en-US" dirty="0" err="1" smtClean="0"/>
              <a:t>puno</a:t>
            </a:r>
            <a:r>
              <a:rPr lang="en-US" dirty="0" smtClean="0"/>
              <a:t> </a:t>
            </a:r>
            <a:r>
              <a:rPr lang="en-US" dirty="0" err="1" smtClean="0"/>
              <a:t>tehničkih</a:t>
            </a:r>
            <a:r>
              <a:rPr lang="en-US" dirty="0" smtClean="0"/>
              <a:t> </a:t>
            </a:r>
            <a:r>
              <a:rPr lang="en-US" dirty="0" err="1" smtClean="0"/>
              <a:t>teškoća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memorije</a:t>
            </a:r>
            <a:r>
              <a:rPr lang="en-US" dirty="0" smtClean="0"/>
              <a:t> </a:t>
            </a:r>
            <a:r>
              <a:rPr lang="en-US" dirty="0" err="1" smtClean="0"/>
              <a:t>mobitela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neodgovarajućeg</a:t>
            </a:r>
            <a:r>
              <a:rPr lang="en-US" dirty="0" smtClean="0"/>
              <a:t> </a:t>
            </a:r>
            <a:r>
              <a:rPr lang="en-US" dirty="0" err="1" smtClean="0"/>
              <a:t>ekrana</a:t>
            </a:r>
            <a:r>
              <a:rPr lang="en-US" dirty="0" smtClean="0"/>
              <a:t> pa se 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 smtClean="0"/>
              <a:t>zadaci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100% </a:t>
            </a:r>
            <a:r>
              <a:rPr lang="en-US" dirty="0" err="1" smtClean="0"/>
              <a:t>riješi</a:t>
            </a:r>
            <a:r>
              <a:rPr lang="en-US" dirty="0" smtClean="0"/>
              <a:t> (</a:t>
            </a:r>
            <a:r>
              <a:rPr lang="en-US" dirty="0" err="1" smtClean="0"/>
              <a:t>osmosmjerke</a:t>
            </a:r>
            <a:r>
              <a:rPr lang="en-US" dirty="0" smtClean="0"/>
              <a:t>). </a:t>
            </a:r>
            <a:r>
              <a:rPr lang="en-US" dirty="0" err="1" smtClean="0"/>
              <a:t>Napominjem</a:t>
            </a:r>
            <a:r>
              <a:rPr lang="en-US" dirty="0" smtClean="0"/>
              <a:t> da </a:t>
            </a:r>
            <a:r>
              <a:rPr lang="en-US" dirty="0" err="1" smtClean="0"/>
              <a:t>dijete</a:t>
            </a:r>
            <a:r>
              <a:rPr lang="en-US" dirty="0" smtClean="0"/>
              <a:t> do sad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imalo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mobitelu</a:t>
            </a:r>
            <a:r>
              <a:rPr lang="en-US" dirty="0" smtClean="0"/>
              <a:t>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pozive</a:t>
            </a:r>
            <a:r>
              <a:rPr lang="en-US" dirty="0" smtClean="0"/>
              <a:t>,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</a:t>
            </a:r>
            <a:r>
              <a:rPr lang="en-US" dirty="0" err="1" smtClean="0"/>
              <a:t>mobilni</a:t>
            </a:r>
            <a:r>
              <a:rPr lang="en-US" dirty="0" smtClean="0"/>
              <a:t> </a:t>
            </a:r>
            <a:r>
              <a:rPr lang="en-US" dirty="0" err="1" smtClean="0"/>
              <a:t>telefon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tablet,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iskustva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igricama</a:t>
            </a:r>
            <a:r>
              <a:rPr lang="en-US" dirty="0" smtClean="0"/>
              <a:t>, </a:t>
            </a:r>
            <a:r>
              <a:rPr lang="en-US" dirty="0" err="1" smtClean="0"/>
              <a:t>webom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slično</a:t>
            </a:r>
            <a:r>
              <a:rPr lang="en-US" dirty="0" smtClean="0"/>
              <a:t>, </a:t>
            </a:r>
            <a:r>
              <a:rPr lang="en-US" dirty="0" err="1" smtClean="0"/>
              <a:t>najmanji</a:t>
            </a:r>
            <a:r>
              <a:rPr lang="en-US" dirty="0" smtClean="0"/>
              <a:t> problem </a:t>
            </a:r>
            <a:r>
              <a:rPr lang="en-US" dirty="0" err="1" smtClean="0"/>
              <a:t>nam</a:t>
            </a:r>
            <a:r>
              <a:rPr lang="en-US" dirty="0" smtClean="0"/>
              <a:t> je </a:t>
            </a:r>
            <a:r>
              <a:rPr lang="en-US" dirty="0" err="1" smtClean="0"/>
              <a:t>učenje</a:t>
            </a:r>
            <a:r>
              <a:rPr lang="en-US" dirty="0" smtClean="0"/>
              <a:t>,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tehnički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problemi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osjećaj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nezadovoljstva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djeteta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zbog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informatičke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nepismenosti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	-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Usmjeriti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 smtClean="0"/>
              <a:t>aplikaciju</a:t>
            </a:r>
            <a:r>
              <a:rPr lang="en-US" dirty="0" smtClean="0"/>
              <a:t> a ne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en-US" dirty="0" smtClean="0"/>
              <a:t>Da 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 smtClean="0"/>
              <a:t>učitelji</a:t>
            </a:r>
            <a:r>
              <a:rPr lang="en-US" dirty="0" smtClean="0"/>
              <a:t> se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bave</a:t>
            </a:r>
            <a:r>
              <a:rPr lang="en-US" dirty="0" smtClean="0"/>
              <a:t> </a:t>
            </a:r>
            <a:r>
              <a:rPr lang="en-US" dirty="0" err="1" smtClean="0"/>
              <a:t>platformama</a:t>
            </a:r>
            <a:r>
              <a:rPr lang="en-US" dirty="0" smtClean="0"/>
              <a:t>..</a:t>
            </a:r>
            <a:r>
              <a:rPr lang="en-US" dirty="0" err="1" smtClean="0"/>
              <a:t>jednostavno</a:t>
            </a:r>
            <a:r>
              <a:rPr lang="en-US" dirty="0" smtClean="0"/>
              <a:t> </a:t>
            </a:r>
            <a:r>
              <a:rPr lang="en-US" dirty="0" err="1" smtClean="0"/>
              <a:t>poslati</a:t>
            </a:r>
            <a:r>
              <a:rPr lang="en-US" dirty="0" smtClean="0"/>
              <a:t> </a:t>
            </a:r>
            <a:r>
              <a:rPr lang="en-US" dirty="0" err="1" smtClean="0"/>
              <a:t>šta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školski</a:t>
            </a:r>
            <a:r>
              <a:rPr lang="en-US" dirty="0" smtClean="0"/>
              <a:t> rad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domaći</a:t>
            </a:r>
            <a:r>
              <a:rPr lang="en-US" dirty="0" smtClean="0"/>
              <a:t> a </a:t>
            </a:r>
            <a:r>
              <a:rPr lang="en-US" dirty="0" err="1" smtClean="0"/>
              <a:t>upute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lekcije</a:t>
            </a:r>
            <a:r>
              <a:rPr lang="en-US" dirty="0" smtClean="0"/>
              <a:t> </a:t>
            </a:r>
            <a:r>
              <a:rPr lang="en-US" dirty="0" err="1" smtClean="0"/>
              <a:t>pisati</a:t>
            </a:r>
            <a:r>
              <a:rPr lang="en-US" dirty="0" smtClean="0"/>
              <a:t> </a:t>
            </a:r>
            <a:r>
              <a:rPr lang="en-US" dirty="0" err="1" smtClean="0"/>
              <a:t>zajedno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zadanim</a:t>
            </a:r>
            <a:r>
              <a:rPr lang="en-US" dirty="0" smtClean="0"/>
              <a:t> </a:t>
            </a:r>
            <a:r>
              <a:rPr lang="en-US" dirty="0" err="1" smtClean="0"/>
              <a:t>zadacima</a:t>
            </a:r>
            <a:r>
              <a:rPr lang="en-US" dirty="0" smtClean="0"/>
              <a:t>.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Daljnji</a:t>
            </a:r>
            <a:r>
              <a:rPr lang="en-US" dirty="0" smtClean="0"/>
              <a:t> problem je to </a:t>
            </a:r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djeci</a:t>
            </a:r>
            <a:r>
              <a:rPr lang="en-US" dirty="0" smtClean="0"/>
              <a:t> </a:t>
            </a:r>
            <a:r>
              <a:rPr lang="en-US" dirty="0" err="1" smtClean="0"/>
              <a:t>svako</a:t>
            </a:r>
            <a:r>
              <a:rPr lang="en-US" dirty="0" smtClean="0"/>
              <a:t> par sati </a:t>
            </a:r>
            <a:r>
              <a:rPr lang="en-US" dirty="0" err="1" smtClean="0"/>
              <a:t>mjenja</a:t>
            </a:r>
            <a:r>
              <a:rPr lang="en-US" dirty="0" smtClean="0"/>
              <a:t> </a:t>
            </a:r>
            <a:r>
              <a:rPr lang="en-US" dirty="0" err="1" smtClean="0"/>
              <a:t>aplikacija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se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stvara</a:t>
            </a:r>
            <a:r>
              <a:rPr lang="en-US" dirty="0" smtClean="0"/>
              <a:t> </a:t>
            </a:r>
            <a:r>
              <a:rPr lang="en-US" dirty="0" err="1" smtClean="0"/>
              <a:t>daljnji</a:t>
            </a:r>
            <a:r>
              <a:rPr lang="en-US" dirty="0" smtClean="0"/>
              <a:t> problem u </a:t>
            </a:r>
            <a:r>
              <a:rPr lang="en-US" dirty="0" err="1" smtClean="0"/>
              <a:t>snalaženju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zahtjeva</a:t>
            </a:r>
            <a:r>
              <a:rPr lang="en-US" dirty="0" smtClean="0"/>
              <a:t> </a:t>
            </a:r>
            <a:r>
              <a:rPr lang="en-US" dirty="0" err="1" smtClean="0"/>
              <a:t>roditeljsko</a:t>
            </a:r>
            <a:r>
              <a:rPr lang="en-US" dirty="0" smtClean="0"/>
              <a:t> </a:t>
            </a:r>
            <a:r>
              <a:rPr lang="en-US" dirty="0" err="1" smtClean="0"/>
              <a:t>poznavanje</a:t>
            </a:r>
            <a:r>
              <a:rPr lang="en-US" dirty="0" smtClean="0"/>
              <a:t> </a:t>
            </a:r>
            <a:r>
              <a:rPr lang="en-US" dirty="0" err="1" smtClean="0"/>
              <a:t>aplikacija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njihovih</a:t>
            </a:r>
            <a:r>
              <a:rPr lang="en-US" dirty="0" smtClean="0"/>
              <a:t> </a:t>
            </a:r>
            <a:r>
              <a:rPr lang="en-US" dirty="0" err="1" smtClean="0"/>
              <a:t>instalacija</a:t>
            </a:r>
            <a:r>
              <a:rPr lang="en-US" dirty="0" smtClean="0"/>
              <a:t>. </a:t>
            </a:r>
            <a:r>
              <a:rPr lang="en-US" dirty="0" err="1" smtClean="0"/>
              <a:t>Naime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roditelji</a:t>
            </a:r>
            <a:r>
              <a:rPr lang="en-US" dirty="0" smtClean="0"/>
              <a:t> </a:t>
            </a:r>
            <a:r>
              <a:rPr lang="en-US" dirty="0" err="1" smtClean="0"/>
              <a:t>kući</a:t>
            </a:r>
            <a:r>
              <a:rPr lang="en-US" dirty="0" smtClean="0"/>
              <a:t> da bi </a:t>
            </a:r>
            <a:r>
              <a:rPr lang="en-US" dirty="0" err="1" smtClean="0"/>
              <a:t>mogli</a:t>
            </a:r>
            <a:r>
              <a:rPr lang="en-US" dirty="0" smtClean="0"/>
              <a:t> u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 </a:t>
            </a:r>
            <a:r>
              <a:rPr lang="en-US" dirty="0" err="1" smtClean="0"/>
              <a:t>pomoći</a:t>
            </a:r>
            <a:r>
              <a:rPr lang="en-US" dirty="0" smtClean="0"/>
              <a:t> </a:t>
            </a:r>
            <a:r>
              <a:rPr lang="en-US" dirty="0" err="1" smtClean="0"/>
              <a:t>djetetu</a:t>
            </a:r>
            <a:r>
              <a:rPr lang="en-US" dirty="0" smtClean="0"/>
              <a:t> s </a:t>
            </a:r>
            <a:r>
              <a:rPr lang="en-US" dirty="0" err="1" smtClean="0"/>
              <a:t>aplikacijama</a:t>
            </a:r>
            <a:r>
              <a:rPr lang="en-US" dirty="0" smtClean="0"/>
              <a:t> </a:t>
            </a:r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 smtClean="0"/>
              <a:t>mislim</a:t>
            </a:r>
            <a:r>
              <a:rPr lang="en-US" dirty="0" smtClean="0"/>
              <a:t> da se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odlučiti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univerzalna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olakšati</a:t>
            </a:r>
            <a:r>
              <a:rPr lang="en-US" dirty="0" smtClean="0"/>
              <a:t> rad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03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Negativni komentari ovakvog tipa su iznimka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nikakva</a:t>
            </a:r>
            <a:r>
              <a:rPr lang="en-US" dirty="0" smtClean="0"/>
              <a:t> </a:t>
            </a:r>
            <a:r>
              <a:rPr lang="en-US" dirty="0" err="1" smtClean="0"/>
              <a:t>nastava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daljinu</a:t>
            </a:r>
            <a:r>
              <a:rPr lang="en-US" dirty="0" smtClean="0"/>
              <a:t>, to je </a:t>
            </a:r>
            <a:r>
              <a:rPr lang="en-US" dirty="0" err="1" smtClean="0"/>
              <a:t>glupost</a:t>
            </a:r>
            <a:r>
              <a:rPr lang="en-US" dirty="0" smtClean="0"/>
              <a:t>. </a:t>
            </a:r>
            <a:r>
              <a:rPr lang="en-US" dirty="0" err="1" smtClean="0"/>
              <a:t>Djeca</a:t>
            </a:r>
            <a:r>
              <a:rPr lang="en-US" dirty="0" smtClean="0"/>
              <a:t> ne </a:t>
            </a:r>
            <a:r>
              <a:rPr lang="en-US" dirty="0" err="1" smtClean="0"/>
              <a:t>idu</a:t>
            </a:r>
            <a:r>
              <a:rPr lang="en-US" dirty="0" smtClean="0"/>
              <a:t> u </a:t>
            </a:r>
            <a:r>
              <a:rPr lang="en-US" dirty="0" err="1" smtClean="0"/>
              <a:t>skolu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u </a:t>
            </a:r>
            <a:r>
              <a:rPr lang="en-US" dirty="0" err="1" smtClean="0"/>
              <a:t>Afganistanu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sl. </a:t>
            </a:r>
            <a:r>
              <a:rPr lang="en-US" dirty="0" err="1" smtClean="0"/>
              <a:t>velika</a:t>
            </a:r>
            <a:r>
              <a:rPr lang="en-US" dirty="0" smtClean="0"/>
              <a:t> </a:t>
            </a:r>
            <a:r>
              <a:rPr lang="en-US" dirty="0" err="1" smtClean="0"/>
              <a:t>steta</a:t>
            </a:r>
            <a:r>
              <a:rPr lang="en-US" dirty="0" smtClean="0"/>
              <a:t>. </a:t>
            </a:r>
            <a:r>
              <a:rPr lang="en-US" dirty="0" err="1" smtClean="0"/>
              <a:t>Nastavnici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priliku</a:t>
            </a:r>
            <a:r>
              <a:rPr lang="en-US" dirty="0" smtClean="0"/>
              <a:t>, </a:t>
            </a:r>
            <a:r>
              <a:rPr lang="en-US" dirty="0" err="1" smtClean="0"/>
              <a:t>placa</a:t>
            </a:r>
            <a:r>
              <a:rPr lang="en-US" dirty="0" smtClean="0"/>
              <a:t> ide a ne </a:t>
            </a:r>
            <a:r>
              <a:rPr lang="en-US" dirty="0" err="1" smtClean="0"/>
              <a:t>rade</a:t>
            </a:r>
            <a:r>
              <a:rPr lang="en-US" dirty="0" smtClean="0"/>
              <a:t> </a:t>
            </a:r>
            <a:r>
              <a:rPr lang="en-US" dirty="0" err="1" smtClean="0"/>
              <a:t>nista</a:t>
            </a:r>
            <a:r>
              <a:rPr lang="en-US" dirty="0" smtClean="0"/>
              <a:t>. </a:t>
            </a:r>
            <a:r>
              <a:rPr lang="en-US" dirty="0" err="1" smtClean="0"/>
              <a:t>Nastava</a:t>
            </a:r>
            <a:r>
              <a:rPr lang="en-US" dirty="0" smtClean="0"/>
              <a:t> se </a:t>
            </a:r>
            <a:r>
              <a:rPr lang="en-US" dirty="0" err="1" smtClean="0"/>
              <a:t>moze</a:t>
            </a:r>
            <a:r>
              <a:rPr lang="en-US" dirty="0" smtClean="0"/>
              <a:t> </a:t>
            </a:r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 err="1" smtClean="0"/>
              <a:t>unaprijediti</a:t>
            </a:r>
            <a:r>
              <a:rPr lang="en-US" dirty="0" smtClean="0"/>
              <a:t> da se </a:t>
            </a:r>
            <a:r>
              <a:rPr lang="en-US" dirty="0" err="1" smtClean="0"/>
              <a:t>djeca</a:t>
            </a:r>
            <a:r>
              <a:rPr lang="en-US" dirty="0" smtClean="0"/>
              <a:t> </a:t>
            </a:r>
            <a:r>
              <a:rPr lang="en-US" dirty="0" err="1" smtClean="0"/>
              <a:t>vrate</a:t>
            </a:r>
            <a:r>
              <a:rPr lang="en-US" dirty="0" smtClean="0"/>
              <a:t> u </a:t>
            </a:r>
            <a:r>
              <a:rPr lang="en-US" dirty="0" err="1" smtClean="0"/>
              <a:t>skolu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neradnici</a:t>
            </a:r>
            <a:r>
              <a:rPr lang="en-US" dirty="0" smtClean="0"/>
              <a:t> </a:t>
            </a:r>
            <a:r>
              <a:rPr lang="en-US" dirty="0" err="1" smtClean="0"/>
              <a:t>pocnu</a:t>
            </a:r>
            <a:r>
              <a:rPr lang="en-US" dirty="0" smtClean="0"/>
              <a:t> </a:t>
            </a:r>
            <a:r>
              <a:rPr lang="en-US" dirty="0" err="1" smtClean="0"/>
              <a:t>napokon</a:t>
            </a:r>
            <a:r>
              <a:rPr lang="en-US" dirty="0" smtClean="0"/>
              <a:t> </a:t>
            </a:r>
            <a:r>
              <a:rPr lang="en-US" dirty="0" err="1" smtClean="0"/>
              <a:t>raditi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prestanu</a:t>
            </a:r>
            <a:r>
              <a:rPr lang="en-US" dirty="0" smtClean="0"/>
              <a:t> </a:t>
            </a:r>
            <a:r>
              <a:rPr lang="en-US" dirty="0" err="1" smtClean="0"/>
              <a:t>zivjeti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tuđi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hr-HR" dirty="0" err="1" smtClean="0"/>
              <a:t>cun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02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Smanjivanje gradiva i manje obveza roditeljima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	</a:t>
            </a:r>
            <a:r>
              <a:rPr lang="en-US" dirty="0" err="1" smtClean="0"/>
              <a:t>Definitivno</a:t>
            </a:r>
            <a:r>
              <a:rPr lang="en-US" dirty="0" smtClean="0"/>
              <a:t> bi se </a:t>
            </a:r>
            <a:r>
              <a:rPr lang="en-US" dirty="0" err="1" smtClean="0"/>
              <a:t>gradivo</a:t>
            </a:r>
            <a:r>
              <a:rPr lang="en-US" dirty="0" smtClean="0"/>
              <a:t>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svesti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minimum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vise </a:t>
            </a:r>
            <a:r>
              <a:rPr lang="en-US" dirty="0" err="1" smtClean="0"/>
              <a:t>djece</a:t>
            </a:r>
            <a:r>
              <a:rPr lang="en-US" dirty="0" smtClean="0"/>
              <a:t> u </a:t>
            </a:r>
            <a:r>
              <a:rPr lang="en-US" dirty="0" err="1" smtClean="0"/>
              <a:t>kuci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</a:t>
            </a:r>
            <a:r>
              <a:rPr lang="hr-HR" dirty="0" smtClean="0"/>
              <a:t>s</a:t>
            </a:r>
            <a:r>
              <a:rPr lang="en-US" dirty="0" smtClean="0"/>
              <a:t>tale </a:t>
            </a:r>
            <a:r>
              <a:rPr lang="en-US" dirty="0" err="1" smtClean="0"/>
              <a:t>kucanske</a:t>
            </a:r>
            <a:r>
              <a:rPr lang="en-US" dirty="0" smtClean="0"/>
              <a:t> </a:t>
            </a:r>
            <a:r>
              <a:rPr lang="en-US" dirty="0" err="1" smtClean="0"/>
              <a:t>poslove,definitivno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lako</a:t>
            </a:r>
            <a:r>
              <a:rPr lang="en-US" dirty="0" smtClean="0"/>
              <a:t> </a:t>
            </a:r>
            <a:r>
              <a:rPr lang="en-US" dirty="0" err="1" smtClean="0"/>
              <a:t>provesti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dana </a:t>
            </a:r>
            <a:r>
              <a:rPr lang="en-US" dirty="0" err="1" smtClean="0"/>
              <a:t>radeci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posao</a:t>
            </a:r>
            <a:r>
              <a:rPr lang="en-US" dirty="0" smtClean="0"/>
              <a:t> </a:t>
            </a:r>
            <a:r>
              <a:rPr lang="en-US" dirty="0" err="1" smtClean="0"/>
              <a:t>ucitelja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-</a:t>
            </a:r>
            <a:r>
              <a:rPr lang="en-US" dirty="0" err="1" smtClean="0"/>
              <a:t>Jedini</a:t>
            </a:r>
            <a:r>
              <a:rPr lang="en-US" dirty="0" smtClean="0"/>
              <a:t> </a:t>
            </a:r>
            <a:r>
              <a:rPr lang="en-US" dirty="0" err="1"/>
              <a:t>učitelj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daljinu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blizinu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Ja,a</a:t>
            </a:r>
            <a:r>
              <a:rPr lang="en-US" dirty="0"/>
              <a:t> </a:t>
            </a:r>
            <a:r>
              <a:rPr lang="en-US" dirty="0" err="1"/>
              <a:t>profesori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šalju</a:t>
            </a:r>
            <a:r>
              <a:rPr lang="en-US" dirty="0"/>
              <a:t> </a:t>
            </a:r>
            <a:r>
              <a:rPr lang="en-US" dirty="0" err="1"/>
              <a:t>školske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uratke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napraviti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dana</a:t>
            </a:r>
            <a:r>
              <a:rPr lang="en-US" dirty="0" smtClean="0"/>
              <a:t>..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-</a:t>
            </a:r>
            <a:r>
              <a:rPr lang="en-US" dirty="0" smtClean="0"/>
              <a:t>Online </a:t>
            </a:r>
            <a:r>
              <a:rPr lang="en-US" dirty="0" err="1"/>
              <a:t>odrzati</a:t>
            </a:r>
            <a:r>
              <a:rPr lang="en-US" dirty="0"/>
              <a:t> </a:t>
            </a:r>
            <a:r>
              <a:rPr lang="en-US" dirty="0" err="1"/>
              <a:t>nastavu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linka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engleski</a:t>
            </a:r>
            <a:r>
              <a:rPr lang="en-US" dirty="0"/>
              <a:t> </a:t>
            </a:r>
            <a:r>
              <a:rPr lang="en-US" dirty="0" err="1"/>
              <a:t>jezik</a:t>
            </a:r>
            <a:r>
              <a:rPr lang="en-US" dirty="0"/>
              <a:t>. </a:t>
            </a:r>
            <a:r>
              <a:rPr lang="en-US" dirty="0" err="1"/>
              <a:t>Dosta</a:t>
            </a:r>
            <a:r>
              <a:rPr lang="en-US" dirty="0"/>
              <a:t> toga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pisati</a:t>
            </a:r>
            <a:r>
              <a:rPr lang="en-US" dirty="0"/>
              <a:t> plus </a:t>
            </a:r>
            <a:r>
              <a:rPr lang="en-US" dirty="0" err="1"/>
              <a:t>domaći</a:t>
            </a:r>
            <a:r>
              <a:rPr lang="en-US" dirty="0"/>
              <a:t>. </a:t>
            </a:r>
            <a:r>
              <a:rPr lang="en-US" dirty="0" err="1"/>
              <a:t>Ovako</a:t>
            </a:r>
            <a:r>
              <a:rPr lang="en-US" dirty="0"/>
              <a:t> ja </a:t>
            </a:r>
            <a:r>
              <a:rPr lang="en-US" dirty="0" err="1"/>
              <a:t>zamjenjujem</a:t>
            </a:r>
            <a:r>
              <a:rPr lang="en-US" dirty="0"/>
              <a:t> </a:t>
            </a:r>
            <a:r>
              <a:rPr lang="en-US" dirty="0" err="1"/>
              <a:t>uciteljicu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objasnim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. </a:t>
            </a:r>
            <a:r>
              <a:rPr lang="en-US" dirty="0" err="1"/>
              <a:t>Sreca</a:t>
            </a:r>
            <a:r>
              <a:rPr lang="en-US" dirty="0"/>
              <a:t> je da je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razred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shvaca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je </a:t>
            </a:r>
            <a:r>
              <a:rPr lang="en-US" dirty="0" err="1"/>
              <a:t>tesko</a:t>
            </a:r>
            <a:r>
              <a:rPr lang="en-US" dirty="0"/>
              <a:t> to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pohvatati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objasniti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736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U upitniku je sudjelovalo 322 roditelja učenika nižih razreda.</a:t>
            </a:r>
          </a:p>
          <a:p>
            <a:r>
              <a:rPr lang="hr-HR" dirty="0" smtClean="0"/>
              <a:t>Upitnik je anoniman. S obzirom na broj i zastupljenost ispitanika po razredima uzorak je reprezentativan.</a:t>
            </a:r>
          </a:p>
          <a:p>
            <a:r>
              <a:rPr lang="pl-PL" dirty="0" smtClean="0"/>
              <a:t>Upitnik je proveden u razdoblju od 11.4.2020. do 23.4.2020.</a:t>
            </a:r>
          </a:p>
          <a:p>
            <a:r>
              <a:rPr lang="pl-PL" dirty="0" smtClean="0"/>
              <a:t>Provedba i obrada upitnika:pedagoginja škole Dubravka</a:t>
            </a:r>
            <a:endParaRPr lang="hr-HR" dirty="0" smtClean="0"/>
          </a:p>
          <a:p>
            <a:r>
              <a:rPr lang="hr-HR" dirty="0" smtClean="0"/>
              <a:t>Na pitanje: „Navedite načine na koje bi se mogla unaprijediti nastava na daljinu i/ili komunikacija s </a:t>
            </a:r>
            <a:r>
              <a:rPr lang="hr-HR" dirty="0" err="1" smtClean="0"/>
              <a:t>učiteljima!”roditelji</a:t>
            </a:r>
            <a:r>
              <a:rPr lang="hr-HR" dirty="0" smtClean="0"/>
              <a:t> su odgovorili sa 158 odgovora. </a:t>
            </a:r>
          </a:p>
          <a:p>
            <a:r>
              <a:rPr lang="hr-HR" dirty="0" smtClean="0"/>
              <a:t>U prezentaciji su navedeni dijelom, ali okvirno grupirani po temama koje </a:t>
            </a:r>
            <a:r>
              <a:rPr lang="hr-HR" dirty="0"/>
              <a:t>predstavljaju. </a:t>
            </a:r>
            <a:endParaRPr lang="hr-HR" dirty="0" smtClean="0"/>
          </a:p>
          <a:p>
            <a:r>
              <a:rPr lang="hr-HR" dirty="0" smtClean="0"/>
              <a:t>Svrha </a:t>
            </a:r>
            <a:r>
              <a:rPr lang="hr-HR" dirty="0"/>
              <a:t>je upitnika </a:t>
            </a:r>
            <a:r>
              <a:rPr lang="hr-HR" dirty="0" smtClean="0"/>
              <a:t>unaprijediti </a:t>
            </a:r>
            <a:r>
              <a:rPr lang="hr-HR" dirty="0"/>
              <a:t>suradnju i nastavu na daljinu.</a:t>
            </a:r>
            <a:endParaRPr lang="hr-HR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982628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Poteškoće s opremom, više školaraca…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Imam </a:t>
            </a:r>
            <a:r>
              <a:rPr lang="en-US" dirty="0" err="1" smtClean="0"/>
              <a:t>troje</a:t>
            </a:r>
            <a:r>
              <a:rPr lang="en-US" dirty="0" smtClean="0"/>
              <a:t> </a:t>
            </a:r>
            <a:r>
              <a:rPr lang="en-US" dirty="0" err="1" smtClean="0"/>
              <a:t>učenika</a:t>
            </a:r>
            <a:r>
              <a:rPr lang="en-US" dirty="0" smtClean="0"/>
              <a:t>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škole.a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mobitel.Pošto</a:t>
            </a:r>
            <a:r>
              <a:rPr lang="en-US" dirty="0" smtClean="0"/>
              <a:t> se </a:t>
            </a:r>
            <a:r>
              <a:rPr lang="en-US" dirty="0" err="1" smtClean="0"/>
              <a:t>niži</a:t>
            </a:r>
            <a:r>
              <a:rPr lang="en-US" dirty="0" smtClean="0"/>
              <a:t> </a:t>
            </a:r>
            <a:r>
              <a:rPr lang="en-US" dirty="0" err="1" smtClean="0"/>
              <a:t>razredi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watsappom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komunikaciju</a:t>
            </a:r>
            <a:r>
              <a:rPr lang="en-US" dirty="0" smtClean="0"/>
              <a:t> s </a:t>
            </a:r>
            <a:r>
              <a:rPr lang="en-US" dirty="0" err="1" smtClean="0"/>
              <a:t>učiteljicom</a:t>
            </a:r>
            <a:r>
              <a:rPr lang="en-US" dirty="0" smtClean="0"/>
              <a:t> a </a:t>
            </a:r>
            <a:r>
              <a:rPr lang="en-US" dirty="0" err="1" smtClean="0"/>
              <a:t>zadaci</a:t>
            </a:r>
            <a:r>
              <a:rPr lang="en-US" dirty="0" smtClean="0"/>
              <a:t> se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rješavaju</a:t>
            </a:r>
            <a:r>
              <a:rPr lang="en-US" dirty="0" smtClean="0"/>
              <a:t> u </a:t>
            </a:r>
            <a:r>
              <a:rPr lang="en-US" dirty="0" err="1" smtClean="0"/>
              <a:t>izzy</a:t>
            </a:r>
            <a:r>
              <a:rPr lang="en-US" dirty="0" smtClean="0"/>
              <a:t>-u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matificu</a:t>
            </a:r>
            <a:r>
              <a:rPr lang="en-US" dirty="0" smtClean="0"/>
              <a:t> pa je </a:t>
            </a:r>
            <a:r>
              <a:rPr lang="en-US" dirty="0" err="1" smtClean="0"/>
              <a:t>gužva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mobitelu</a:t>
            </a:r>
            <a:r>
              <a:rPr lang="hr-HR" dirty="0" smtClean="0"/>
              <a:t>. </a:t>
            </a:r>
            <a:r>
              <a:rPr lang="en-US" dirty="0" err="1" smtClean="0"/>
              <a:t>Trebalo</a:t>
            </a:r>
            <a:r>
              <a:rPr lang="en-US" dirty="0" smtClean="0"/>
              <a:t> bi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tablet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mobitel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učeniku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besplatni</a:t>
            </a:r>
            <a:r>
              <a:rPr lang="en-US" dirty="0" smtClean="0"/>
              <a:t> </a:t>
            </a:r>
            <a:r>
              <a:rPr lang="en-US" dirty="0" err="1" smtClean="0"/>
              <a:t>brzi</a:t>
            </a:r>
            <a:r>
              <a:rPr lang="en-US" dirty="0" smtClean="0"/>
              <a:t> internet </a:t>
            </a:r>
            <a:r>
              <a:rPr lang="en-US" dirty="0" err="1" smtClean="0"/>
              <a:t>jer</a:t>
            </a:r>
            <a:r>
              <a:rPr lang="en-US" dirty="0" smtClean="0"/>
              <a:t> bez </a:t>
            </a:r>
            <a:r>
              <a:rPr lang="en-US" dirty="0" err="1" smtClean="0"/>
              <a:t>njega</a:t>
            </a:r>
            <a:r>
              <a:rPr lang="en-US" dirty="0" smtClean="0"/>
              <a:t> </a:t>
            </a:r>
            <a:r>
              <a:rPr lang="en-US" dirty="0" err="1" smtClean="0"/>
              <a:t>ništa</a:t>
            </a:r>
            <a:r>
              <a:rPr lang="en-US" dirty="0" smtClean="0"/>
              <a:t> ne </a:t>
            </a:r>
            <a:r>
              <a:rPr lang="en-US" dirty="0" err="1" smtClean="0"/>
              <a:t>funkcionira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25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hr-HR" smtClean="0"/>
              <a:t>…</a:t>
            </a:r>
            <a:r>
              <a:rPr lang="en-US" smtClean="0"/>
              <a:t>komunikacija</a:t>
            </a:r>
            <a:r>
              <a:rPr lang="en-US" dirty="0" smtClean="0"/>
              <a:t> je dobro </a:t>
            </a:r>
            <a:r>
              <a:rPr lang="en-US" dirty="0" err="1" smtClean="0"/>
              <a:t>zamisljena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je problem </a:t>
            </a:r>
            <a:r>
              <a:rPr lang="en-US" dirty="0" smtClean="0">
                <a:solidFill>
                  <a:srgbClr val="FF0000"/>
                </a:solidFill>
              </a:rPr>
              <a:t>ne </a:t>
            </a:r>
            <a:r>
              <a:rPr lang="en-US" dirty="0" err="1" smtClean="0">
                <a:solidFill>
                  <a:srgbClr val="FF0000"/>
                </a:solidFill>
              </a:rPr>
              <a:t>zainteresiranosti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ucenika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hr-HR" dirty="0" err="1"/>
              <a:t>P</a:t>
            </a:r>
            <a:r>
              <a:rPr lang="en-US" dirty="0" err="1" smtClean="0"/>
              <a:t>osto</a:t>
            </a:r>
            <a:r>
              <a:rPr lang="en-US" dirty="0" smtClean="0"/>
              <a:t> se </a:t>
            </a:r>
            <a:r>
              <a:rPr lang="en-US" dirty="0" err="1" smtClean="0"/>
              <a:t>radi</a:t>
            </a:r>
            <a:r>
              <a:rPr lang="en-US" dirty="0" smtClean="0"/>
              <a:t> od </a:t>
            </a:r>
            <a:r>
              <a:rPr lang="en-US" dirty="0" err="1" smtClean="0"/>
              <a:t>kuce</a:t>
            </a:r>
            <a:r>
              <a:rPr lang="en-US" dirty="0" smtClean="0"/>
              <a:t> </a:t>
            </a:r>
            <a:r>
              <a:rPr lang="en-US" dirty="0" err="1" smtClean="0"/>
              <a:t>paznja</a:t>
            </a:r>
            <a:r>
              <a:rPr lang="en-US" dirty="0" smtClean="0"/>
              <a:t> </a:t>
            </a:r>
            <a:r>
              <a:rPr lang="en-US" dirty="0" err="1" smtClean="0"/>
              <a:t>vecinom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usmjerena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rad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rjesavanje</a:t>
            </a:r>
            <a:r>
              <a:rPr lang="en-US" dirty="0" smtClean="0"/>
              <a:t> </a:t>
            </a:r>
            <a:r>
              <a:rPr lang="en-US" dirty="0" err="1" smtClean="0"/>
              <a:t>zadataka</a:t>
            </a:r>
            <a:r>
              <a:rPr lang="en-US" dirty="0" smtClean="0"/>
              <a:t>.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…</a:t>
            </a:r>
            <a:r>
              <a:rPr lang="en-US" dirty="0" err="1" smtClean="0"/>
              <a:t>Naime</a:t>
            </a:r>
            <a:r>
              <a:rPr lang="en-US" dirty="0" smtClean="0"/>
              <a:t> </a:t>
            </a:r>
            <a:r>
              <a:rPr lang="en-US" dirty="0" err="1"/>
              <a:t>moje</a:t>
            </a:r>
            <a:r>
              <a:rPr lang="en-US" dirty="0"/>
              <a:t> </a:t>
            </a:r>
            <a:r>
              <a:rPr lang="en-US" dirty="0" err="1"/>
              <a:t>dijete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individualnim</a:t>
            </a:r>
            <a:r>
              <a:rPr lang="en-US" dirty="0"/>
              <a:t> </a:t>
            </a:r>
            <a:r>
              <a:rPr lang="en-US" dirty="0" err="1"/>
              <a:t>programu</a:t>
            </a:r>
            <a:r>
              <a:rPr lang="en-US" dirty="0"/>
              <a:t> </a:t>
            </a:r>
            <a:r>
              <a:rPr lang="en-US" dirty="0" err="1"/>
              <a:t>mislim</a:t>
            </a:r>
            <a:r>
              <a:rPr lang="en-US" dirty="0"/>
              <a:t> 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djecu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ništa</a:t>
            </a:r>
            <a:r>
              <a:rPr lang="en-US" dirty="0"/>
              <a:t> </a:t>
            </a:r>
            <a:r>
              <a:rPr lang="en-US" dirty="0" err="1"/>
              <a:t>napravili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Mišljenja</a:t>
            </a:r>
            <a:r>
              <a:rPr lang="en-US" dirty="0" smtClean="0"/>
              <a:t> </a:t>
            </a:r>
            <a:r>
              <a:rPr lang="en-US" dirty="0" err="1" smtClean="0"/>
              <a:t>sam</a:t>
            </a:r>
            <a:r>
              <a:rPr lang="en-US" dirty="0" smtClean="0"/>
              <a:t> da je </a:t>
            </a:r>
            <a:r>
              <a:rPr lang="en-US" dirty="0" err="1" smtClean="0"/>
              <a:t>trebalo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svega</a:t>
            </a:r>
            <a:r>
              <a:rPr lang="en-US" dirty="0" smtClean="0"/>
              <a:t> </a:t>
            </a:r>
            <a:r>
              <a:rPr lang="en-US" dirty="0" err="1" smtClean="0"/>
              <a:t>ovu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 </a:t>
            </a:r>
            <a:r>
              <a:rPr lang="en-US" dirty="0" err="1" smtClean="0"/>
              <a:t>proglasiti</a:t>
            </a:r>
            <a:r>
              <a:rPr lang="en-US" dirty="0" smtClean="0"/>
              <a:t> </a:t>
            </a:r>
            <a:r>
              <a:rPr lang="en-US" dirty="0" err="1" smtClean="0"/>
              <a:t>nevažećom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ispada</a:t>
            </a:r>
            <a:r>
              <a:rPr lang="en-US" dirty="0" smtClean="0"/>
              <a:t> da par </a:t>
            </a:r>
            <a:r>
              <a:rPr lang="en-US" dirty="0" err="1" smtClean="0"/>
              <a:t>klipića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you tube-a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zamijeniti</a:t>
            </a:r>
            <a:r>
              <a:rPr lang="en-US" dirty="0" smtClean="0"/>
              <a:t> </a:t>
            </a:r>
            <a:r>
              <a:rPr lang="en-US" dirty="0" err="1" smtClean="0"/>
              <a:t>učitelja</a:t>
            </a:r>
            <a:r>
              <a:rPr lang="en-US" dirty="0" smtClean="0"/>
              <a:t> </a:t>
            </a:r>
            <a:r>
              <a:rPr lang="en-US" dirty="0" err="1" smtClean="0"/>
              <a:t>uživo</a:t>
            </a:r>
            <a:r>
              <a:rPr lang="en-US" dirty="0" smtClean="0"/>
              <a:t>! </a:t>
            </a:r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 err="1" smtClean="0"/>
              <a:t>čast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nekome</a:t>
            </a:r>
            <a:r>
              <a:rPr lang="en-US" dirty="0" smtClean="0"/>
              <a:t> </a:t>
            </a:r>
            <a:r>
              <a:rPr lang="en-US" dirty="0" err="1" smtClean="0"/>
              <a:t>trudu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škola</a:t>
            </a:r>
            <a:r>
              <a:rPr lang="en-US" dirty="0" smtClean="0"/>
              <a:t> je </a:t>
            </a:r>
            <a:r>
              <a:rPr lang="en-US" dirty="0" err="1" smtClean="0"/>
              <a:t>škola</a:t>
            </a:r>
            <a:r>
              <a:rPr lang="en-US" dirty="0" smtClean="0"/>
              <a:t> a </a:t>
            </a:r>
            <a:r>
              <a:rPr lang="hr-HR" dirty="0" smtClean="0"/>
              <a:t>i</a:t>
            </a:r>
            <a:r>
              <a:rPr lang="en-US" dirty="0" smtClean="0"/>
              <a:t> mi </a:t>
            </a:r>
            <a:r>
              <a:rPr lang="en-US" dirty="0" err="1" smtClean="0"/>
              <a:t>roditelji</a:t>
            </a:r>
            <a:r>
              <a:rPr lang="en-US" dirty="0" smtClean="0"/>
              <a:t> </a:t>
            </a:r>
            <a:r>
              <a:rPr lang="en-US" dirty="0" err="1" smtClean="0"/>
              <a:t>imamo</a:t>
            </a:r>
            <a:r>
              <a:rPr lang="en-US" dirty="0" smtClean="0"/>
              <a:t>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briga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posla</a:t>
            </a:r>
            <a:r>
              <a:rPr lang="en-US" dirty="0" smtClean="0"/>
              <a:t> 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 smtClean="0"/>
              <a:t>čak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prestanka</a:t>
            </a:r>
            <a:r>
              <a:rPr lang="en-US" dirty="0" smtClean="0"/>
              <a:t> </a:t>
            </a:r>
            <a:r>
              <a:rPr lang="en-US" dirty="0" err="1" smtClean="0"/>
              <a:t>radnog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da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lako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glumiti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učitelja</a:t>
            </a:r>
            <a:r>
              <a:rPr lang="en-US" dirty="0" smtClean="0"/>
              <a:t> </a:t>
            </a:r>
            <a:r>
              <a:rPr lang="en-US" dirty="0" err="1" smtClean="0"/>
              <a:t>kući</a:t>
            </a:r>
            <a:r>
              <a:rPr lang="en-US" dirty="0" smtClean="0"/>
              <a:t>. U </a:t>
            </a:r>
            <a:r>
              <a:rPr lang="en-US" dirty="0" err="1" smtClean="0"/>
              <a:t>nižim</a:t>
            </a:r>
            <a:r>
              <a:rPr lang="en-US" dirty="0" smtClean="0"/>
              <a:t> </a:t>
            </a:r>
            <a:r>
              <a:rPr lang="en-US" dirty="0" err="1" smtClean="0"/>
              <a:t>razredima</a:t>
            </a:r>
            <a:r>
              <a:rPr lang="en-US" dirty="0" smtClean="0"/>
              <a:t> to se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ali</a:t>
            </a:r>
            <a:r>
              <a:rPr lang="en-US" dirty="0" smtClean="0"/>
              <a:t> u </a:t>
            </a:r>
            <a:r>
              <a:rPr lang="en-US" dirty="0" err="1" smtClean="0"/>
              <a:t>višim</a:t>
            </a:r>
            <a:r>
              <a:rPr lang="en-US" dirty="0" smtClean="0"/>
              <a:t>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nemoguće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013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Manje mobitelom…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Kada</a:t>
            </a:r>
            <a:r>
              <a:rPr lang="en-US" dirty="0" smtClean="0"/>
              <a:t> bi se </a:t>
            </a:r>
            <a:r>
              <a:rPr lang="en-US" dirty="0" err="1" smtClean="0"/>
              <a:t>školska</a:t>
            </a:r>
            <a:r>
              <a:rPr lang="en-US" dirty="0" smtClean="0"/>
              <a:t> </a:t>
            </a:r>
            <a:r>
              <a:rPr lang="en-US" dirty="0" err="1" smtClean="0"/>
              <a:t>komunikacija</a:t>
            </a:r>
            <a:r>
              <a:rPr lang="en-US" dirty="0" smtClean="0"/>
              <a:t>, </a:t>
            </a:r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en-US" dirty="0" err="1" smtClean="0"/>
              <a:t>izmjenjivali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učiteljima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službeniji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npr</a:t>
            </a:r>
            <a:r>
              <a:rPr lang="en-US" dirty="0" smtClean="0"/>
              <a:t>.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emaila</a:t>
            </a:r>
            <a:r>
              <a:rPr lang="en-US" dirty="0" smtClean="0"/>
              <a:t>. </a:t>
            </a:r>
            <a:r>
              <a:rPr lang="en-US" dirty="0" err="1" smtClean="0"/>
              <a:t>Emailom</a:t>
            </a:r>
            <a:r>
              <a:rPr lang="en-US" dirty="0" smtClean="0"/>
              <a:t> </a:t>
            </a:r>
            <a:r>
              <a:rPr lang="en-US" dirty="0" err="1" smtClean="0"/>
              <a:t>učitelj</a:t>
            </a:r>
            <a:r>
              <a:rPr lang="en-US" dirty="0" smtClean="0"/>
              <a:t> </a:t>
            </a:r>
            <a:r>
              <a:rPr lang="en-US" dirty="0" err="1" smtClean="0"/>
              <a:t>komunikaciju</a:t>
            </a:r>
            <a:r>
              <a:rPr lang="en-US" dirty="0" smtClean="0"/>
              <a:t>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 smtClean="0"/>
              <a:t>grupom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svima</a:t>
            </a:r>
            <a:r>
              <a:rPr lang="en-US" dirty="0" smtClean="0"/>
              <a:t> a </a:t>
            </a:r>
            <a:r>
              <a:rPr lang="en-US" dirty="0" err="1" smtClean="0"/>
              <a:t>učenici</a:t>
            </a:r>
            <a:r>
              <a:rPr lang="en-US" dirty="0" smtClean="0"/>
              <a:t> </a:t>
            </a:r>
            <a:r>
              <a:rPr lang="en-US" dirty="0" err="1" smtClean="0"/>
              <a:t>ponaosob</a:t>
            </a:r>
            <a:r>
              <a:rPr lang="en-US" dirty="0" smtClean="0"/>
              <a:t> put </a:t>
            </a:r>
            <a:r>
              <a:rPr lang="en-US" dirty="0" err="1" smtClean="0"/>
              <a:t>učitelja</a:t>
            </a:r>
            <a:r>
              <a:rPr lang="en-US" dirty="0" smtClean="0"/>
              <a:t>. </a:t>
            </a:r>
            <a:r>
              <a:rPr lang="en-US" dirty="0" err="1" smtClean="0"/>
              <a:t>Tako</a:t>
            </a:r>
            <a:r>
              <a:rPr lang="en-US" dirty="0" smtClean="0"/>
              <a:t> bi </a:t>
            </a:r>
            <a:r>
              <a:rPr lang="en-US" dirty="0" err="1" smtClean="0"/>
              <a:t>učenik</a:t>
            </a:r>
            <a:r>
              <a:rPr lang="en-US" dirty="0" smtClean="0"/>
              <a:t> </a:t>
            </a:r>
            <a:r>
              <a:rPr lang="en-US" dirty="0" err="1" smtClean="0"/>
              <a:t>otvorio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email </a:t>
            </a:r>
            <a:r>
              <a:rPr lang="en-US" dirty="0" err="1" smtClean="0"/>
              <a:t>adresu</a:t>
            </a:r>
            <a:r>
              <a:rPr lang="en-US" dirty="0" smtClean="0"/>
              <a:t> pa bi se </a:t>
            </a:r>
            <a:r>
              <a:rPr lang="en-US" dirty="0" err="1" smtClean="0"/>
              <a:t>mogao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aparatom</a:t>
            </a:r>
            <a:r>
              <a:rPr lang="en-US" dirty="0" smtClean="0"/>
              <a:t> </a:t>
            </a:r>
            <a:r>
              <a:rPr lang="en-US" dirty="0" err="1" smtClean="0"/>
              <a:t>npr</a:t>
            </a:r>
            <a:r>
              <a:rPr lang="en-US" dirty="0" smtClean="0"/>
              <a:t>. tablet </a:t>
            </a:r>
            <a:r>
              <a:rPr lang="en-US" dirty="0" err="1" smtClean="0"/>
              <a:t>ili</a:t>
            </a:r>
            <a:r>
              <a:rPr lang="en-US" dirty="0" smtClean="0"/>
              <a:t> laptop pa bi se </a:t>
            </a:r>
            <a:r>
              <a:rPr lang="en-US" dirty="0" err="1" smtClean="0"/>
              <a:t>roditeljima</a:t>
            </a:r>
            <a:r>
              <a:rPr lang="en-US" dirty="0" smtClean="0"/>
              <a:t> </a:t>
            </a:r>
            <a:r>
              <a:rPr lang="en-US" dirty="0" err="1" smtClean="0"/>
              <a:t>oslobodili</a:t>
            </a:r>
            <a:r>
              <a:rPr lang="en-US" dirty="0" smtClean="0"/>
              <a:t> </a:t>
            </a:r>
            <a:r>
              <a:rPr lang="en-US" dirty="0" err="1" smtClean="0"/>
              <a:t>osobni</a:t>
            </a:r>
            <a:r>
              <a:rPr lang="en-US" dirty="0" smtClean="0"/>
              <a:t> </a:t>
            </a:r>
            <a:r>
              <a:rPr lang="en-US" dirty="0" err="1" smtClean="0"/>
              <a:t>mobiteli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ne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npr</a:t>
            </a:r>
            <a:r>
              <a:rPr lang="en-US" dirty="0" smtClean="0"/>
              <a:t>. </a:t>
            </a:r>
            <a:r>
              <a:rPr lang="en-US" dirty="0" err="1" smtClean="0"/>
              <a:t>moderni</a:t>
            </a:r>
            <a:r>
              <a:rPr lang="en-US" dirty="0" smtClean="0"/>
              <a:t>, </a:t>
            </a:r>
            <a:r>
              <a:rPr lang="en-US" dirty="0" err="1" smtClean="0"/>
              <a:t>ispravni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slobodni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dostupni</a:t>
            </a:r>
            <a:r>
              <a:rPr lang="en-US" dirty="0" smtClean="0"/>
              <a:t> </a:t>
            </a:r>
            <a:r>
              <a:rPr lang="en-US" dirty="0" err="1" smtClean="0"/>
              <a:t>dijeci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jednom</a:t>
            </a:r>
            <a:r>
              <a:rPr lang="en-US" dirty="0" smtClean="0"/>
              <a:t> od </a:t>
            </a:r>
            <a:r>
              <a:rPr lang="en-US" dirty="0" err="1" smtClean="0"/>
              <a:t>djece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Ispravnom</a:t>
            </a:r>
            <a:r>
              <a:rPr lang="en-US" dirty="0"/>
              <a:t> </a:t>
            </a:r>
            <a:r>
              <a:rPr lang="en-US" dirty="0" err="1"/>
              <a:t>organizacijom</a:t>
            </a:r>
            <a:r>
              <a:rPr lang="en-US" dirty="0"/>
              <a:t> </a:t>
            </a:r>
            <a:r>
              <a:rPr lang="en-US" dirty="0" err="1"/>
              <a:t>virtualnih</a:t>
            </a:r>
            <a:r>
              <a:rPr lang="en-US" dirty="0"/>
              <a:t> </a:t>
            </a:r>
            <a:r>
              <a:rPr lang="en-US" dirty="0" err="1"/>
              <a:t>razreda,za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predmete</a:t>
            </a:r>
            <a:r>
              <a:rPr lang="en-US" dirty="0" smtClean="0"/>
              <a:t>.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..</a:t>
            </a:r>
            <a:r>
              <a:rPr lang="en-US" dirty="0" err="1" smtClean="0"/>
              <a:t>Moje</a:t>
            </a:r>
            <a:r>
              <a:rPr lang="en-US" dirty="0" smtClean="0"/>
              <a:t> </a:t>
            </a:r>
            <a:r>
              <a:rPr lang="en-US" dirty="0" err="1"/>
              <a:t>mišljenje</a:t>
            </a:r>
            <a:r>
              <a:rPr lang="en-US" dirty="0"/>
              <a:t> je to da je </a:t>
            </a:r>
            <a:r>
              <a:rPr lang="en-US" dirty="0" err="1"/>
              <a:t>loše</a:t>
            </a:r>
            <a:r>
              <a:rPr lang="en-US" dirty="0"/>
              <a:t> </a:t>
            </a:r>
            <a:r>
              <a:rPr lang="en-US" dirty="0" err="1"/>
              <a:t>organizirana</a:t>
            </a:r>
            <a:r>
              <a:rPr lang="en-US" dirty="0"/>
              <a:t> </a:t>
            </a:r>
            <a:r>
              <a:rPr lang="en-US" dirty="0" err="1"/>
              <a:t>nastava</a:t>
            </a:r>
            <a:r>
              <a:rPr lang="en-US" dirty="0"/>
              <a:t> od 1 - 4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wappa</a:t>
            </a:r>
            <a:r>
              <a:rPr lang="en-US" dirty="0"/>
              <a:t> (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poruka</a:t>
            </a:r>
            <a:r>
              <a:rPr lang="en-US" dirty="0"/>
              <a:t>) </a:t>
            </a:r>
            <a:r>
              <a:rPr lang="en-US" dirty="0" err="1"/>
              <a:t>puno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se </a:t>
            </a:r>
            <a:r>
              <a:rPr lang="en-US" dirty="0" err="1"/>
              <a:t>osmislilo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razrede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skidam</a:t>
            </a:r>
            <a:r>
              <a:rPr lang="en-US" dirty="0"/>
              <a:t> </a:t>
            </a:r>
            <a:r>
              <a:rPr lang="en-US" dirty="0" err="1"/>
              <a:t>kapu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3159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/>
              <a:t>Više poticaja učeniku ili </a:t>
            </a:r>
            <a:r>
              <a:rPr lang="hr-HR" sz="3200" b="1" dirty="0" smtClean="0">
                <a:solidFill>
                  <a:srgbClr val="7030A0"/>
                </a:solidFill>
              </a:rPr>
              <a:t>potreba objasniti roditeljima i učenicima što je povratna informacija i zašto je važna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zadataka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sta</a:t>
            </a:r>
            <a:r>
              <a:rPr lang="en-US" dirty="0" smtClean="0"/>
              <a:t> se tice </a:t>
            </a:r>
            <a:r>
              <a:rPr lang="en-US" dirty="0" err="1" smtClean="0"/>
              <a:t>prvasica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ucitelji</a:t>
            </a:r>
            <a:r>
              <a:rPr lang="en-US" dirty="0" smtClean="0"/>
              <a:t> bi </a:t>
            </a:r>
            <a:r>
              <a:rPr lang="en-US" dirty="0" err="1" smtClean="0"/>
              <a:t>trebali</a:t>
            </a:r>
            <a:r>
              <a:rPr lang="en-US" dirty="0" smtClean="0"/>
              <a:t> </a:t>
            </a:r>
            <a:r>
              <a:rPr lang="en-US" dirty="0" err="1" smtClean="0"/>
              <a:t>poticaje</a:t>
            </a:r>
            <a:r>
              <a:rPr lang="en-US" dirty="0" smtClean="0"/>
              <a:t> slat </a:t>
            </a:r>
            <a:r>
              <a:rPr lang="en-US" dirty="0" err="1" smtClean="0"/>
              <a:t>uceniku</a:t>
            </a:r>
            <a:r>
              <a:rPr lang="en-US" dirty="0" smtClean="0"/>
              <a:t> a ne </a:t>
            </a:r>
            <a:r>
              <a:rPr lang="en-US" dirty="0" err="1" smtClean="0"/>
              <a:t>cjepidlacit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detalj</a:t>
            </a:r>
            <a:r>
              <a:rPr lang="en-US" dirty="0" smtClean="0"/>
              <a:t> </a:t>
            </a:r>
            <a:r>
              <a:rPr lang="en-US" dirty="0" err="1" smtClean="0"/>
              <a:t>gledati</a:t>
            </a:r>
            <a:r>
              <a:rPr lang="en-US" dirty="0" smtClean="0"/>
              <a:t> u </a:t>
            </a:r>
            <a:r>
              <a:rPr lang="en-US" dirty="0" err="1" smtClean="0"/>
              <a:t>poslano</a:t>
            </a:r>
            <a:r>
              <a:rPr lang="hr-HR" dirty="0" smtClean="0"/>
              <a:t>j</a:t>
            </a:r>
            <a:r>
              <a:rPr lang="en-US" dirty="0" smtClean="0"/>
              <a:t> </a:t>
            </a:r>
            <a:r>
              <a:rPr lang="en-US" dirty="0" err="1" smtClean="0"/>
              <a:t>zadaci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49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r>
              <a:rPr lang="en-US" sz="3600" dirty="0" err="1" smtClean="0"/>
              <a:t>izražava</a:t>
            </a:r>
            <a:r>
              <a:rPr lang="en-US" sz="3600" dirty="0" smtClean="0"/>
              <a:t> se </a:t>
            </a:r>
            <a:r>
              <a:rPr lang="en-US" sz="3600" dirty="0" err="1" smtClean="0"/>
              <a:t>želja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potreba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komunikacijom</a:t>
            </a:r>
            <a:r>
              <a:rPr lang="en-US" sz="3600" dirty="0" smtClean="0"/>
              <a:t> </a:t>
            </a:r>
            <a:r>
              <a:rPr lang="en-US" sz="3600" dirty="0" err="1" smtClean="0"/>
              <a:t>UŽIVO,kao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tumačenjem</a:t>
            </a:r>
            <a:r>
              <a:rPr lang="en-US" sz="3600" dirty="0" smtClean="0"/>
              <a:t> </a:t>
            </a:r>
            <a:r>
              <a:rPr lang="en-US" sz="3600" dirty="0" err="1" smtClean="0"/>
              <a:t>uživo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Predmetn</a:t>
            </a:r>
            <a:r>
              <a:rPr lang="hr-H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nastavnici</a:t>
            </a:r>
            <a:r>
              <a:rPr lang="en-US" dirty="0" smtClean="0"/>
              <a:t> </a:t>
            </a:r>
            <a:r>
              <a:rPr lang="en-US" dirty="0" err="1" smtClean="0"/>
              <a:t>engleskog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, </a:t>
            </a:r>
            <a:r>
              <a:rPr lang="en-US" dirty="0" err="1" smtClean="0"/>
              <a:t>glazbene</a:t>
            </a:r>
            <a:r>
              <a:rPr lang="en-US" dirty="0" smtClean="0"/>
              <a:t> </a:t>
            </a:r>
            <a:r>
              <a:rPr lang="en-US" dirty="0" err="1" smtClean="0"/>
              <a:t>kulture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vjeronauka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u </a:t>
            </a:r>
            <a:r>
              <a:rPr lang="en-US" dirty="0" err="1" smtClean="0"/>
              <a:t>interaktivnom</a:t>
            </a:r>
            <a:r>
              <a:rPr lang="en-US" dirty="0" smtClean="0"/>
              <a:t> </a:t>
            </a:r>
            <a:r>
              <a:rPr lang="en-US" dirty="0" err="1" smtClean="0"/>
              <a:t>radu</a:t>
            </a:r>
            <a:r>
              <a:rPr lang="en-US" dirty="0" smtClean="0"/>
              <a:t> s </a:t>
            </a:r>
            <a:r>
              <a:rPr lang="en-US" dirty="0" err="1" smtClean="0"/>
              <a:t>djecom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od </a:t>
            </a:r>
            <a:r>
              <a:rPr lang="en-US" dirty="0" err="1" smtClean="0"/>
              <a:t>učiteljice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nastavu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r>
              <a:rPr lang="en-US" dirty="0" smtClean="0"/>
              <a:t> Zoom </a:t>
            </a:r>
            <a:r>
              <a:rPr lang="en-US" dirty="0" err="1" smtClean="0"/>
              <a:t>odrađuje</a:t>
            </a:r>
            <a:r>
              <a:rPr lang="en-US" dirty="0" smtClean="0"/>
              <a:t> on line s </a:t>
            </a:r>
            <a:r>
              <a:rPr lang="en-US" dirty="0" err="1" smtClean="0"/>
              <a:t>djecom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mislim</a:t>
            </a:r>
            <a:r>
              <a:rPr lang="en-US" dirty="0" smtClean="0"/>
              <a:t> da je </a:t>
            </a:r>
            <a:r>
              <a:rPr lang="en-US" dirty="0" err="1" smtClean="0"/>
              <a:t>puno</a:t>
            </a:r>
            <a:r>
              <a:rPr lang="en-US" dirty="0" smtClean="0"/>
              <a:t> </a:t>
            </a:r>
            <a:r>
              <a:rPr lang="en-US" dirty="0" err="1" smtClean="0"/>
              <a:t>bolja</a:t>
            </a:r>
            <a:r>
              <a:rPr lang="en-US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djecu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54993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uključenosti</a:t>
            </a:r>
            <a:r>
              <a:rPr lang="en-US" dirty="0" smtClean="0"/>
              <a:t> prof. </a:t>
            </a:r>
            <a:r>
              <a:rPr lang="en-US" dirty="0" err="1" smtClean="0"/>
              <a:t>stranih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, a ne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suhoparno</a:t>
            </a:r>
            <a:r>
              <a:rPr lang="en-US" dirty="0" smtClean="0"/>
              <a:t> </a:t>
            </a:r>
            <a:r>
              <a:rPr lang="en-US" dirty="0" err="1" smtClean="0"/>
              <a:t>zadavanje</a:t>
            </a:r>
            <a:r>
              <a:rPr lang="en-US" dirty="0" smtClean="0"/>
              <a:t> </a:t>
            </a:r>
            <a:r>
              <a:rPr lang="en-US" dirty="0" err="1" smtClean="0"/>
              <a:t>tipa</a:t>
            </a:r>
            <a:r>
              <a:rPr lang="en-US" dirty="0" smtClean="0"/>
              <a:t>: </a:t>
            </a:r>
            <a:r>
              <a:rPr lang="en-US" dirty="0" err="1" smtClean="0"/>
              <a:t>pročitaj</a:t>
            </a:r>
            <a:r>
              <a:rPr lang="en-US" dirty="0" smtClean="0"/>
              <a:t> </a:t>
            </a:r>
            <a:r>
              <a:rPr lang="en-US" dirty="0" err="1" smtClean="0"/>
              <a:t>lekciju</a:t>
            </a:r>
            <a:r>
              <a:rPr lang="en-US" dirty="0" smtClean="0"/>
              <a:t>, </a:t>
            </a:r>
            <a:r>
              <a:rPr lang="en-US" dirty="0" err="1" smtClean="0"/>
              <a:t>nauči</a:t>
            </a:r>
            <a:r>
              <a:rPr lang="en-US" dirty="0" smtClean="0"/>
              <a:t> </a:t>
            </a:r>
            <a:r>
              <a:rPr lang="en-US" dirty="0" err="1" smtClean="0"/>
              <a:t>nepoznate</a:t>
            </a:r>
            <a:r>
              <a:rPr lang="en-US" dirty="0" smtClean="0"/>
              <a:t> </a:t>
            </a:r>
            <a:r>
              <a:rPr lang="en-US" dirty="0" err="1" smtClean="0"/>
              <a:t>riječi</a:t>
            </a:r>
            <a:r>
              <a:rPr lang="en-US" dirty="0" smtClean="0"/>
              <a:t>, </a:t>
            </a:r>
            <a:r>
              <a:rPr lang="en-US" dirty="0" err="1" smtClean="0"/>
              <a:t>prepiši</a:t>
            </a:r>
            <a:r>
              <a:rPr lang="en-US" dirty="0" smtClean="0"/>
              <a:t> </a:t>
            </a:r>
            <a:r>
              <a:rPr lang="en-US" dirty="0" err="1" smtClean="0"/>
              <a:t>rečenice</a:t>
            </a:r>
            <a:r>
              <a:rPr lang="en-US" dirty="0" smtClean="0"/>
              <a:t>....</a:t>
            </a:r>
            <a:r>
              <a:rPr lang="en-US" dirty="0" err="1" smtClean="0"/>
              <a:t>tako</a:t>
            </a:r>
            <a:r>
              <a:rPr lang="en-US" dirty="0" smtClean="0"/>
              <a:t> se </a:t>
            </a:r>
            <a:r>
              <a:rPr lang="en-US" dirty="0" err="1" smtClean="0"/>
              <a:t>strani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r>
              <a:rPr lang="en-US" dirty="0" smtClean="0"/>
              <a:t> ne </a:t>
            </a:r>
            <a:r>
              <a:rPr lang="en-US" dirty="0" err="1" smtClean="0"/>
              <a:t>uči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93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 kraj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Dobiveni rezultati pomažu „snimanju” stanja u nastavi na daljinu. Kao i prijedloge roditelja, potrebno ih je sagledati u svjetlu pedagoške prakse</a:t>
            </a:r>
            <a:r>
              <a:rPr lang="hr-HR" dirty="0"/>
              <a:t> </a:t>
            </a:r>
            <a:r>
              <a:rPr lang="hr-HR" dirty="0" smtClean="0"/>
              <a:t>i naše zbilje. Pojedini nisu ostvarivi. Ostale  treba iskoristiti kao poticaj u unaprjeđenju suradnje i nastave na daljinu.</a:t>
            </a:r>
            <a:endParaRPr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Hvala na suradnji!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46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7091" y="519967"/>
            <a:ext cx="10515600" cy="1170721"/>
          </a:xfrm>
        </p:spPr>
        <p:txBody>
          <a:bodyPr>
            <a:normAutofit fontScale="90000"/>
          </a:bodyPr>
          <a:lstStyle/>
          <a:p>
            <a:r>
              <a:rPr lang="hr-HR" sz="3200" b="1" dirty="0" smtClean="0">
                <a:solidFill>
                  <a:srgbClr val="FF0000"/>
                </a:solidFill>
              </a:rPr>
              <a:t>Reprezentativnost uzorka</a:t>
            </a:r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hr-HR" sz="3200" b="1" dirty="0" smtClean="0"/>
              <a:t>Sudjelovalo je ukupno 322 roditelja ravnomjerno zastupljenih po razredima:</a:t>
            </a:r>
            <a:endParaRPr lang="en-US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9491" y="1690688"/>
            <a:ext cx="10550237" cy="490191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U </a:t>
            </a:r>
            <a:r>
              <a:rPr lang="en-US" sz="2000" dirty="0" err="1" smtClean="0"/>
              <a:t>koji</a:t>
            </a:r>
            <a:r>
              <a:rPr lang="en-US" sz="2000" dirty="0" smtClean="0"/>
              <a:t> </a:t>
            </a:r>
            <a:r>
              <a:rPr lang="en-US" sz="2000" dirty="0" err="1" smtClean="0"/>
              <a:t>razred</a:t>
            </a:r>
            <a:r>
              <a:rPr lang="en-US" sz="2000" dirty="0" smtClean="0"/>
              <a:t> </a:t>
            </a:r>
            <a:r>
              <a:rPr lang="en-US" sz="2000" dirty="0" err="1" smtClean="0"/>
              <a:t>vam</a:t>
            </a:r>
            <a:r>
              <a:rPr lang="en-US" sz="2000" dirty="0" smtClean="0"/>
              <a:t> ide </a:t>
            </a:r>
            <a:r>
              <a:rPr lang="en-US" sz="2000" dirty="0" err="1" smtClean="0"/>
              <a:t>dijete</a:t>
            </a:r>
            <a:r>
              <a:rPr lang="en-US" sz="2000" dirty="0" smtClean="0"/>
              <a:t>:</a:t>
            </a:r>
            <a:endParaRPr lang="hr-HR" sz="2000" dirty="0" smtClean="0"/>
          </a:p>
          <a:p>
            <a:pPr marL="0" indent="0">
              <a:buNone/>
            </a:pPr>
            <a:r>
              <a:rPr lang="en-US" sz="2000" dirty="0"/>
              <a:t>1	</a:t>
            </a:r>
            <a:r>
              <a:rPr lang="en-US" sz="2000" dirty="0" smtClean="0">
                <a:solidFill>
                  <a:srgbClr val="FF0000"/>
                </a:solidFill>
              </a:rPr>
              <a:t>94</a:t>
            </a:r>
            <a:r>
              <a:rPr lang="hr-HR" sz="2000" dirty="0" smtClean="0">
                <a:solidFill>
                  <a:srgbClr val="FF0000"/>
                </a:solidFill>
              </a:rPr>
              <a:t> </a:t>
            </a:r>
            <a:r>
              <a:rPr lang="hr-HR" sz="2000" dirty="0" smtClean="0"/>
              <a:t> </a:t>
            </a:r>
            <a:r>
              <a:rPr lang="hr-HR" sz="2000" dirty="0" smtClean="0">
                <a:solidFill>
                  <a:srgbClr val="FF0000"/>
                </a:solidFill>
              </a:rPr>
              <a:t>29%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2	</a:t>
            </a:r>
            <a:r>
              <a:rPr lang="en-US" sz="2000" dirty="0" smtClean="0">
                <a:solidFill>
                  <a:srgbClr val="FF0000"/>
                </a:solidFill>
              </a:rPr>
              <a:t>76</a:t>
            </a:r>
            <a:r>
              <a:rPr lang="hr-HR" sz="2000" dirty="0" smtClean="0">
                <a:solidFill>
                  <a:srgbClr val="FF0000"/>
                </a:solidFill>
              </a:rPr>
              <a:t> 24%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3	</a:t>
            </a:r>
            <a:r>
              <a:rPr lang="en-US" sz="2000" dirty="0" smtClean="0">
                <a:solidFill>
                  <a:srgbClr val="FF0000"/>
                </a:solidFill>
              </a:rPr>
              <a:t>69</a:t>
            </a:r>
            <a:r>
              <a:rPr lang="hr-HR" sz="2000" dirty="0" smtClean="0">
                <a:solidFill>
                  <a:srgbClr val="FF0000"/>
                </a:solidFill>
              </a:rPr>
              <a:t> 22%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4	</a:t>
            </a:r>
            <a:r>
              <a:rPr lang="en-US" sz="2000" dirty="0" smtClean="0">
                <a:solidFill>
                  <a:srgbClr val="FF0000"/>
                </a:solidFill>
              </a:rPr>
              <a:t>79</a:t>
            </a:r>
            <a:r>
              <a:rPr lang="hr-HR" sz="2000" dirty="0" smtClean="0">
                <a:solidFill>
                  <a:srgbClr val="FF0000"/>
                </a:solidFill>
              </a:rPr>
              <a:t> 25%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hr-HR" sz="2400" dirty="0" smtClean="0">
                <a:solidFill>
                  <a:srgbClr val="FF0000"/>
                </a:solidFill>
              </a:rPr>
              <a:t>Sudjelovanje roditelja ravnomjerno </a:t>
            </a:r>
          </a:p>
          <a:p>
            <a:pPr marL="0" indent="0">
              <a:buNone/>
            </a:pPr>
            <a:r>
              <a:rPr lang="hr-HR" sz="2400" dirty="0">
                <a:solidFill>
                  <a:srgbClr val="FF0000"/>
                </a:solidFill>
              </a:rPr>
              <a:t>j</a:t>
            </a:r>
            <a:r>
              <a:rPr lang="hr-HR" sz="2400" dirty="0" smtClean="0">
                <a:solidFill>
                  <a:srgbClr val="FF0000"/>
                </a:solidFill>
              </a:rPr>
              <a:t>e zastupljeno po razredima,</a:t>
            </a:r>
          </a:p>
          <a:p>
            <a:pPr marL="0" indent="0">
              <a:buNone/>
            </a:pPr>
            <a:r>
              <a:rPr lang="hr-HR" sz="2400" dirty="0" smtClean="0">
                <a:solidFill>
                  <a:srgbClr val="FF0000"/>
                </a:solidFill>
              </a:rPr>
              <a:t>te je uzorak reprezentativan.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2203584"/>
            <a:ext cx="6137563" cy="403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65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7711"/>
          </a:xfrm>
        </p:spPr>
        <p:txBody>
          <a:bodyPr>
            <a:normAutofit/>
          </a:bodyPr>
          <a:lstStyle/>
          <a:p>
            <a:r>
              <a:rPr lang="pl-PL" sz="2800" b="1" dirty="0"/>
              <a:t>Koliko je učenika i studenata ukupno u vašoj obitelji?</a:t>
            </a:r>
            <a:endParaRPr lang="en-US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45734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1800" dirty="0" smtClean="0"/>
              <a:t>1	</a:t>
            </a:r>
            <a:r>
              <a:rPr lang="hr-HR" sz="1800" dirty="0" smtClean="0"/>
              <a:t>49%</a:t>
            </a:r>
            <a:r>
              <a:rPr lang="fi-FI" sz="1800" dirty="0" smtClean="0"/>
              <a:t>	</a:t>
            </a:r>
          </a:p>
          <a:p>
            <a:pPr marL="0" indent="0">
              <a:buNone/>
            </a:pPr>
            <a:r>
              <a:rPr lang="fi-FI" sz="1800" dirty="0" smtClean="0"/>
              <a:t>2	</a:t>
            </a:r>
            <a:r>
              <a:rPr lang="hr-HR" sz="1800" dirty="0" smtClean="0"/>
              <a:t>36%</a:t>
            </a:r>
            <a:r>
              <a:rPr lang="fi-FI" sz="1800" dirty="0" smtClean="0"/>
              <a:t>	</a:t>
            </a:r>
          </a:p>
          <a:p>
            <a:pPr marL="0" indent="0">
              <a:buNone/>
            </a:pPr>
            <a:r>
              <a:rPr lang="fi-FI" sz="1800" dirty="0" smtClean="0"/>
              <a:t>3	</a:t>
            </a:r>
            <a:r>
              <a:rPr lang="hr-HR" sz="1800" dirty="0" smtClean="0"/>
              <a:t>12%</a:t>
            </a:r>
            <a:r>
              <a:rPr lang="fi-FI" sz="1800" dirty="0" smtClean="0"/>
              <a:t>	</a:t>
            </a:r>
          </a:p>
          <a:p>
            <a:pPr marL="0" indent="0">
              <a:buNone/>
            </a:pPr>
            <a:r>
              <a:rPr lang="fi-FI" sz="1800" dirty="0" smtClean="0"/>
              <a:t>Ostalo</a:t>
            </a:r>
            <a:r>
              <a:rPr lang="hr-HR" sz="1800" dirty="0" smtClean="0"/>
              <a:t>  3% </a:t>
            </a:r>
          </a:p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51%učenika nižih razreda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imaju braću /sestre </a:t>
            </a:r>
          </a:p>
          <a:p>
            <a:pPr marL="0" indent="0">
              <a:buNone/>
            </a:pPr>
            <a:r>
              <a:rPr lang="hr-HR" sz="2400" b="1" dirty="0">
                <a:solidFill>
                  <a:srgbClr val="FF0000"/>
                </a:solidFill>
              </a:rPr>
              <a:t>u</a:t>
            </a:r>
            <a:r>
              <a:rPr lang="hr-HR" sz="2400" b="1" dirty="0" smtClean="0">
                <a:solidFill>
                  <a:srgbClr val="FF0000"/>
                </a:solidFill>
              </a:rPr>
              <a:t>čenike u NDN i to:</a:t>
            </a:r>
          </a:p>
          <a:p>
            <a:pPr marL="0" indent="0">
              <a:buNone/>
            </a:pPr>
            <a:r>
              <a:rPr lang="hr-HR" sz="2400" b="1" dirty="0" smtClean="0">
                <a:solidFill>
                  <a:srgbClr val="FF0000"/>
                </a:solidFill>
              </a:rPr>
              <a:t>(36%dvoje i 37% troje, 3%ostalo</a:t>
            </a:r>
            <a:r>
              <a:rPr lang="hr-HR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*Kad više školaraca istovremeno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obavlja nastavu na daljinu javljaju se potencijalni problemi kašnjenja slanja domaćih radova, korištenja opreme i sl. što navode roditelji u upitniku.</a:t>
            </a:r>
          </a:p>
          <a:p>
            <a:pPr marL="0" indent="0">
              <a:buNone/>
            </a:pPr>
            <a:r>
              <a:rPr lang="fi-FI" b="1" dirty="0" smtClean="0">
                <a:solidFill>
                  <a:srgbClr val="FF0000"/>
                </a:solidFill>
              </a:rPr>
              <a:t>	</a:t>
            </a:r>
            <a:endParaRPr lang="fi-FI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415192"/>
              </p:ext>
            </p:extLst>
          </p:nvPr>
        </p:nvGraphicFramePr>
        <p:xfrm>
          <a:off x="6539345" y="1288473"/>
          <a:ext cx="4502728" cy="3366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903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Sve zadatke nastave na daljinu dijete odrađuje samostalno:</a:t>
            </a:r>
            <a:endParaRPr lang="en-US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29825" y="3901778"/>
            <a:ext cx="598349" cy="199031"/>
          </a:xfrm>
          <a:prstGeom prst="rect">
            <a:avLst/>
          </a:prstGeom>
        </p:spPr>
      </p:pic>
      <p:sp>
        <p:nvSpPr>
          <p:cNvPr id="8" name="Rezervirano mjesto sadržaja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U nižim razredima </a:t>
            </a:r>
            <a:r>
              <a:rPr lang="hr-HR" dirty="0" smtClean="0">
                <a:solidFill>
                  <a:srgbClr val="FF0000"/>
                </a:solidFill>
              </a:rPr>
              <a:t>samostalno u potpunosti je samo 7% učenika.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Pomoć roditelja koristi 85% učenika nižih razreda (49% rjeđe, a 36% pola) zadataka i vremena koristi pomoć roditelja.</a:t>
            </a:r>
          </a:p>
          <a:p>
            <a:pPr marL="0" indent="0">
              <a:buNone/>
            </a:pPr>
            <a:endParaRPr lang="hr-H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Isključivo uz pomoć roditelja: 8% učenika nižih razreda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62413"/>
              </p:ext>
            </p:extLst>
          </p:nvPr>
        </p:nvGraphicFramePr>
        <p:xfrm>
          <a:off x="838201" y="2057398"/>
          <a:ext cx="5368635" cy="480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178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Kao roditelj sudjelujem u školi na daljinu u odnosu na redovnu školu: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51338"/>
          </a:xfrm>
        </p:spPr>
        <p:txBody>
          <a:bodyPr/>
          <a:lstStyle/>
          <a:p>
            <a:r>
              <a:rPr lang="hr-HR" b="1" dirty="0" smtClean="0">
                <a:solidFill>
                  <a:srgbClr val="FF0000"/>
                </a:solidFill>
              </a:rPr>
              <a:t>Čak 67% </a:t>
            </a:r>
            <a:r>
              <a:rPr lang="en-US" b="1" dirty="0" err="1" smtClean="0">
                <a:solidFill>
                  <a:srgbClr val="FF0000"/>
                </a:solidFill>
              </a:rPr>
              <a:t>Više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sam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angažiran</a:t>
            </a:r>
            <a:r>
              <a:rPr lang="en-US" dirty="0" smtClean="0">
                <a:solidFill>
                  <a:srgbClr val="FFC000"/>
                </a:solidFill>
              </a:rPr>
              <a:t> u </a:t>
            </a:r>
            <a:r>
              <a:rPr lang="en-US" dirty="0" err="1" smtClean="0">
                <a:solidFill>
                  <a:srgbClr val="FFC000"/>
                </a:solidFill>
              </a:rPr>
              <a:t>školi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na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daljinu,nego</a:t>
            </a:r>
            <a:r>
              <a:rPr lang="en-US" dirty="0" smtClean="0">
                <a:solidFill>
                  <a:srgbClr val="FFC000"/>
                </a:solidFill>
              </a:rPr>
              <a:t> u </a:t>
            </a:r>
            <a:r>
              <a:rPr lang="en-US" dirty="0" err="1" smtClean="0">
                <a:solidFill>
                  <a:srgbClr val="FFC000"/>
                </a:solidFill>
              </a:rPr>
              <a:t>redovnoj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školi</a:t>
            </a:r>
            <a:endParaRPr lang="hr-HR" dirty="0" smtClean="0">
              <a:solidFill>
                <a:srgbClr val="FFC000"/>
              </a:solidFill>
            </a:endParaRPr>
          </a:p>
          <a:p>
            <a:r>
              <a:rPr lang="hr-HR" dirty="0" smtClean="0"/>
              <a:t>67%</a:t>
            </a:r>
            <a:r>
              <a:rPr lang="en-US" dirty="0" smtClean="0"/>
              <a:t>		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Jednako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sam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angažiran</a:t>
            </a:r>
            <a:r>
              <a:rPr lang="en-US" dirty="0" smtClean="0">
                <a:solidFill>
                  <a:srgbClr val="00B050"/>
                </a:solidFill>
              </a:rPr>
              <a:t>,- a u </a:t>
            </a:r>
            <a:r>
              <a:rPr lang="en-US" dirty="0" err="1" smtClean="0">
                <a:solidFill>
                  <a:srgbClr val="00B050"/>
                </a:solidFill>
              </a:rPr>
              <a:t>školi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daljinu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kao</a:t>
            </a:r>
            <a:r>
              <a:rPr lang="en-US" dirty="0" smtClean="0">
                <a:solidFill>
                  <a:srgbClr val="00B050"/>
                </a:solidFill>
              </a:rPr>
              <a:t> u </a:t>
            </a:r>
            <a:r>
              <a:rPr lang="en-US" dirty="0" err="1" smtClean="0">
                <a:solidFill>
                  <a:srgbClr val="00B050"/>
                </a:solidFill>
              </a:rPr>
              <a:t>redovnoj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školi</a:t>
            </a:r>
            <a:r>
              <a:rPr lang="hr-HR" dirty="0" smtClean="0">
                <a:solidFill>
                  <a:srgbClr val="00B050"/>
                </a:solidFill>
              </a:rPr>
              <a:t> 30%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r>
              <a:rPr lang="en-US" dirty="0" smtClean="0"/>
              <a:t>	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Manje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sam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angažiran</a:t>
            </a:r>
            <a:r>
              <a:rPr lang="en-US" dirty="0" smtClean="0">
                <a:solidFill>
                  <a:srgbClr val="FFFF00"/>
                </a:solidFill>
              </a:rPr>
              <a:t>,- a u </a:t>
            </a:r>
            <a:r>
              <a:rPr lang="en-US" dirty="0" err="1" smtClean="0">
                <a:solidFill>
                  <a:srgbClr val="FFFF00"/>
                </a:solidFill>
              </a:rPr>
              <a:t>školi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daljinu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n-US" dirty="0" err="1" smtClean="0">
                <a:solidFill>
                  <a:srgbClr val="FFFF00"/>
                </a:solidFill>
              </a:rPr>
              <a:t>nego</a:t>
            </a:r>
            <a:r>
              <a:rPr lang="en-US" dirty="0" smtClean="0">
                <a:solidFill>
                  <a:srgbClr val="FFFF00"/>
                </a:solidFill>
              </a:rPr>
              <a:t> u </a:t>
            </a:r>
            <a:r>
              <a:rPr lang="en-US" dirty="0" err="1" smtClean="0">
                <a:solidFill>
                  <a:srgbClr val="FFFF00"/>
                </a:solidFill>
              </a:rPr>
              <a:t>redovnoj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školi</a:t>
            </a:r>
            <a:r>
              <a:rPr lang="en-US" dirty="0" smtClean="0"/>
              <a:t>	</a:t>
            </a:r>
            <a:r>
              <a:rPr lang="hr-HR" dirty="0" smtClean="0">
                <a:solidFill>
                  <a:srgbClr val="FF0000"/>
                </a:solidFill>
              </a:rPr>
              <a:t>samo 3% </a:t>
            </a:r>
            <a:endParaRPr lang="en-US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70705" y="1468582"/>
            <a:ext cx="4584589" cy="484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029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Angažiranost roditelja u školi na daljinu?</a:t>
            </a:r>
            <a:endParaRPr lang="en-US" dirty="0"/>
          </a:p>
        </p:txBody>
      </p:sp>
      <p:graphicFrame>
        <p:nvGraphicFramePr>
          <p:cNvPr id="13" name="Rezervirano mjesto sadržaja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45079659"/>
              </p:ext>
            </p:extLst>
          </p:nvPr>
        </p:nvGraphicFramePr>
        <p:xfrm>
          <a:off x="9144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Čak </a:t>
            </a:r>
            <a:r>
              <a:rPr lang="hr-HR" b="1" u="sng" dirty="0" smtClean="0">
                <a:solidFill>
                  <a:srgbClr val="FF0000"/>
                </a:solidFill>
              </a:rPr>
              <a:t>67% </a:t>
            </a:r>
            <a:r>
              <a:rPr lang="hr-HR" b="1" dirty="0" smtClean="0">
                <a:solidFill>
                  <a:srgbClr val="FF0000"/>
                </a:solidFill>
              </a:rPr>
              <a:t>roditelja je </a:t>
            </a:r>
            <a:r>
              <a:rPr lang="hr-HR" b="1" u="sng" dirty="0" smtClean="0">
                <a:solidFill>
                  <a:srgbClr val="FF0000"/>
                </a:solidFill>
              </a:rPr>
              <a:t>VIŠE</a:t>
            </a:r>
            <a:r>
              <a:rPr lang="hr-HR" b="1" dirty="0" smtClean="0">
                <a:solidFill>
                  <a:srgbClr val="FF0000"/>
                </a:solidFill>
              </a:rPr>
              <a:t> ANGAŽIRANO u školi na daljinu, nego u redovnoj školi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 smtClean="0">
                <a:solidFill>
                  <a:srgbClr val="FF0000"/>
                </a:solidFill>
              </a:rPr>
              <a:t>30%</a:t>
            </a:r>
            <a:r>
              <a:rPr lang="hr-HR" b="1" dirty="0" smtClean="0"/>
              <a:t> jednako angažiran</a:t>
            </a:r>
            <a:r>
              <a:rPr lang="hr-HR" dirty="0" smtClean="0"/>
              <a:t>o,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Samo </a:t>
            </a:r>
            <a:r>
              <a:rPr lang="hr-HR" b="1" dirty="0" smtClean="0"/>
              <a:t>3%roditelja je MANJE angažirano u školi na daljinu u odnosu na redovnu školu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565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Roditelji kontroliraju rad </a:t>
            </a:r>
            <a:endParaRPr lang="en-US" dirty="0"/>
          </a:p>
        </p:txBody>
      </p:sp>
      <p:pic>
        <p:nvPicPr>
          <p:cNvPr id="8" name="Rezervirano mjesto sadržaja 7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1939636"/>
            <a:ext cx="4876998" cy="4237327"/>
          </a:xfrm>
          <a:prstGeom prst="rect">
            <a:avLst/>
          </a:prstGeom>
        </p:spPr>
      </p:pic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96%roditelja kontrolira zadatke 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45% roditelja SVAKODNEVNO </a:t>
            </a:r>
            <a:r>
              <a:rPr lang="hr-HR" dirty="0" smtClean="0"/>
              <a:t>kontrolira zadatke,</a:t>
            </a:r>
          </a:p>
          <a:p>
            <a:r>
              <a:rPr lang="hr-HR" dirty="0" smtClean="0"/>
              <a:t>UGLAVNOM DA 30%,  povremeno 21%,</a:t>
            </a:r>
          </a:p>
          <a:p>
            <a:endParaRPr lang="hr-HR" dirty="0"/>
          </a:p>
          <a:p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hr-HR" dirty="0" smtClean="0">
                <a:solidFill>
                  <a:srgbClr val="FF0000"/>
                </a:solidFill>
              </a:rPr>
              <a:t>Ne SAMO 4% i to: 2% :u početku jesam ali više ne trebam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54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Koliko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vremena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dnevno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dijete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radi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tijekom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nastave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daljinu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44% učenika nižih razreda radi dnevno manje od 3 sata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56% učenika nižih razreda radi VIŠE OD 3 sata dnevno i to: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Od 3 do 5 sati dnevno 49%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Više od 5 sati dnevno 7%</a:t>
            </a:r>
          </a:p>
          <a:p>
            <a:pPr marL="0" indent="0">
              <a:buNone/>
            </a:pPr>
            <a:r>
              <a:rPr lang="pl-PL" sz="1800" dirty="0"/>
              <a:t>manje od 3 sata	140	</a:t>
            </a:r>
          </a:p>
          <a:p>
            <a:pPr marL="0" indent="0">
              <a:buNone/>
            </a:pPr>
            <a:r>
              <a:rPr lang="pl-PL" sz="1800" dirty="0"/>
              <a:t>od 3 do 5 sati	156	</a:t>
            </a:r>
          </a:p>
          <a:p>
            <a:pPr marL="0" indent="0">
              <a:buNone/>
            </a:pPr>
            <a:r>
              <a:rPr lang="pl-PL" sz="1800" dirty="0"/>
              <a:t>više od 5 sati	</a:t>
            </a:r>
            <a:r>
              <a:rPr lang="pl-PL" sz="1800" dirty="0" smtClean="0"/>
              <a:t>22</a:t>
            </a:r>
          </a:p>
          <a:p>
            <a:pPr marL="0" indent="0">
              <a:buNone/>
            </a:pPr>
            <a:r>
              <a:rPr lang="pl-PL" sz="1800" dirty="0" smtClean="0"/>
              <a:t>* Uzorku su zastupljeni učenici prvog, drugog, ali i trećeg i četvrtog razreda. </a:t>
            </a:r>
            <a:endParaRPr lang="en-US" sz="1800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18909" y="1690688"/>
            <a:ext cx="3236769" cy="2471233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8873" y="4194896"/>
            <a:ext cx="3396095" cy="1982067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5004" y="1690688"/>
            <a:ext cx="2857500" cy="236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151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1774</Words>
  <Application>Microsoft Office PowerPoint</Application>
  <PresentationFormat>Prilagođeno</PresentationFormat>
  <Paragraphs>155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26" baseType="lpstr">
      <vt:lpstr>Tema sustava Office</vt:lpstr>
      <vt:lpstr>Rezultati upitnika za roditelje učenika NIŽIH r.o nastavi na daljinu</vt:lpstr>
      <vt:lpstr>PowerPointova prezentacija</vt:lpstr>
      <vt:lpstr>Reprezentativnost uzorka Sudjelovalo je ukupno 322 roditelja ravnomjerno zastupljenih po razredima:</vt:lpstr>
      <vt:lpstr>Koliko je učenika i studenata ukupno u vašoj obitelji?</vt:lpstr>
      <vt:lpstr>Sve zadatke nastave na daljinu dijete odrađuje samostalno:</vt:lpstr>
      <vt:lpstr>Kao roditelj sudjelujem u školi na daljinu u odnosu na redovnu školu:</vt:lpstr>
      <vt:lpstr> Angažiranost roditelja u školi na daljinu?</vt:lpstr>
      <vt:lpstr>Roditelji kontroliraju rad </vt:lpstr>
      <vt:lpstr>Koliko vremena dnevno dijete radi tijekom nastave na daljinu:</vt:lpstr>
      <vt:lpstr>Gradivo koje se obrađuje putem nastave na daljinu:</vt:lpstr>
      <vt:lpstr>Samostalnost učenika nižih r.u izradi domaćeg rada Zadaci koje učitelji/-ice zadaju za domaći rad:</vt:lpstr>
      <vt:lpstr>Kako komunicirate s učiteljima /-icama: </vt:lpstr>
      <vt:lpstr>10.Navedite načine na koje bi se mogla unaprijediti nastava na daljinu i/ili komunikacija s učiteljima!</vt:lpstr>
      <vt:lpstr>10.Navedite načine na koje bi se mogla unaprijediti nastava na daljinu i/ili komunikacija s učiteljima!</vt:lpstr>
      <vt:lpstr>PowerPointova prezentacija</vt:lpstr>
      <vt:lpstr>Zadaci u ndn</vt:lpstr>
      <vt:lpstr>„Previše web aplikacija, tehnički problemi, osjećaj nezadovoljstva djeteta zbog informatičke nepismenosti”</vt:lpstr>
      <vt:lpstr>Negativni komentari ovakvog tipa su iznimka</vt:lpstr>
      <vt:lpstr>Smanjivanje gradiva i manje obveza roditeljima</vt:lpstr>
      <vt:lpstr>Poteškoće s opremom, više školaraca…</vt:lpstr>
      <vt:lpstr>PowerPointova prezentacija</vt:lpstr>
      <vt:lpstr>Manje mobitelom…</vt:lpstr>
      <vt:lpstr>Više poticaja učeniku ili potreba objasniti roditeljima i učenicima što je povratna informacija i zašto je važna</vt:lpstr>
      <vt:lpstr>-izražava se želja i potreba za komunikacijom UŽIVO,kao i za tumačenjem uživo </vt:lpstr>
      <vt:lpstr>Za kraj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Dubravka Katačić</dc:creator>
  <cp:lastModifiedBy>Ana Bonaci</cp:lastModifiedBy>
  <cp:revision>100</cp:revision>
  <dcterms:created xsi:type="dcterms:W3CDTF">2020-04-19T16:14:57Z</dcterms:created>
  <dcterms:modified xsi:type="dcterms:W3CDTF">2020-04-27T14:11:15Z</dcterms:modified>
</cp:coreProperties>
</file>