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1" r:id="rId7"/>
    <p:sldId id="262" r:id="rId8"/>
    <p:sldId id="265" r:id="rId9"/>
    <p:sldId id="264" r:id="rId10"/>
    <p:sldId id="266" r:id="rId11"/>
    <p:sldId id="263" r:id="rId12"/>
    <p:sldId id="269" r:id="rId13"/>
    <p:sldId id="268" r:id="rId14"/>
    <p:sldId id="270" r:id="rId15"/>
    <p:sldId id="272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7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11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12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13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14.xml"/><Relationship Id="rId4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C:\Users\Dubravka%20-%20Pedagog\AppData\Roaming\Microsoft\Excel\Knjiga1%20(version%201).xlsb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/>
              <a:t>Sudjelovanje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učenika</a:t>
            </a:r>
            <a:r>
              <a:rPr lang="en-US" sz="1400" b="1" baseline="0" dirty="0"/>
              <a:t> u </a:t>
            </a:r>
            <a:r>
              <a:rPr lang="en-US" sz="1400" b="1" baseline="0" dirty="0" err="1"/>
              <a:t>upitniku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po</a:t>
            </a:r>
            <a:r>
              <a:rPr lang="en-US" sz="1400" b="1" baseline="0" dirty="0"/>
              <a:t> VIŠIM </a:t>
            </a:r>
            <a:r>
              <a:rPr lang="en-US" sz="1400" b="1" baseline="0" dirty="0" err="1"/>
              <a:t>razredima</a:t>
            </a:r>
            <a:endParaRPr lang="en-US" sz="1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6370771361913092"/>
          <c:w val="0.90694444444444444"/>
          <c:h val="0.47339311752697577"/>
        </c:manualLayout>
      </c:layout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učitelji</a:t>
            </a:r>
            <a:r>
              <a:rPr lang="en-US" baseline="0"/>
              <a:t> objasne gradivo i pružaju podršku</a:t>
            </a:r>
            <a:endParaRPr lang="en-US"/>
          </a:p>
        </c:rich>
      </c:tx>
      <c:layout>
        <c:manualLayout>
          <c:xMode val="edge"/>
          <c:yMode val="edge"/>
          <c:x val="0.30067344706911636"/>
          <c:y val="4.629629629629629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SAMOSTALNO</a:t>
            </a:r>
            <a:r>
              <a:rPr lang="en-US" sz="1400" baseline="0"/>
              <a:t>st u izvršavanju domaćih uradaka</a:t>
            </a:r>
            <a:endParaRPr lang="en-US" sz="1400"/>
          </a:p>
        </c:rich>
      </c:tx>
      <c:layout>
        <c:manualLayout>
          <c:xMode val="edge"/>
          <c:yMode val="edge"/>
          <c:x val="0.31734011373578302"/>
          <c:y val="0.36540319233467478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65998189206495361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65998189206495361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ZAHTJEVNOST</a:t>
            </a:r>
            <a:r>
              <a:rPr lang="en-US" sz="1400" baseline="0"/>
              <a:t> DOMAĆIH (SAMOSTALNIH) RADOVA</a:t>
            </a:r>
            <a:endParaRPr lang="en-US" sz="1400"/>
          </a:p>
        </c:rich>
      </c:tx>
      <c:layout>
        <c:manualLayout>
          <c:xMode val="edge"/>
          <c:yMode val="edge"/>
          <c:x val="0.31734011373578302"/>
          <c:y val="0.36540319233467478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65998189206495361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Koliko</a:t>
            </a:r>
            <a:r>
              <a:rPr lang="en-US" baseline="0"/>
              <a:t> učenici znaju o vrednovanju</a:t>
            </a:r>
            <a:endParaRPr lang="en-US"/>
          </a:p>
        </c:rich>
      </c:tx>
      <c:layout>
        <c:manualLayout>
          <c:xMode val="edge"/>
          <c:yMode val="edge"/>
          <c:x val="0.21618044619422574"/>
          <c:y val="0.49527594764940086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E7-44F1-9557-6BBDE3C57E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E7-44F1-9557-6BBDE3C57E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BE7-44F1-9557-6BBDE3C57E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BE7-44F1-9557-6BBDE3C57E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BE7-44F1-9557-6BBDE3C57E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BE7-44F1-9557-6BBDE3C57E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List1!$A$1:$A$6</c:f>
              <c:strCache>
                <c:ptCount val="3"/>
                <c:pt idx="0">
                  <c:v>Ne znam uopće ništa o tome kakoće izgledati vrednovanje I ocjenjivanje po predmetima</c:v>
                </c:pt>
                <c:pt idx="1">
                  <c:v>Nešto znam o tome kako će izgledati vrednovanje I ocjenjivanje po predmetima</c:v>
                </c:pt>
                <c:pt idx="2">
                  <c:v>Vrednovanje I ocjenjivanje provodit će se ISTO kao I do sada u običnoj školi, samo preko digitalnih alata</c:v>
                </c:pt>
              </c:strCache>
            </c:strRef>
          </c:cat>
          <c:val>
            <c:numRef>
              <c:f>List1!$B$1:$B$6</c:f>
              <c:numCache>
                <c:formatCode>General</c:formatCode>
                <c:ptCount val="6"/>
                <c:pt idx="0">
                  <c:v>101</c:v>
                </c:pt>
                <c:pt idx="1">
                  <c:v>167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BE7-44F1-9557-6BBDE3C57E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Razlozi</a:t>
            </a:r>
            <a:r>
              <a:rPr lang="en-US" baseline="0"/>
              <a:t> slabe suradnje učenika viših r.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5783492639901856"/>
        </c:manualLayout>
      </c:layout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Školski rad učenika viših r. svakog radnog dana 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65998189206495361"/>
        </c:manualLayout>
      </c:layout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sr-Latn-R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DOMAĆI  RAD učenika viših r. svakog radnog dana 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65998189206495361"/>
        </c:manualLayout>
      </c:layout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sr-Latn-R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DOMAĆI  RAD učenika viših r. VIKENDOM 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65998189206495361"/>
        </c:manualLayout>
      </c:layout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sr-Latn-R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SLOBODNO VRIJEME učenika viših r. </a:t>
            </a:r>
          </a:p>
        </c:rich>
      </c:tx>
      <c:layout>
        <c:manualLayout>
          <c:xMode val="edge"/>
          <c:yMode val="edge"/>
          <c:x val="2.0590113735783028E-2"/>
          <c:y val="0.29931963627414848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65998189206495361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65998189206495361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REDOVito pisanje domaćeg rada</a:t>
            </a:r>
          </a:p>
        </c:rich>
      </c:tx>
      <c:layout>
        <c:manualLayout>
          <c:xMode val="edge"/>
          <c:yMode val="edge"/>
          <c:x val="0.40345122484689411"/>
          <c:y val="0.4091081471958862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UČITELJI</a:t>
            </a:r>
            <a:r>
              <a:rPr lang="en-US" sz="1200" baseline="0"/>
              <a:t> OBJASNE GRADIVO I PRUŽAJU PODRŠKU</a:t>
            </a:r>
            <a:r>
              <a:rPr lang="en-US" sz="1200"/>
              <a:t> </a:t>
            </a:r>
          </a:p>
        </c:rich>
      </c:tx>
      <c:layout>
        <c:manualLayout>
          <c:xMode val="edge"/>
          <c:yMode val="edge"/>
          <c:x val="0.32315266841644796"/>
          <c:y val="0.35374138832399371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751434003984"/>
          <c:w val="1"/>
          <c:h val="0.65998189206495361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0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6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3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2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C202-067A-4605-99A4-4304B72177A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EC400-6FB0-4BD1-80BC-2972169E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search?q=OmoReader+-+aplikacija+za+u%C4%8Denike+s+disleksijom+i+pote%C5%A1ko%C4%87ama+u+%C4%8Ditanju&amp;oq=omoreader&amp;aqs=chrome.1.69i57j69i59j0j5.4716j0j7&amp;sourceid=chrome&amp;ie=UTF-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upitnika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UČENIKE VIŠIH </a:t>
            </a:r>
            <a:r>
              <a:rPr lang="en-US" dirty="0" err="1" smtClean="0"/>
              <a:t>razreda</a:t>
            </a:r>
            <a:r>
              <a:rPr lang="en-US" dirty="0" smtClean="0"/>
              <a:t> o </a:t>
            </a:r>
            <a:r>
              <a:rPr lang="en-US" dirty="0" err="1" smtClean="0"/>
              <a:t>nastavi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daljinu</a:t>
            </a:r>
            <a:r>
              <a:rPr lang="hr-HR" dirty="0" smtClean="0"/>
              <a:t>, </a:t>
            </a:r>
            <a:r>
              <a:rPr lang="hr-HR" sz="4400" dirty="0" smtClean="0"/>
              <a:t>21.4.2020.</a:t>
            </a:r>
            <a:endParaRPr lang="en-US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15512" y="3664031"/>
            <a:ext cx="9144000" cy="1655762"/>
          </a:xfrm>
        </p:spPr>
        <p:txBody>
          <a:bodyPr>
            <a:normAutofit/>
          </a:bodyPr>
          <a:lstStyle/>
          <a:p>
            <a:r>
              <a:rPr lang="hr-HR" dirty="0" smtClean="0"/>
              <a:t>Provela i obradila: pedagoginja </a:t>
            </a:r>
            <a:r>
              <a:rPr lang="en-US" dirty="0" smtClean="0"/>
              <a:t>Dubravka</a:t>
            </a:r>
            <a:r>
              <a:rPr lang="hr-HR" dirty="0" smtClean="0"/>
              <a:t> K.</a:t>
            </a:r>
          </a:p>
          <a:p>
            <a:r>
              <a:rPr lang="hr-HR" dirty="0" smtClean="0"/>
              <a:t>OŠ Ravne njive-</a:t>
            </a:r>
            <a:r>
              <a:rPr lang="hr-HR" dirty="0" err="1" smtClean="0"/>
              <a:t>Neslanovac</a:t>
            </a:r>
            <a:r>
              <a:rPr lang="hr-HR" dirty="0" smtClean="0"/>
              <a:t>, Split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8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SLOBODNO VRIJEME UČENIKA VIŠIH R.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en-US" sz="2400" b="1" dirty="0" err="1" smtClean="0"/>
              <a:t>Nakon</a:t>
            </a:r>
            <a:r>
              <a:rPr lang="en-US" sz="2400" b="1" dirty="0" smtClean="0"/>
              <a:t> SVIH OBVEZA IZ SVIH PREDMETA </a:t>
            </a:r>
            <a:r>
              <a:rPr lang="en-US" sz="2400" b="1" dirty="0" err="1" smtClean="0"/>
              <a:t>ostane</a:t>
            </a:r>
            <a:r>
              <a:rPr lang="en-US" sz="2400" b="1" dirty="0" smtClean="0"/>
              <a:t> li </a:t>
            </a:r>
            <a:r>
              <a:rPr lang="en-US" sz="2400" b="1" dirty="0" err="1" smtClean="0"/>
              <a:t>vam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dovoljno</a:t>
            </a:r>
            <a:r>
              <a:rPr lang="en-US" sz="2400" b="1" dirty="0" smtClean="0"/>
              <a:t> SLOBODNOG VREMENA </a:t>
            </a:r>
            <a:r>
              <a:rPr lang="en-US" sz="2400" b="1" dirty="0" err="1" smtClean="0"/>
              <a:t>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igru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relaksaciju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neobavezno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druženje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sl.</a:t>
            </a:r>
            <a:endParaRPr lang="en-US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Da, </a:t>
            </a:r>
            <a:r>
              <a:rPr lang="en-US" dirty="0" err="1" smtClean="0"/>
              <a:t>oko</a:t>
            </a:r>
            <a:r>
              <a:rPr lang="en-US" dirty="0" smtClean="0"/>
              <a:t> 2 </a:t>
            </a:r>
            <a:r>
              <a:rPr lang="en-US" dirty="0" err="1" smtClean="0"/>
              <a:t>sata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	66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Da, </a:t>
            </a:r>
            <a:r>
              <a:rPr lang="en-US" dirty="0" err="1" smtClean="0">
                <a:solidFill>
                  <a:srgbClr val="FF0000"/>
                </a:solidFill>
              </a:rPr>
              <a:t>oko</a:t>
            </a:r>
            <a:r>
              <a:rPr lang="en-US" dirty="0" smtClean="0">
                <a:solidFill>
                  <a:srgbClr val="FF0000"/>
                </a:solidFill>
              </a:rPr>
              <a:t> 3-4 </a:t>
            </a:r>
            <a:r>
              <a:rPr lang="en-US" dirty="0" err="1" smtClean="0">
                <a:solidFill>
                  <a:srgbClr val="FF0000"/>
                </a:solidFill>
              </a:rPr>
              <a:t>sata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svaki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	91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Da, 5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više</a:t>
            </a:r>
            <a:r>
              <a:rPr lang="en-US" dirty="0" smtClean="0">
                <a:solidFill>
                  <a:srgbClr val="FF0000"/>
                </a:solidFill>
              </a:rPr>
              <a:t> sati </a:t>
            </a:r>
            <a:r>
              <a:rPr lang="en-US" dirty="0" err="1" smtClean="0">
                <a:solidFill>
                  <a:srgbClr val="FF0000"/>
                </a:solidFill>
              </a:rPr>
              <a:t>svaki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	101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17% Ne, </a:t>
            </a:r>
            <a:r>
              <a:rPr lang="en-US" dirty="0" err="1" smtClean="0"/>
              <a:t>ostane</a:t>
            </a:r>
            <a:r>
              <a:rPr lang="en-US" dirty="0" smtClean="0"/>
              <a:t> mi </a:t>
            </a:r>
            <a:r>
              <a:rPr lang="en-US" dirty="0" err="1" smtClean="0"/>
              <a:t>premalo</a:t>
            </a:r>
            <a:r>
              <a:rPr lang="en-US" dirty="0" smtClean="0"/>
              <a:t> </a:t>
            </a:r>
            <a:r>
              <a:rPr lang="en-US" dirty="0" err="1" smtClean="0"/>
              <a:t>slobodnog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	51	</a:t>
            </a:r>
          </a:p>
          <a:p>
            <a:pPr marL="0" indent="0">
              <a:buNone/>
            </a:pPr>
            <a:r>
              <a:rPr lang="en-US" dirty="0" smtClean="0"/>
              <a:t>1% Ne, </a:t>
            </a:r>
            <a:r>
              <a:rPr lang="en-US" dirty="0" err="1" smtClean="0"/>
              <a:t>uopće</a:t>
            </a:r>
            <a:r>
              <a:rPr lang="en-US" dirty="0" smtClean="0"/>
              <a:t> </a:t>
            </a:r>
            <a:r>
              <a:rPr lang="en-US" dirty="0" err="1" smtClean="0"/>
              <a:t>nemam</a:t>
            </a:r>
            <a:r>
              <a:rPr lang="en-US" dirty="0" smtClean="0"/>
              <a:t> </a:t>
            </a:r>
            <a:r>
              <a:rPr lang="en-US" dirty="0" err="1" smtClean="0"/>
              <a:t>slobodnog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=18% -/55 </a:t>
            </a:r>
            <a:r>
              <a:rPr lang="en-US" dirty="0" err="1" smtClean="0">
                <a:solidFill>
                  <a:srgbClr val="FF0000"/>
                </a:solidFill>
              </a:rPr>
              <a:t>učenika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smatra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dovoljno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uopće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nema</a:t>
            </a:r>
            <a:r>
              <a:rPr lang="en-US" dirty="0" smtClean="0">
                <a:solidFill>
                  <a:srgbClr val="FF0000"/>
                </a:solidFill>
              </a:rPr>
              <a:t> NEMA SLOBODNOG VREMENA </a:t>
            </a:r>
            <a:r>
              <a:rPr lang="en-US" dirty="0" err="1" smtClean="0">
                <a:solidFill>
                  <a:srgbClr val="FF0000"/>
                </a:solidFill>
              </a:rPr>
              <a:t>nakon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svih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obveza</a:t>
            </a:r>
            <a:r>
              <a:rPr lang="en-US" dirty="0" smtClean="0">
                <a:solidFill>
                  <a:srgbClr val="FF0000"/>
                </a:solidFill>
              </a:rPr>
              <a:t> NDN-u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961718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83" y="1952786"/>
            <a:ext cx="5519817" cy="39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8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/>
              <a:t>Ova </a:t>
            </a:r>
            <a:r>
              <a:rPr lang="en-US" sz="3600" b="1" dirty="0" err="1"/>
              <a:t>škola</a:t>
            </a:r>
            <a:r>
              <a:rPr lang="en-US" sz="3600" b="1" dirty="0"/>
              <a:t> </a:t>
            </a:r>
            <a:r>
              <a:rPr lang="en-US" sz="3600" b="1" dirty="0" err="1"/>
              <a:t>na</a:t>
            </a:r>
            <a:r>
              <a:rPr lang="en-US" sz="3600" b="1" dirty="0"/>
              <a:t> </a:t>
            </a:r>
            <a:r>
              <a:rPr lang="en-US" sz="3600" b="1" dirty="0" err="1"/>
              <a:t>daljinu</a:t>
            </a:r>
            <a:r>
              <a:rPr lang="en-US" sz="3600" b="1" dirty="0"/>
              <a:t> mi je TEŽA / LAKŠA od "</a:t>
            </a:r>
            <a:r>
              <a:rPr lang="en-US" sz="3600" b="1" dirty="0" err="1"/>
              <a:t>obične</a:t>
            </a:r>
            <a:r>
              <a:rPr lang="en-US" sz="3600" b="1" dirty="0"/>
              <a:t>" </a:t>
            </a:r>
            <a:r>
              <a:rPr lang="en-US" sz="3600" b="1" dirty="0" err="1"/>
              <a:t>škole</a:t>
            </a:r>
            <a:r>
              <a:rPr lang="en-US" sz="3600" b="1" dirty="0"/>
              <a:t>? </a:t>
            </a:r>
            <a:r>
              <a:rPr lang="en-US" sz="3600" b="1" dirty="0" err="1"/>
              <a:t>Odaberi</a:t>
            </a:r>
            <a:r>
              <a:rPr lang="en-US" sz="3600" b="1" dirty="0"/>
              <a:t> </a:t>
            </a:r>
            <a:r>
              <a:rPr lang="en-US" sz="3600" b="1" dirty="0" err="1"/>
              <a:t>tvrdnju</a:t>
            </a:r>
            <a:r>
              <a:rPr lang="en-US" sz="3600" b="1" dirty="0"/>
              <a:t> </a:t>
            </a:r>
            <a:r>
              <a:rPr lang="en-US" sz="3600" b="1" dirty="0" err="1"/>
              <a:t>koja</a:t>
            </a:r>
            <a:r>
              <a:rPr lang="en-US" sz="3600" b="1" dirty="0"/>
              <a:t> NAJTOČNIJE </a:t>
            </a:r>
            <a:r>
              <a:rPr lang="en-US" sz="3600" b="1" dirty="0" err="1"/>
              <a:t>opisuje</a:t>
            </a:r>
            <a:r>
              <a:rPr lang="en-US" sz="3600" b="1" dirty="0"/>
              <a:t> </a:t>
            </a:r>
            <a:r>
              <a:rPr lang="en-US" sz="3600" b="1" dirty="0" err="1"/>
              <a:t>tvoj</a:t>
            </a:r>
            <a:r>
              <a:rPr lang="en-US" sz="3600" b="1" dirty="0"/>
              <a:t> </a:t>
            </a:r>
            <a:r>
              <a:rPr lang="en-US" sz="3600" b="1" dirty="0" err="1"/>
              <a:t>stav</a:t>
            </a:r>
            <a:r>
              <a:rPr lang="en-US" sz="3600" b="1" dirty="0"/>
              <a:t>!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07854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Čak</a:t>
            </a:r>
            <a:r>
              <a:rPr lang="en-US" sz="2000" b="1" dirty="0" smtClean="0">
                <a:solidFill>
                  <a:srgbClr val="FF0000"/>
                </a:solidFill>
              </a:rPr>
              <a:t> ¾ </a:t>
            </a:r>
            <a:r>
              <a:rPr lang="en-US" sz="2000" b="1" dirty="0" err="1" smtClean="0">
                <a:solidFill>
                  <a:srgbClr val="FF0000"/>
                </a:solidFill>
              </a:rPr>
              <a:t>ili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visokih</a:t>
            </a:r>
            <a:r>
              <a:rPr lang="en-US" sz="2000" b="1" dirty="0" smtClean="0">
                <a:solidFill>
                  <a:srgbClr val="FF0000"/>
                </a:solidFill>
              </a:rPr>
              <a:t> 75% </a:t>
            </a:r>
            <a:r>
              <a:rPr lang="en-US" sz="2000" b="1" dirty="0" err="1" smtClean="0">
                <a:solidFill>
                  <a:srgbClr val="FF0000"/>
                </a:solidFill>
              </a:rPr>
              <a:t>učenika</a:t>
            </a:r>
            <a:r>
              <a:rPr lang="en-US" sz="2000" b="1" dirty="0" smtClean="0">
                <a:solidFill>
                  <a:srgbClr val="FF0000"/>
                </a:solidFill>
              </a:rPr>
              <a:t> VIŠIH </a:t>
            </a:r>
            <a:r>
              <a:rPr lang="en-US" sz="2000" b="1" dirty="0" err="1" smtClean="0">
                <a:solidFill>
                  <a:srgbClr val="FF0000"/>
                </a:solidFill>
              </a:rPr>
              <a:t>razreda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misli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kako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im</a:t>
            </a:r>
            <a:r>
              <a:rPr lang="en-US" sz="2000" b="1" dirty="0" smtClean="0">
                <a:solidFill>
                  <a:srgbClr val="FF0000"/>
                </a:solidFill>
              </a:rPr>
              <a:t> je </a:t>
            </a:r>
            <a:r>
              <a:rPr lang="en-US" sz="2000" b="1" dirty="0" err="1" smtClean="0">
                <a:solidFill>
                  <a:srgbClr val="FF0000"/>
                </a:solidFill>
              </a:rPr>
              <a:t>Škola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daljinu</a:t>
            </a:r>
            <a:r>
              <a:rPr lang="en-US" sz="2000" b="1" dirty="0" smtClean="0">
                <a:solidFill>
                  <a:srgbClr val="FF0000"/>
                </a:solidFill>
              </a:rPr>
              <a:t> TEŽA od </a:t>
            </a:r>
            <a:r>
              <a:rPr lang="en-US" sz="2000" b="1" dirty="0" err="1" smtClean="0">
                <a:solidFill>
                  <a:srgbClr val="FF0000"/>
                </a:solidFill>
              </a:rPr>
              <a:t>uobičajene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škole</a:t>
            </a:r>
            <a:r>
              <a:rPr lang="en-US" sz="2000" b="1" dirty="0" smtClean="0">
                <a:solidFill>
                  <a:srgbClr val="FF0000"/>
                </a:solidFill>
              </a:rPr>
              <a:t> I to:</a:t>
            </a:r>
          </a:p>
          <a:p>
            <a:pPr marL="0" indent="0">
              <a:buNone/>
            </a:pPr>
            <a:r>
              <a:rPr lang="en-US" sz="2000" dirty="0" err="1" smtClean="0"/>
              <a:t>Škola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daljinu</a:t>
            </a:r>
            <a:r>
              <a:rPr lang="en-US" sz="2000" dirty="0" smtClean="0">
                <a:solidFill>
                  <a:srgbClr val="FF0000"/>
                </a:solidFill>
              </a:rPr>
              <a:t> mi je PUNO TEŽA od </a:t>
            </a:r>
            <a:r>
              <a:rPr lang="en-US" sz="2000" dirty="0" err="1" smtClean="0">
                <a:solidFill>
                  <a:srgbClr val="FF0000"/>
                </a:solidFill>
              </a:rPr>
              <a:t>uobičajene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škole</a:t>
            </a: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hr-HR" sz="2000" dirty="0" smtClean="0">
                <a:solidFill>
                  <a:srgbClr val="FF0000"/>
                </a:solidFill>
              </a:rPr>
              <a:t>31%</a:t>
            </a: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sz="2000" dirty="0" err="1" smtClean="0"/>
              <a:t>Škola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daljinu</a:t>
            </a:r>
            <a:r>
              <a:rPr lang="en-US" sz="2000" dirty="0" smtClean="0"/>
              <a:t> mi je </a:t>
            </a:r>
            <a:r>
              <a:rPr lang="en-US" sz="2000" dirty="0" err="1" smtClean="0"/>
              <a:t>možda</a:t>
            </a:r>
            <a:r>
              <a:rPr lang="en-US" sz="2000" dirty="0" smtClean="0"/>
              <a:t> MALO TEŽA od </a:t>
            </a:r>
            <a:r>
              <a:rPr lang="en-US" sz="2000" dirty="0" err="1" smtClean="0"/>
              <a:t>uobičajene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	</a:t>
            </a:r>
            <a:r>
              <a:rPr lang="hr-HR" sz="2000" dirty="0" smtClean="0">
                <a:solidFill>
                  <a:srgbClr val="FF0000"/>
                </a:solidFill>
              </a:rPr>
              <a:t>44%</a:t>
            </a: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hr-HR" sz="2000" u="sng" dirty="0" smtClean="0">
                <a:solidFill>
                  <a:srgbClr val="FF0000"/>
                </a:solidFill>
              </a:rPr>
              <a:t>Za 19% učenika škola na daljinu je LAKŠA od redovne škole :</a:t>
            </a:r>
          </a:p>
          <a:p>
            <a:pPr marL="0" indent="0">
              <a:buNone/>
            </a:pPr>
            <a:r>
              <a:rPr lang="en-US" sz="2000" dirty="0" err="1" smtClean="0"/>
              <a:t>Škola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daljinu</a:t>
            </a:r>
            <a:r>
              <a:rPr lang="en-US" sz="2000" dirty="0" smtClean="0"/>
              <a:t> mi je MALO LAKŠA od </a:t>
            </a:r>
            <a:r>
              <a:rPr lang="en-US" sz="2000" dirty="0" err="1" smtClean="0"/>
              <a:t>uobičajene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hr-HR" sz="2000" dirty="0" smtClean="0">
                <a:solidFill>
                  <a:srgbClr val="FF0000"/>
                </a:solidFill>
              </a:rPr>
              <a:t> 14%</a:t>
            </a:r>
            <a:r>
              <a:rPr lang="en-US" sz="2000" dirty="0" smtClean="0"/>
              <a:t>	45	</a:t>
            </a:r>
          </a:p>
          <a:p>
            <a:pPr marL="0" indent="0">
              <a:buNone/>
            </a:pPr>
            <a:r>
              <a:rPr lang="en-US" sz="2000" dirty="0" err="1" smtClean="0"/>
              <a:t>Škola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daljinu</a:t>
            </a:r>
            <a:r>
              <a:rPr lang="en-US" sz="2000" dirty="0" smtClean="0"/>
              <a:t> mi je PUNO LAKŠA od </a:t>
            </a:r>
            <a:r>
              <a:rPr lang="en-US" sz="2000" dirty="0" err="1" smtClean="0"/>
              <a:t>uobičajene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	</a:t>
            </a:r>
            <a:r>
              <a:rPr lang="hr-HR" sz="2000" dirty="0" smtClean="0">
                <a:solidFill>
                  <a:srgbClr val="FF0000"/>
                </a:solidFill>
              </a:rPr>
              <a:t>5% </a:t>
            </a:r>
            <a:r>
              <a:rPr lang="en-US" sz="2000" dirty="0" smtClean="0"/>
              <a:t>14	</a:t>
            </a:r>
          </a:p>
          <a:p>
            <a:pPr marL="0" indent="0">
              <a:buNone/>
            </a:pPr>
            <a:r>
              <a:rPr lang="en-US" sz="2000" dirty="0" err="1" smtClean="0"/>
              <a:t>Škola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daljinu</a:t>
            </a:r>
            <a:r>
              <a:rPr lang="en-US" sz="2000" dirty="0" smtClean="0"/>
              <a:t> mi je </a:t>
            </a:r>
            <a:r>
              <a:rPr lang="en-US" sz="2000" dirty="0" err="1" smtClean="0">
                <a:solidFill>
                  <a:srgbClr val="FF0000"/>
                </a:solidFill>
              </a:rPr>
              <a:t>jednaka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redovna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škola</a:t>
            </a: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hr-HR" sz="2000" dirty="0" smtClean="0">
                <a:solidFill>
                  <a:srgbClr val="FF0000"/>
                </a:solidFill>
              </a:rPr>
              <a:t>6 %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05" y="2278252"/>
            <a:ext cx="4584589" cy="38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5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Redovitost u izvršavanju domaćeg rada učenika viših r.</a:t>
            </a:r>
            <a:br>
              <a:rPr lang="hr-HR" sz="3600" dirty="0" smtClean="0"/>
            </a:br>
            <a:r>
              <a:rPr lang="en-US" sz="3600" dirty="0" err="1" smtClean="0"/>
              <a:t>Domaće</a:t>
            </a:r>
            <a:r>
              <a:rPr lang="en-US" sz="3600" dirty="0" smtClean="0"/>
              <a:t> </a:t>
            </a:r>
            <a:r>
              <a:rPr lang="en-US" sz="3600" dirty="0" err="1" smtClean="0"/>
              <a:t>radove</a:t>
            </a:r>
            <a:r>
              <a:rPr lang="en-US" sz="3600" dirty="0" smtClean="0"/>
              <a:t> </a:t>
            </a:r>
            <a:r>
              <a:rPr lang="en-US" sz="3600" dirty="0" err="1" smtClean="0"/>
              <a:t>radim</a:t>
            </a:r>
            <a:r>
              <a:rPr lang="en-US" sz="3600" dirty="0" smtClean="0"/>
              <a:t> </a:t>
            </a:r>
            <a:r>
              <a:rPr lang="en-US" sz="3600" dirty="0" err="1" smtClean="0"/>
              <a:t>redovito</a:t>
            </a:r>
            <a:endParaRPr lang="en-US" sz="36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Dobra </a:t>
            </a:r>
            <a:r>
              <a:rPr lang="en-US" dirty="0" err="1" smtClean="0">
                <a:solidFill>
                  <a:srgbClr val="FF0000"/>
                </a:solidFill>
              </a:rPr>
              <a:t>vijest</a:t>
            </a:r>
            <a:r>
              <a:rPr lang="hr-HR" dirty="0" smtClean="0">
                <a:solidFill>
                  <a:srgbClr val="FF0000"/>
                </a:solidFill>
              </a:rPr>
              <a:t>?</a:t>
            </a:r>
            <a:r>
              <a:rPr lang="en-US" dirty="0" smtClean="0">
                <a:solidFill>
                  <a:srgbClr val="FF0000"/>
                </a:solidFill>
              </a:rPr>
              <a:t>! </a:t>
            </a:r>
            <a:r>
              <a:rPr lang="en-US" b="1" dirty="0" smtClean="0">
                <a:solidFill>
                  <a:srgbClr val="FF0000"/>
                </a:solidFill>
              </a:rPr>
              <a:t>76% </a:t>
            </a:r>
            <a:r>
              <a:rPr lang="en-US" b="1" dirty="0" err="1" smtClean="0">
                <a:solidFill>
                  <a:srgbClr val="FF0000"/>
                </a:solidFill>
              </a:rPr>
              <a:t>učenika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domaći</a:t>
            </a:r>
            <a:r>
              <a:rPr lang="en-US" b="1" dirty="0" smtClean="0">
                <a:solidFill>
                  <a:srgbClr val="FF0000"/>
                </a:solidFill>
              </a:rPr>
              <a:t> rad </a:t>
            </a:r>
            <a:r>
              <a:rPr lang="en-US" b="1" dirty="0" err="1" smtClean="0">
                <a:solidFill>
                  <a:srgbClr val="FF0000"/>
                </a:solidFill>
              </a:rPr>
              <a:t>piše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redovito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svaki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b="1" dirty="0" err="1" smtClean="0">
                <a:solidFill>
                  <a:srgbClr val="FF0000"/>
                </a:solidFill>
              </a:rPr>
              <a:t>njih</a:t>
            </a:r>
            <a:r>
              <a:rPr lang="en-US" b="1" dirty="0" smtClean="0">
                <a:solidFill>
                  <a:srgbClr val="FF0000"/>
                </a:solidFill>
              </a:rPr>
              <a:t> 23% </a:t>
            </a:r>
            <a:r>
              <a:rPr lang="en-US" b="1" dirty="0" err="1" smtClean="0">
                <a:solidFill>
                  <a:srgbClr val="FF0000"/>
                </a:solidFill>
              </a:rPr>
              <a:t>često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= 99% </a:t>
            </a:r>
            <a:r>
              <a:rPr lang="en-US" b="1" dirty="0" err="1" smtClean="0">
                <a:solidFill>
                  <a:srgbClr val="FF0000"/>
                </a:solidFill>
              </a:rPr>
              <a:t>učenika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viših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razreda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Rijetko</a:t>
            </a:r>
            <a:r>
              <a:rPr lang="en-US" dirty="0" smtClean="0"/>
              <a:t> 1% (2 </a:t>
            </a:r>
            <a:r>
              <a:rPr lang="en-US" dirty="0" err="1" smtClean="0"/>
              <a:t>učenika</a:t>
            </a:r>
            <a:r>
              <a:rPr lang="en-US" dirty="0" smtClean="0"/>
              <a:t>), a </a:t>
            </a:r>
            <a:r>
              <a:rPr lang="en-US" dirty="0" err="1" smtClean="0"/>
              <a:t>nikad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11" name="Rezervirano mjesto sadržaja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221556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159672"/>
            <a:ext cx="4883094" cy="36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5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err="1" smtClean="0"/>
              <a:t>Gradivo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koje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učimo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daljinu</a:t>
            </a:r>
            <a:r>
              <a:rPr lang="en-US" sz="2700" b="1" dirty="0" smtClean="0"/>
              <a:t>, </a:t>
            </a:r>
            <a:r>
              <a:rPr lang="en-US" sz="2700" b="1" dirty="0" err="1" smtClean="0"/>
              <a:t>učitelji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nam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dovoljno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pojasne</a:t>
            </a:r>
            <a:r>
              <a:rPr lang="en-US" sz="2700" b="1" dirty="0" smtClean="0"/>
              <a:t>, </a:t>
            </a:r>
            <a:r>
              <a:rPr lang="en-US" sz="2700" b="1" dirty="0" err="1" smtClean="0"/>
              <a:t>objasne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uz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pomoć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materijala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koji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objavljuju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nam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daju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dodatne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upute</a:t>
            </a:r>
            <a:r>
              <a:rPr lang="en-US" sz="2700" b="1" dirty="0" smtClean="0"/>
              <a:t>, prate </a:t>
            </a:r>
            <a:r>
              <a:rPr lang="en-US" sz="2700" b="1" dirty="0" err="1" smtClean="0"/>
              <a:t>nas</a:t>
            </a:r>
            <a:r>
              <a:rPr lang="en-US" sz="2700" b="1" dirty="0" smtClean="0"/>
              <a:t> u </a:t>
            </a:r>
            <a:r>
              <a:rPr lang="en-US" sz="2700" b="1" dirty="0" err="1" smtClean="0"/>
              <a:t>radu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nam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pružaju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potrebnu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podršku</a:t>
            </a:r>
            <a:r>
              <a:rPr lang="en-US" sz="2700" b="1" dirty="0" smtClean="0"/>
              <a:t>.</a:t>
            </a:r>
            <a:endParaRPr lang="en-US" sz="2700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6515100" y="1690687"/>
            <a:ext cx="5181600" cy="44862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40% </a:t>
            </a:r>
            <a:r>
              <a:rPr lang="en-US" sz="3300" b="1" dirty="0" err="1" smtClean="0">
                <a:solidFill>
                  <a:srgbClr val="FF0000"/>
                </a:solidFill>
              </a:rPr>
              <a:t>učenika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viših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r.smatra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kako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im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učitelji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objašnjavaju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gradivo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hr-HR" sz="3300" b="1" dirty="0" smtClean="0">
                <a:solidFill>
                  <a:srgbClr val="FF0000"/>
                </a:solidFill>
              </a:rPr>
              <a:t>i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pružaju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potrebnu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podršku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uvijek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300" b="1" dirty="0" err="1" smtClean="0">
                <a:solidFill>
                  <a:srgbClr val="FF0000"/>
                </a:solidFill>
              </a:rPr>
              <a:t>ili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često</a:t>
            </a:r>
            <a:r>
              <a:rPr lang="en-US" sz="3300" b="1" dirty="0" smtClean="0">
                <a:solidFill>
                  <a:srgbClr val="FF0000"/>
                </a:solidFill>
              </a:rPr>
              <a:t> 26%, </a:t>
            </a:r>
          </a:p>
          <a:p>
            <a:pPr marL="0" indent="0">
              <a:buNone/>
            </a:pPr>
            <a:endParaRPr lang="en-US" sz="3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no,</a:t>
            </a:r>
          </a:p>
          <a:p>
            <a:pPr marL="0" indent="0"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23% </a:t>
            </a:r>
            <a:r>
              <a:rPr lang="en-US" sz="3300" b="1" dirty="0" err="1" smtClean="0">
                <a:solidFill>
                  <a:srgbClr val="FF0000"/>
                </a:solidFill>
              </a:rPr>
              <a:t>smatra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kako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iz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kojih</a:t>
            </a:r>
            <a:r>
              <a:rPr lang="en-US" sz="3300" b="1" dirty="0" smtClean="0">
                <a:solidFill>
                  <a:srgbClr val="FF0000"/>
                </a:solidFill>
              </a:rPr>
              <a:t> predmeta</a:t>
            </a:r>
          </a:p>
          <a:p>
            <a:pPr marL="0" indent="0">
              <a:buNone/>
            </a:pPr>
            <a:r>
              <a:rPr lang="en-US" sz="3300" dirty="0" smtClean="0"/>
              <a:t>	</a:t>
            </a:r>
          </a:p>
          <a:p>
            <a:pPr marL="0" indent="0">
              <a:buNone/>
            </a:pPr>
            <a:r>
              <a:rPr lang="en-US" sz="3300" dirty="0" smtClean="0"/>
              <a:t>Ponekad 7%	22	</a:t>
            </a:r>
          </a:p>
          <a:p>
            <a:pPr marL="0" indent="0">
              <a:buNone/>
            </a:pPr>
            <a:r>
              <a:rPr lang="en-US" sz="3300" dirty="0" smtClean="0"/>
              <a:t>Rijetko1% 2	</a:t>
            </a:r>
            <a:endParaRPr lang="hr-HR" sz="3300" dirty="0" smtClean="0"/>
          </a:p>
          <a:p>
            <a:pPr marL="0" indent="0">
              <a:buNone/>
            </a:pPr>
            <a:r>
              <a:rPr lang="hr-HR" sz="3300" b="1" dirty="0" smtClean="0">
                <a:solidFill>
                  <a:srgbClr val="FF0000"/>
                </a:solidFill>
              </a:rPr>
              <a:t>* Mogućnost za   unaprjeđenje kvalitete </a:t>
            </a:r>
            <a:r>
              <a:rPr lang="hr-HR" sz="3300" b="1" dirty="0" err="1" smtClean="0">
                <a:solidFill>
                  <a:srgbClr val="FF0000"/>
                </a:solidFill>
              </a:rPr>
              <a:t>ndn</a:t>
            </a:r>
            <a:r>
              <a:rPr lang="hr-HR" sz="3300" b="1" dirty="0">
                <a:solidFill>
                  <a:srgbClr val="FF0000"/>
                </a:solidFill>
              </a:rPr>
              <a:t> </a:t>
            </a:r>
            <a:r>
              <a:rPr lang="hr-HR" sz="3300" b="1" dirty="0" smtClean="0">
                <a:solidFill>
                  <a:srgbClr val="FF0000"/>
                </a:solidFill>
              </a:rPr>
              <a:t>i upravo kategorija koju roditelji najčešće predlažu (čak 46;2% sugestija roditelja od ukupnog udjela od 78,61% sugestija (21,38% su pohvale), odnosi se na poboljšano objašnjavanje, izravno, neposredno  objašnjavanje predmetnog učitelja. Kao rješenja najčešće predlažu objašnjenje učitelja pomoću </a:t>
            </a:r>
            <a:r>
              <a:rPr lang="hr-HR" sz="3300" b="1" dirty="0" err="1" smtClean="0">
                <a:solidFill>
                  <a:srgbClr val="FF0000"/>
                </a:solidFill>
              </a:rPr>
              <a:t>snimka,audio</a:t>
            </a:r>
            <a:r>
              <a:rPr lang="hr-HR" sz="3300" b="1" dirty="0" smtClean="0">
                <a:solidFill>
                  <a:srgbClr val="FF0000"/>
                </a:solidFill>
              </a:rPr>
              <a:t>, video zapisa…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300" dirty="0" smtClean="0"/>
              <a:t>	</a:t>
            </a:r>
          </a:p>
          <a:p>
            <a:pPr marL="0" indent="0">
              <a:buNone/>
            </a:pPr>
            <a:r>
              <a:rPr lang="en-US" sz="3300" dirty="0" smtClean="0"/>
              <a:t>4% </a:t>
            </a:r>
            <a:r>
              <a:rPr lang="en-US" sz="3300" dirty="0" err="1" smtClean="0"/>
              <a:t>Ostalo</a:t>
            </a:r>
            <a:r>
              <a:rPr lang="en-US" sz="3300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18760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238233"/>
              </p:ext>
            </p:extLst>
          </p:nvPr>
        </p:nvGraphicFramePr>
        <p:xfrm>
          <a:off x="1039092" y="2028824"/>
          <a:ext cx="4668982" cy="395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38641"/>
            <a:ext cx="5181600" cy="35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Samostalnost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učenika</a:t>
            </a:r>
            <a:r>
              <a:rPr lang="en-US" sz="2400" b="1" dirty="0" smtClean="0">
                <a:solidFill>
                  <a:srgbClr val="FF0000"/>
                </a:solidFill>
              </a:rPr>
              <a:t> u </a:t>
            </a:r>
            <a:r>
              <a:rPr lang="en-US" sz="2400" b="1" dirty="0" err="1" smtClean="0">
                <a:solidFill>
                  <a:srgbClr val="FF0000"/>
                </a:solidFill>
              </a:rPr>
              <a:t>pisanju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domaćeg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hr-HR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izvršavanju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svojih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</a:t>
            </a:r>
            <a:r>
              <a:rPr lang="en-US" sz="2400" b="1" dirty="0" err="1" smtClean="0">
                <a:solidFill>
                  <a:srgbClr val="FF0000"/>
                </a:solidFill>
              </a:rPr>
              <a:t>bveza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U </a:t>
            </a:r>
            <a:r>
              <a:rPr lang="en-US" sz="2400" b="1" dirty="0" err="1" smtClean="0"/>
              <a:t>pisanju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domaćih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radova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izvršavanju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svojih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obveza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samostalan</a:t>
            </a:r>
            <a:endParaRPr lang="en-US" sz="2400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46% </a:t>
            </a:r>
            <a:r>
              <a:rPr lang="en-US" b="1" dirty="0" err="1" smtClean="0">
                <a:solidFill>
                  <a:srgbClr val="FF0000"/>
                </a:solidFill>
              </a:rPr>
              <a:t>učenika</a:t>
            </a:r>
            <a:r>
              <a:rPr lang="en-US" b="1" dirty="0" smtClean="0">
                <a:solidFill>
                  <a:srgbClr val="FF0000"/>
                </a:solidFill>
              </a:rPr>
              <a:t> VIŠIH r. je POTPUNO SAMOSTALNO </a:t>
            </a:r>
            <a:r>
              <a:rPr lang="en-US" b="1" dirty="0" err="1" smtClean="0">
                <a:solidFill>
                  <a:srgbClr val="FF0000"/>
                </a:solidFill>
              </a:rPr>
              <a:t>iz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svih</a:t>
            </a:r>
            <a:r>
              <a:rPr lang="en-US" b="1" dirty="0" smtClean="0">
                <a:solidFill>
                  <a:srgbClr val="FF0000"/>
                </a:solidFill>
              </a:rPr>
              <a:t> predmeta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Domaće</a:t>
            </a:r>
            <a:r>
              <a:rPr lang="en-US" dirty="0" smtClean="0"/>
              <a:t> </a:t>
            </a:r>
            <a:r>
              <a:rPr lang="en-US" dirty="0" err="1" smtClean="0"/>
              <a:t>uratke</a:t>
            </a:r>
            <a:r>
              <a:rPr lang="en-US" dirty="0" smtClean="0"/>
              <a:t> </a:t>
            </a:r>
            <a:r>
              <a:rPr lang="en-US" dirty="0" err="1" smtClean="0"/>
              <a:t>izvršavam</a:t>
            </a:r>
            <a:r>
              <a:rPr lang="en-US" dirty="0" smtClean="0"/>
              <a:t>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samostalno</a:t>
            </a:r>
            <a:r>
              <a:rPr lang="en-US" dirty="0" smtClean="0"/>
              <a:t>,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predmeta	145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33% </a:t>
            </a:r>
            <a:r>
              <a:rPr lang="en-US" dirty="0" err="1" smtClean="0"/>
              <a:t>Domaće</a:t>
            </a:r>
            <a:r>
              <a:rPr lang="en-US" dirty="0" smtClean="0"/>
              <a:t> </a:t>
            </a:r>
            <a:r>
              <a:rPr lang="en-US" dirty="0" err="1" smtClean="0"/>
              <a:t>uratke</a:t>
            </a:r>
            <a:r>
              <a:rPr lang="en-US" dirty="0" smtClean="0"/>
              <a:t> </a:t>
            </a:r>
            <a:r>
              <a:rPr lang="en-US" dirty="0" err="1" smtClean="0"/>
              <a:t>izvršavam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potpuno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samostalno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većine</a:t>
            </a:r>
            <a:r>
              <a:rPr lang="en-US" dirty="0" smtClean="0">
                <a:solidFill>
                  <a:srgbClr val="FF0000"/>
                </a:solidFill>
              </a:rPr>
              <a:t> predmeta(</a:t>
            </a:r>
            <a:r>
              <a:rPr lang="en-US" dirty="0" err="1" smtClean="0">
                <a:solidFill>
                  <a:srgbClr val="FF0000"/>
                </a:solidFill>
              </a:rPr>
              <a:t>ipak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trebaju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pomoć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smtClean="0"/>
              <a:t>	103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20% </a:t>
            </a:r>
            <a:r>
              <a:rPr lang="en-US" dirty="0" err="1" smtClean="0">
                <a:solidFill>
                  <a:srgbClr val="FF0000"/>
                </a:solidFill>
              </a:rPr>
              <a:t>Povremeno</a:t>
            </a:r>
            <a:r>
              <a:rPr lang="en-US" dirty="0" smtClean="0">
                <a:solidFill>
                  <a:srgbClr val="FF0000"/>
                </a:solidFill>
              </a:rPr>
              <a:t> mi je </a:t>
            </a:r>
            <a:r>
              <a:rPr lang="en-US" dirty="0" err="1" smtClean="0">
                <a:solidFill>
                  <a:srgbClr val="FF0000"/>
                </a:solidFill>
              </a:rPr>
              <a:t>potrebna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pomoć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roditelja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kako</a:t>
            </a:r>
            <a:r>
              <a:rPr lang="en-US" dirty="0" smtClean="0">
                <a:solidFill>
                  <a:srgbClr val="FF0000"/>
                </a:solidFill>
              </a:rPr>
              <a:t> bi </a:t>
            </a:r>
            <a:r>
              <a:rPr lang="en-US" dirty="0" err="1" smtClean="0">
                <a:solidFill>
                  <a:srgbClr val="FF0000"/>
                </a:solidFill>
              </a:rPr>
              <a:t>riješio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domaće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zadatke</a:t>
            </a:r>
            <a:r>
              <a:rPr lang="en-US" dirty="0" smtClean="0"/>
              <a:t>	61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 smtClean="0"/>
              <a:t>Stalno mi je </a:t>
            </a:r>
            <a:r>
              <a:rPr lang="en-US" dirty="0" err="1" smtClean="0"/>
              <a:t>potrebna</a:t>
            </a:r>
            <a:r>
              <a:rPr lang="en-U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 </a:t>
            </a:r>
            <a:r>
              <a:rPr lang="en-US" dirty="0" err="1" smtClean="0"/>
              <a:t>roditelja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</a:t>
            </a:r>
            <a:r>
              <a:rPr lang="en-US" dirty="0" err="1" smtClean="0"/>
              <a:t>riješio</a:t>
            </a:r>
            <a:r>
              <a:rPr lang="en-US" dirty="0" smtClean="0"/>
              <a:t> </a:t>
            </a:r>
            <a:r>
              <a:rPr lang="en-US" dirty="0" err="1" smtClean="0"/>
              <a:t>domaće</a:t>
            </a:r>
            <a:r>
              <a:rPr lang="en-US" dirty="0" smtClean="0"/>
              <a:t> </a:t>
            </a:r>
            <a:r>
              <a:rPr lang="en-US" dirty="0" err="1" smtClean="0"/>
              <a:t>zadatke</a:t>
            </a:r>
            <a:r>
              <a:rPr lang="en-US" dirty="0" smtClean="0"/>
              <a:t>	4</a:t>
            </a:r>
            <a:endParaRPr lang="en-US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302554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05" y="1999281"/>
            <a:ext cx="5035495" cy="41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7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Ukoliko</a:t>
            </a:r>
            <a:r>
              <a:rPr lang="en-US" sz="2800" dirty="0" smtClean="0"/>
              <a:t> mi </a:t>
            </a:r>
            <a:r>
              <a:rPr lang="en-US" sz="2800" dirty="0" err="1" smtClean="0"/>
              <a:t>nešto</a:t>
            </a:r>
            <a:r>
              <a:rPr lang="en-US" sz="2800" dirty="0" smtClean="0"/>
              <a:t> </a:t>
            </a:r>
            <a:r>
              <a:rPr lang="en-US" sz="2800" dirty="0" err="1" smtClean="0"/>
              <a:t>nije</a:t>
            </a:r>
            <a:r>
              <a:rPr lang="en-US" sz="2800" dirty="0" smtClean="0"/>
              <a:t> </a:t>
            </a:r>
            <a:r>
              <a:rPr lang="en-US" sz="2800" dirty="0" err="1" smtClean="0"/>
              <a:t>jasno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gradiva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ne </a:t>
            </a:r>
            <a:r>
              <a:rPr lang="en-US" sz="2800" dirty="0" err="1" smtClean="0"/>
              <a:t>znam</a:t>
            </a:r>
            <a:r>
              <a:rPr lang="en-US" sz="2800" dirty="0" smtClean="0"/>
              <a:t> </a:t>
            </a:r>
            <a:r>
              <a:rPr lang="en-US" sz="2800" dirty="0" err="1" smtClean="0"/>
              <a:t>riješiti</a:t>
            </a:r>
            <a:r>
              <a:rPr lang="en-US" sz="2800" dirty="0" smtClean="0"/>
              <a:t> </a:t>
            </a:r>
            <a:r>
              <a:rPr lang="en-US" sz="2800" dirty="0" err="1" smtClean="0"/>
              <a:t>domaći</a:t>
            </a:r>
            <a:r>
              <a:rPr lang="en-US" sz="2800" dirty="0" smtClean="0"/>
              <a:t> rad, </a:t>
            </a:r>
            <a:r>
              <a:rPr lang="en-US" sz="2800" dirty="0" err="1" smtClean="0"/>
              <a:t>pitam</a:t>
            </a:r>
            <a:r>
              <a:rPr lang="en-US" sz="2800" dirty="0" smtClean="0"/>
              <a:t> </a:t>
            </a:r>
            <a:r>
              <a:rPr lang="en-US" sz="2800" dirty="0" err="1" smtClean="0"/>
              <a:t>predmetnog</a:t>
            </a:r>
            <a:r>
              <a:rPr lang="en-US" sz="2800" dirty="0" smtClean="0"/>
              <a:t> </a:t>
            </a:r>
            <a:r>
              <a:rPr lang="en-US" sz="2800" dirty="0" err="1" smtClean="0"/>
              <a:t>učitelja</a:t>
            </a:r>
            <a:r>
              <a:rPr lang="en-US" sz="2800" dirty="0" smtClean="0"/>
              <a:t> da mi </a:t>
            </a:r>
            <a:r>
              <a:rPr lang="en-US" sz="2800" dirty="0" err="1" smtClean="0"/>
              <a:t>dodatno</a:t>
            </a:r>
            <a:r>
              <a:rPr lang="en-US" sz="2800" dirty="0" smtClean="0"/>
              <a:t> </a:t>
            </a:r>
            <a:r>
              <a:rPr lang="en-US" sz="2800" dirty="0" err="1" smtClean="0"/>
              <a:t>pojasni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62% Da, to mi je </a:t>
            </a:r>
            <a:r>
              <a:rPr lang="en-US" sz="2400" b="1" dirty="0" err="1" smtClean="0">
                <a:solidFill>
                  <a:srgbClr val="FF0000"/>
                </a:solidFill>
              </a:rPr>
              <a:t>normalno</a:t>
            </a:r>
            <a:r>
              <a:rPr lang="en-US" sz="2400" dirty="0" smtClean="0"/>
              <a:t>	19</a:t>
            </a:r>
            <a:r>
              <a:rPr lang="hr-HR" sz="2400" dirty="0" smtClean="0"/>
              <a:t>4</a:t>
            </a: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b="1" dirty="0" smtClean="0"/>
              <a:t>14%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učitelje</a:t>
            </a:r>
            <a:r>
              <a:rPr lang="en-US" sz="2400" dirty="0" smtClean="0"/>
              <a:t> </a:t>
            </a:r>
            <a:r>
              <a:rPr lang="en-US" sz="2400" dirty="0" err="1" smtClean="0"/>
              <a:t>pitam</a:t>
            </a:r>
            <a:r>
              <a:rPr lang="en-US" sz="2400" dirty="0" smtClean="0"/>
              <a:t>, </a:t>
            </a:r>
            <a:r>
              <a:rPr lang="en-US" sz="2400" b="1" dirty="0" smtClean="0"/>
              <a:t>a </a:t>
            </a:r>
            <a:r>
              <a:rPr lang="en-US" sz="2400" b="1" dirty="0" err="1" smtClean="0"/>
              <a:t>neke</a:t>
            </a:r>
            <a:r>
              <a:rPr lang="en-US" sz="2400" b="1" dirty="0" smtClean="0"/>
              <a:t> se ne </a:t>
            </a:r>
            <a:r>
              <a:rPr lang="en-US" sz="2400" b="1" dirty="0" err="1" smtClean="0"/>
              <a:t>usuđujem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pitati</a:t>
            </a:r>
            <a:r>
              <a:rPr lang="en-US" sz="2400" b="1" dirty="0" smtClean="0"/>
              <a:t>	</a:t>
            </a:r>
            <a:r>
              <a:rPr lang="hr-HR" sz="2400" dirty="0" smtClean="0"/>
              <a:t>45</a:t>
            </a:r>
            <a:r>
              <a:rPr lang="en-US" sz="2400" b="1" dirty="0" smtClean="0"/>
              <a:t>	</a:t>
            </a:r>
          </a:p>
          <a:p>
            <a:pPr marL="0" indent="0">
              <a:buNone/>
            </a:pPr>
            <a:r>
              <a:rPr lang="en-US" sz="2400" b="1" dirty="0" smtClean="0"/>
              <a:t>4 % Ne </a:t>
            </a:r>
            <a:r>
              <a:rPr lang="en-US" sz="2400" b="1" dirty="0" err="1" smtClean="0"/>
              <a:t>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nikad</a:t>
            </a:r>
            <a:r>
              <a:rPr lang="en-US" sz="2400" b="1" dirty="0" smtClean="0"/>
              <a:t> to </a:t>
            </a:r>
            <a:r>
              <a:rPr lang="en-US" sz="2400" b="1" dirty="0" err="1" smtClean="0"/>
              <a:t>pitao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učitelja</a:t>
            </a:r>
            <a:r>
              <a:rPr lang="en-US" sz="2400" b="1" dirty="0" smtClean="0"/>
              <a:t> da ne </a:t>
            </a:r>
            <a:r>
              <a:rPr lang="en-US" sz="2400" b="1" dirty="0" err="1" smtClean="0"/>
              <a:t>pomisli</a:t>
            </a:r>
            <a:r>
              <a:rPr lang="en-US" sz="2400" b="1" dirty="0" smtClean="0"/>
              <a:t> da ne </a:t>
            </a:r>
            <a:r>
              <a:rPr lang="en-US" sz="2400" b="1" dirty="0" err="1" smtClean="0"/>
              <a:t>znam</a:t>
            </a:r>
            <a:r>
              <a:rPr lang="en-US" sz="2400" dirty="0" smtClean="0"/>
              <a:t>	11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20% </a:t>
            </a:r>
            <a:r>
              <a:rPr lang="en-US" sz="2400" dirty="0" smtClean="0"/>
              <a:t>Ne, </a:t>
            </a:r>
            <a:r>
              <a:rPr lang="en-US" sz="2400" dirty="0" err="1" smtClean="0"/>
              <a:t>nikad</a:t>
            </a:r>
            <a:r>
              <a:rPr lang="en-US" sz="2400" dirty="0" smtClean="0"/>
              <a:t> ne </a:t>
            </a:r>
            <a:r>
              <a:rPr lang="en-US" sz="2400" dirty="0" err="1" smtClean="0"/>
              <a:t>pitam</a:t>
            </a:r>
            <a:r>
              <a:rPr lang="en-US" sz="2400" dirty="0" smtClean="0"/>
              <a:t> </a:t>
            </a:r>
            <a:r>
              <a:rPr lang="en-US" sz="2400" dirty="0" err="1" smtClean="0"/>
              <a:t>učitelja</a:t>
            </a:r>
            <a:r>
              <a:rPr lang="en-US" sz="2400" dirty="0" smtClean="0"/>
              <a:t>,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roditelja</a:t>
            </a:r>
            <a:r>
              <a:rPr lang="en-US" sz="2400" dirty="0" smtClean="0"/>
              <a:t>, </a:t>
            </a:r>
            <a:r>
              <a:rPr lang="en-US" sz="2400" dirty="0" err="1" smtClean="0"/>
              <a:t>sestru,brata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npr</a:t>
            </a:r>
            <a:r>
              <a:rPr lang="en-US" sz="2400" dirty="0" smtClean="0"/>
              <a:t>. </a:t>
            </a:r>
            <a:r>
              <a:rPr lang="en-US" sz="2400" dirty="0" err="1" smtClean="0"/>
              <a:t>prepišem</a:t>
            </a:r>
            <a:r>
              <a:rPr lang="en-US" sz="2400" dirty="0" smtClean="0"/>
              <a:t> od </a:t>
            </a:r>
            <a:r>
              <a:rPr lang="en-US" sz="2400" dirty="0" err="1" smtClean="0"/>
              <a:t>prijatelja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razreda</a:t>
            </a:r>
            <a:r>
              <a:rPr lang="en-US" sz="2400" dirty="0" smtClean="0"/>
              <a:t>	64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 </a:t>
            </a:r>
            <a:r>
              <a:rPr lang="en-US" b="1" dirty="0" err="1" smtClean="0">
                <a:solidFill>
                  <a:srgbClr val="FF0000"/>
                </a:solidFill>
              </a:rPr>
              <a:t>ovih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hr-HR" b="1" dirty="0" smtClean="0">
                <a:solidFill>
                  <a:srgbClr val="FF0000"/>
                </a:solidFill>
              </a:rPr>
              <a:t>18%</a:t>
            </a:r>
            <a:r>
              <a:rPr lang="en-US" b="1" dirty="0" smtClean="0">
                <a:solidFill>
                  <a:srgbClr val="FF0000"/>
                </a:solidFill>
              </a:rPr>
              <a:t>- 36 % je </a:t>
            </a:r>
            <a:r>
              <a:rPr lang="en-US" b="1" dirty="0" err="1" smtClean="0">
                <a:solidFill>
                  <a:srgbClr val="FF0000"/>
                </a:solidFill>
              </a:rPr>
              <a:t>prostor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poboljšanje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dvosmjerne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komunikacije-ohrabriti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učenika</a:t>
            </a:r>
            <a:r>
              <a:rPr lang="en-US" b="1" dirty="0" smtClean="0">
                <a:solidFill>
                  <a:srgbClr val="FF0000"/>
                </a:solidFill>
              </a:rPr>
              <a:t> da pita </a:t>
            </a:r>
            <a:r>
              <a:rPr lang="en-US" b="1" dirty="0" err="1" smtClean="0">
                <a:solidFill>
                  <a:srgbClr val="FF0000"/>
                </a:solidFill>
              </a:rPr>
              <a:t>ako</a:t>
            </a:r>
            <a:r>
              <a:rPr lang="en-US" b="1" dirty="0" smtClean="0">
                <a:solidFill>
                  <a:srgbClr val="FF0000"/>
                </a:solidFill>
              </a:rPr>
              <a:t> mu </a:t>
            </a:r>
            <a:r>
              <a:rPr lang="en-US" b="1" dirty="0" err="1" smtClean="0">
                <a:solidFill>
                  <a:srgbClr val="FF0000"/>
                </a:solidFill>
              </a:rPr>
              <a:t>nije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jasno</a:t>
            </a:r>
            <a:r>
              <a:rPr lang="hr-HR" b="1" dirty="0" smtClean="0">
                <a:solidFill>
                  <a:srgbClr val="FF0000"/>
                </a:solidFill>
              </a:rPr>
              <a:t>- važnost povratne info i dvosmjerne komunikacije na 3.mjestu po učestalosti prijedloga roditelja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137775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43" y="1825625"/>
            <a:ext cx="4871308" cy="39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2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Je li </a:t>
            </a:r>
            <a:r>
              <a:rPr lang="en-US" sz="3100" b="1" dirty="0" err="1" smtClean="0"/>
              <a:t>previ</a:t>
            </a:r>
            <a:r>
              <a:rPr lang="hr-HR" sz="3100" b="1" dirty="0"/>
              <a:t>š</a:t>
            </a:r>
            <a:r>
              <a:rPr lang="en-US" sz="3100" b="1" dirty="0" smtClean="0"/>
              <a:t>e </a:t>
            </a:r>
            <a:r>
              <a:rPr lang="en-US" sz="3100" b="1" dirty="0" err="1" smtClean="0"/>
              <a:t>zadatka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za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domaći</a:t>
            </a:r>
            <a:r>
              <a:rPr lang="en-US" sz="3100" b="1" dirty="0" smtClean="0"/>
              <a:t> (</a:t>
            </a:r>
            <a:r>
              <a:rPr lang="en-US" sz="3100" b="1" dirty="0" err="1" smtClean="0"/>
              <a:t>samostalni</a:t>
            </a:r>
            <a:r>
              <a:rPr lang="en-US" sz="3100" b="1" dirty="0" smtClean="0"/>
              <a:t>) rad </a:t>
            </a:r>
            <a:r>
              <a:rPr lang="en-US" sz="3100" b="1" dirty="0" err="1" smtClean="0"/>
              <a:t>po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mišljenju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učenika</a:t>
            </a:r>
            <a:r>
              <a:rPr lang="en-US" sz="3100" b="1" dirty="0" smtClean="0"/>
              <a:t>?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pl-PL" sz="3100" dirty="0" smtClean="0"/>
              <a:t>Zadatke za domaći rad (samostalni rad) učitelji zadaju:</a:t>
            </a:r>
            <a:endParaRPr lang="en-US" sz="31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err="1" smtClean="0"/>
              <a:t>Previše</a:t>
            </a:r>
            <a:r>
              <a:rPr lang="en-US" sz="2400" dirty="0" smtClean="0"/>
              <a:t>, </a:t>
            </a:r>
            <a:r>
              <a:rPr lang="en-US" sz="2400" dirty="0" err="1" smtClean="0"/>
              <a:t>prezahtjevni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	100	</a:t>
            </a:r>
          </a:p>
          <a:p>
            <a:pPr marL="0" indent="0">
              <a:buNone/>
            </a:pPr>
            <a:r>
              <a:rPr lang="en-US" sz="2400" dirty="0" smtClean="0"/>
              <a:t>Ni </a:t>
            </a:r>
            <a:r>
              <a:rPr lang="en-US" sz="2400" dirty="0" err="1" smtClean="0"/>
              <a:t>puno</a:t>
            </a:r>
            <a:r>
              <a:rPr lang="en-US" sz="2400" dirty="0" smtClean="0"/>
              <a:t>,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malo</a:t>
            </a:r>
            <a:r>
              <a:rPr lang="en-US" sz="2400" dirty="0" smtClean="0"/>
              <a:t>,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stignem</a:t>
            </a:r>
            <a:r>
              <a:rPr lang="en-US" sz="2400" dirty="0" smtClean="0"/>
              <a:t> </a:t>
            </a:r>
            <a:r>
              <a:rPr lang="en-US" sz="2400" dirty="0" err="1" smtClean="0"/>
              <a:t>napraviti</a:t>
            </a:r>
            <a:r>
              <a:rPr lang="en-US" sz="2400" dirty="0" smtClean="0"/>
              <a:t>	21</a:t>
            </a:r>
            <a:r>
              <a:rPr lang="hr-HR" sz="2400" dirty="0" smtClean="0"/>
              <a:t>2</a:t>
            </a: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 err="1" smtClean="0"/>
              <a:t>Malo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 </a:t>
            </a:r>
            <a:r>
              <a:rPr lang="en-US" sz="2400" dirty="0" err="1" smtClean="0"/>
              <a:t>zadaju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samostalan</a:t>
            </a:r>
            <a:r>
              <a:rPr lang="en-US" sz="2400" dirty="0" smtClean="0"/>
              <a:t> rad	2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Najviše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učenika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misli</a:t>
            </a:r>
            <a:r>
              <a:rPr lang="en-US" sz="2400" b="1" dirty="0" smtClean="0">
                <a:solidFill>
                  <a:srgbClr val="FF0000"/>
                </a:solidFill>
              </a:rPr>
              <a:t> da je </a:t>
            </a:r>
            <a:r>
              <a:rPr lang="en-US" sz="2400" b="1" dirty="0" err="1" smtClean="0">
                <a:solidFill>
                  <a:srgbClr val="FF0000"/>
                </a:solidFill>
              </a:rPr>
              <a:t>opterećenje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adekvatno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hr-H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izbalansirano</a:t>
            </a:r>
            <a:r>
              <a:rPr lang="hr-HR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67%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No, </a:t>
            </a:r>
            <a:r>
              <a:rPr lang="hr-HR" sz="2400" b="1" dirty="0" smtClean="0">
                <a:solidFill>
                  <a:srgbClr val="FF0000"/>
                </a:solidFill>
              </a:rPr>
              <a:t>32% </a:t>
            </a:r>
            <a:r>
              <a:rPr lang="en-US" sz="2400" b="1" dirty="0" err="1" smtClean="0">
                <a:solidFill>
                  <a:srgbClr val="FF0000"/>
                </a:solidFill>
              </a:rPr>
              <a:t>učenika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smatraju</a:t>
            </a:r>
            <a:r>
              <a:rPr lang="en-US" sz="2400" b="1" dirty="0" smtClean="0">
                <a:solidFill>
                  <a:srgbClr val="FF0000"/>
                </a:solidFill>
              </a:rPr>
              <a:t> da je toga </a:t>
            </a:r>
            <a:r>
              <a:rPr lang="en-US" sz="2400" b="1" dirty="0" err="1" smtClean="0">
                <a:solidFill>
                  <a:srgbClr val="FF0000"/>
                </a:solidFill>
              </a:rPr>
              <a:t>previše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da </a:t>
            </a:r>
            <a:r>
              <a:rPr lang="en-US" sz="2400" b="1" dirty="0" err="1" smtClean="0">
                <a:solidFill>
                  <a:srgbClr val="FF0000"/>
                </a:solidFill>
              </a:rPr>
              <a:t>su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učitelji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prezahtjevni</a:t>
            </a:r>
            <a:r>
              <a:rPr lang="en-US" sz="2400" b="1" dirty="0" smtClean="0">
                <a:solidFill>
                  <a:srgbClr val="FF0000"/>
                </a:solidFill>
              </a:rPr>
              <a:t> u </a:t>
            </a:r>
            <a:r>
              <a:rPr lang="en-US" sz="2400" b="1" dirty="0" err="1" smtClean="0">
                <a:solidFill>
                  <a:srgbClr val="FF0000"/>
                </a:solidFill>
              </a:rPr>
              <a:t>pogledu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zadataka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domaći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samos</a:t>
            </a:r>
            <a:r>
              <a:rPr lang="hr-HR" sz="2400" b="1" dirty="0" err="1" smtClean="0">
                <a:solidFill>
                  <a:srgbClr val="FF0000"/>
                </a:solidFill>
              </a:rPr>
              <a:t>tal</a:t>
            </a:r>
            <a:r>
              <a:rPr lang="en-US" sz="2400" b="1" dirty="0" smtClean="0">
                <a:solidFill>
                  <a:srgbClr val="FF0000"/>
                </a:solidFill>
              </a:rPr>
              <a:t>an) rad- </a:t>
            </a:r>
            <a:r>
              <a:rPr lang="hr-HR" sz="2400" b="1" dirty="0" smtClean="0">
                <a:solidFill>
                  <a:srgbClr val="FF0000"/>
                </a:solidFill>
              </a:rPr>
              <a:t>*Upravo je </a:t>
            </a:r>
            <a:r>
              <a:rPr lang="hr-HR" sz="2400" b="1" dirty="0" err="1" smtClean="0">
                <a:solidFill>
                  <a:srgbClr val="FF0000"/>
                </a:solidFill>
              </a:rPr>
              <a:t>d.r.,opterećenje</a:t>
            </a:r>
            <a:r>
              <a:rPr lang="hr-HR" sz="2400" b="1" dirty="0" smtClean="0">
                <a:solidFill>
                  <a:srgbClr val="FF0000"/>
                </a:solidFill>
              </a:rPr>
              <a:t>, potreba izdvajanje bitnih sadržaja na 2.mjestu prijedloga roditelja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013460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5070365" cy="43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li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strah</a:t>
            </a:r>
            <a:r>
              <a:rPr lang="en-US" dirty="0" smtClean="0"/>
              <a:t> </a:t>
            </a:r>
            <a:r>
              <a:rPr lang="en-US" dirty="0" err="1" smtClean="0"/>
              <a:t>vrednovanja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ocjenjivanja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uslijediti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Samo</a:t>
            </a:r>
            <a:r>
              <a:rPr lang="en-US" b="1" dirty="0"/>
              <a:t> </a:t>
            </a:r>
            <a:r>
              <a:rPr lang="en-US" b="1" dirty="0" smtClean="0"/>
              <a:t>12% </a:t>
            </a:r>
            <a:r>
              <a:rPr lang="en-US" b="1" dirty="0" err="1" smtClean="0"/>
              <a:t>učenika</a:t>
            </a:r>
            <a:r>
              <a:rPr lang="en-US" b="1" dirty="0" smtClean="0"/>
              <a:t> se </a:t>
            </a:r>
            <a:r>
              <a:rPr lang="en-US" b="1" dirty="0" err="1" smtClean="0"/>
              <a:t>izjasnilo</a:t>
            </a:r>
            <a:r>
              <a:rPr lang="en-US" b="1" dirty="0" smtClean="0"/>
              <a:t> </a:t>
            </a:r>
            <a:r>
              <a:rPr lang="en-US" b="1" dirty="0" err="1" smtClean="0"/>
              <a:t>kao</a:t>
            </a:r>
            <a:r>
              <a:rPr lang="en-US" b="1" dirty="0" smtClean="0"/>
              <a:t> </a:t>
            </a:r>
            <a:r>
              <a:rPr lang="en-US" b="1" dirty="0" err="1" smtClean="0"/>
              <a:t>ih</a:t>
            </a:r>
            <a:r>
              <a:rPr lang="en-US" b="1" dirty="0" smtClean="0"/>
              <a:t> NIJE STRAH </a:t>
            </a:r>
            <a:r>
              <a:rPr lang="en-US" b="1" dirty="0" err="1" smtClean="0"/>
              <a:t>vrednovanja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ocjenjivanja</a:t>
            </a:r>
            <a:r>
              <a:rPr lang="en-US" b="1" dirty="0" smtClean="0"/>
              <a:t> </a:t>
            </a:r>
            <a:r>
              <a:rPr lang="en-US" b="1" dirty="0" err="1" smtClean="0"/>
              <a:t>koje</a:t>
            </a:r>
            <a:r>
              <a:rPr lang="en-US" b="1" dirty="0" smtClean="0"/>
              <a:t> </a:t>
            </a:r>
            <a:r>
              <a:rPr lang="en-US" b="1" dirty="0" err="1" smtClean="0"/>
              <a:t>će</a:t>
            </a:r>
            <a:r>
              <a:rPr lang="en-US" b="1" dirty="0" smtClean="0"/>
              <a:t> </a:t>
            </a:r>
            <a:r>
              <a:rPr lang="en-US" b="1" dirty="0" err="1" smtClean="0"/>
              <a:t>uslijediti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Ukupno</a:t>
            </a:r>
            <a:r>
              <a:rPr lang="en-US" b="1" dirty="0" smtClean="0"/>
              <a:t> 88 % </a:t>
            </a:r>
            <a:r>
              <a:rPr lang="en-US" b="1" dirty="0" err="1" smtClean="0"/>
              <a:t>učenika</a:t>
            </a:r>
            <a:r>
              <a:rPr lang="en-US" b="1" dirty="0" smtClean="0"/>
              <a:t> se </a:t>
            </a:r>
            <a:r>
              <a:rPr lang="en-US" b="1" dirty="0" err="1" smtClean="0"/>
              <a:t>boji</a:t>
            </a:r>
            <a:r>
              <a:rPr lang="en-US" b="1" dirty="0" smtClean="0"/>
              <a:t> </a:t>
            </a:r>
            <a:r>
              <a:rPr lang="en-US" b="1" dirty="0" err="1" smtClean="0"/>
              <a:t>vrednovanja</a:t>
            </a:r>
            <a:r>
              <a:rPr lang="en-US" b="1" dirty="0" smtClean="0"/>
              <a:t> </a:t>
            </a:r>
            <a:r>
              <a:rPr lang="hr-HR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ocjenjivanja</a:t>
            </a:r>
            <a:r>
              <a:rPr lang="en-US" b="1" dirty="0" smtClean="0"/>
              <a:t> </a:t>
            </a:r>
            <a:r>
              <a:rPr lang="en-US" b="1" dirty="0" err="1" smtClean="0"/>
              <a:t>koje</a:t>
            </a:r>
            <a:r>
              <a:rPr lang="en-US" b="1" dirty="0" smtClean="0"/>
              <a:t> </a:t>
            </a:r>
            <a:r>
              <a:rPr lang="en-US" b="1" dirty="0" err="1" smtClean="0"/>
              <a:t>slijedi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Je li ,</a:t>
            </a:r>
            <a:r>
              <a:rPr lang="en-US" b="1" dirty="0" err="1" smtClean="0">
                <a:solidFill>
                  <a:srgbClr val="FF0000"/>
                </a:solidFill>
              </a:rPr>
              <a:t>osim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uobičajenih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razloga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dodatan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razlog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hr-H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to </a:t>
            </a:r>
            <a:r>
              <a:rPr lang="en-US" b="1" dirty="0" err="1" smtClean="0">
                <a:solidFill>
                  <a:srgbClr val="FF0000"/>
                </a:solidFill>
              </a:rPr>
              <a:t>što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vrednovanje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poznato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hr-HR" b="1" dirty="0" smtClean="0">
                <a:solidFill>
                  <a:srgbClr val="FF0000"/>
                </a:solidFill>
              </a:rPr>
              <a:t>?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Je li </a:t>
            </a:r>
            <a:r>
              <a:rPr lang="en-US" b="1" dirty="0" err="1" smtClean="0">
                <a:solidFill>
                  <a:srgbClr val="FF0000"/>
                </a:solidFill>
              </a:rPr>
              <a:t>tu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prostor</a:t>
            </a:r>
            <a:r>
              <a:rPr lang="en-US" b="1" dirty="0" smtClean="0">
                <a:solidFill>
                  <a:srgbClr val="FF0000"/>
                </a:solidFill>
              </a:rPr>
              <a:t> da se </a:t>
            </a:r>
            <a:r>
              <a:rPr lang="en-US" b="1" dirty="0" err="1" smtClean="0">
                <a:solidFill>
                  <a:srgbClr val="FF0000"/>
                </a:solidFill>
              </a:rPr>
              <a:t>umanji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strah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učenika</a:t>
            </a:r>
            <a:r>
              <a:rPr lang="en-US" b="1" dirty="0" smtClean="0">
                <a:solidFill>
                  <a:srgbClr val="FF0000"/>
                </a:solidFill>
              </a:rPr>
              <a:t> od </a:t>
            </a:r>
            <a:r>
              <a:rPr lang="en-US" b="1" dirty="0" err="1" smtClean="0">
                <a:solidFill>
                  <a:srgbClr val="FF0000"/>
                </a:solidFill>
              </a:rPr>
              <a:t>ocjenjivanj</a:t>
            </a:r>
            <a:r>
              <a:rPr lang="hr-HR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ako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r>
              <a:rPr lang="en-US" b="1" dirty="0" smtClean="0">
                <a:solidFill>
                  <a:srgbClr val="FF0000"/>
                </a:solidFill>
              </a:rPr>
              <a:t> se </a:t>
            </a:r>
            <a:r>
              <a:rPr lang="en-US" b="1" dirty="0" err="1" smtClean="0">
                <a:solidFill>
                  <a:srgbClr val="FF0000"/>
                </a:solidFill>
              </a:rPr>
              <a:t>detaljno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objasni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što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hr-HR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kako</a:t>
            </a:r>
            <a:r>
              <a:rPr lang="en-US" b="1" dirty="0" smtClean="0">
                <a:solidFill>
                  <a:srgbClr val="FF0000"/>
                </a:solidFill>
              </a:rPr>
              <a:t> ,</a:t>
            </a:r>
            <a:r>
              <a:rPr lang="en-US" b="1" dirty="0" err="1" smtClean="0">
                <a:solidFill>
                  <a:srgbClr val="FF0000"/>
                </a:solidFill>
              </a:rPr>
              <a:t>zašto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kad</a:t>
            </a:r>
            <a:r>
              <a:rPr lang="hr-HR" b="1" dirty="0" smtClean="0">
                <a:solidFill>
                  <a:srgbClr val="FF0000"/>
                </a:solidFill>
              </a:rPr>
              <a:t>..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4820" y="1565329"/>
            <a:ext cx="5393411" cy="46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err="1" smtClean="0"/>
              <a:t>Koliko</a:t>
            </a:r>
            <a:r>
              <a:rPr lang="en-US" sz="2400" b="1" dirty="0" smtClean="0"/>
              <a:t> u</a:t>
            </a:r>
            <a:r>
              <a:rPr lang="hr-HR" sz="2400" b="1" dirty="0"/>
              <a:t>č</a:t>
            </a:r>
            <a:r>
              <a:rPr lang="en-US" sz="2400" b="1" dirty="0" err="1" smtClean="0"/>
              <a:t>enici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znaju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vrednovanju</a:t>
            </a:r>
            <a:r>
              <a:rPr lang="en-US" sz="2400" b="1" dirty="0" smtClean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err="1" smtClean="0"/>
              <a:t>Znaš</a:t>
            </a:r>
            <a:r>
              <a:rPr lang="en-US" sz="2400" b="1" dirty="0" smtClean="0"/>
              <a:t> li </a:t>
            </a:r>
            <a:r>
              <a:rPr lang="en-US" sz="2400" b="1" dirty="0" err="1" smtClean="0"/>
              <a:t>otprilike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će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izgledati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vrednovanje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ocjenjivanje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što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će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vrednovati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kojeg</a:t>
            </a:r>
            <a:r>
              <a:rPr lang="en-US" sz="2400" b="1" dirty="0" smtClean="0"/>
              <a:t> predmeta?</a:t>
            </a:r>
            <a:endParaRPr lang="en-US" sz="2400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32% Ne </a:t>
            </a:r>
            <a:r>
              <a:rPr lang="en-US" b="1" dirty="0" err="1" smtClean="0"/>
              <a:t>znam</a:t>
            </a:r>
            <a:r>
              <a:rPr lang="en-US" b="1" dirty="0" smtClean="0"/>
              <a:t> </a:t>
            </a:r>
            <a:r>
              <a:rPr lang="en-US" b="1" dirty="0" err="1" smtClean="0"/>
              <a:t>uopće</a:t>
            </a:r>
            <a:r>
              <a:rPr lang="en-US" b="1" dirty="0" smtClean="0"/>
              <a:t> </a:t>
            </a:r>
            <a:r>
              <a:rPr lang="en-US" b="1" dirty="0" err="1" smtClean="0"/>
              <a:t>ništa</a:t>
            </a:r>
            <a:r>
              <a:rPr lang="en-US" b="1" dirty="0" smtClean="0"/>
              <a:t> o tome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izgledati</a:t>
            </a:r>
            <a:r>
              <a:rPr lang="en-US" dirty="0" smtClean="0"/>
              <a:t> </a:t>
            </a:r>
            <a:r>
              <a:rPr lang="en-US" dirty="0" err="1" smtClean="0"/>
              <a:t>vrednovanje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ocjenjivanje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predmetima</a:t>
            </a:r>
            <a:r>
              <a:rPr lang="en-US" dirty="0" smtClean="0"/>
              <a:t>	10</a:t>
            </a:r>
            <a:r>
              <a:rPr lang="hr-HR" dirty="0" smtClean="0"/>
              <a:t>2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b="1" dirty="0" smtClean="0"/>
              <a:t>53% </a:t>
            </a:r>
            <a:r>
              <a:rPr lang="en-US" b="1" dirty="0" err="1" smtClean="0"/>
              <a:t>misli</a:t>
            </a:r>
            <a:r>
              <a:rPr lang="en-US" b="1" dirty="0" smtClean="0"/>
              <a:t> : </a:t>
            </a:r>
            <a:r>
              <a:rPr lang="en-US" b="1" dirty="0" err="1" smtClean="0"/>
              <a:t>Nešto</a:t>
            </a:r>
            <a:r>
              <a:rPr lang="en-US" b="1" dirty="0" smtClean="0"/>
              <a:t> </a:t>
            </a:r>
            <a:r>
              <a:rPr lang="en-US" b="1" dirty="0" err="1" smtClean="0"/>
              <a:t>znam</a:t>
            </a:r>
            <a:r>
              <a:rPr lang="en-US" b="1" dirty="0" smtClean="0"/>
              <a:t> o tome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izgledati</a:t>
            </a:r>
            <a:r>
              <a:rPr lang="en-US" dirty="0" smtClean="0"/>
              <a:t> </a:t>
            </a:r>
            <a:r>
              <a:rPr lang="en-US" dirty="0" err="1" smtClean="0"/>
              <a:t>vrednovanje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ocjenjivanje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predmetima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b="1" dirty="0" smtClean="0"/>
              <a:t>15% </a:t>
            </a:r>
            <a:r>
              <a:rPr lang="en-US" b="1" dirty="0" err="1" smtClean="0"/>
              <a:t>Vrednovanje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ocjenjivanje</a:t>
            </a:r>
            <a:r>
              <a:rPr lang="en-US" b="1" dirty="0" smtClean="0"/>
              <a:t> </a:t>
            </a:r>
            <a:r>
              <a:rPr lang="en-US" b="1" dirty="0" err="1" smtClean="0"/>
              <a:t>provodit</a:t>
            </a:r>
            <a:r>
              <a:rPr lang="en-US" b="1" dirty="0" smtClean="0"/>
              <a:t> </a:t>
            </a:r>
            <a:r>
              <a:rPr lang="en-US" b="1" dirty="0" err="1" smtClean="0"/>
              <a:t>će</a:t>
            </a:r>
            <a:r>
              <a:rPr lang="en-US" b="1" dirty="0" smtClean="0"/>
              <a:t> se </a:t>
            </a:r>
            <a:r>
              <a:rPr lang="en-US" b="1" dirty="0" smtClean="0">
                <a:solidFill>
                  <a:srgbClr val="FF0000"/>
                </a:solidFill>
              </a:rPr>
              <a:t>ISTO</a:t>
            </a:r>
            <a:r>
              <a:rPr lang="en-US" b="1" dirty="0" smtClean="0"/>
              <a:t> </a:t>
            </a:r>
            <a:r>
              <a:rPr lang="en-US" b="1" dirty="0" err="1" smtClean="0"/>
              <a:t>kao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do </a:t>
            </a:r>
            <a:r>
              <a:rPr lang="en-US" b="1" dirty="0" err="1" smtClean="0"/>
              <a:t>sada</a:t>
            </a:r>
            <a:r>
              <a:rPr lang="en-US" b="1" dirty="0" smtClean="0"/>
              <a:t> u </a:t>
            </a:r>
            <a:r>
              <a:rPr lang="en-US" b="1" dirty="0" err="1" smtClean="0"/>
              <a:t>običnoj</a:t>
            </a:r>
            <a:r>
              <a:rPr lang="en-US" b="1" dirty="0" smtClean="0"/>
              <a:t> </a:t>
            </a:r>
            <a:r>
              <a:rPr lang="en-US" b="1" dirty="0" err="1" smtClean="0"/>
              <a:t>školi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samo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preko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digitalnih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alata</a:t>
            </a:r>
            <a:r>
              <a:rPr lang="en-US" dirty="0" smtClean="0"/>
              <a:t>	45</a:t>
            </a:r>
            <a:endParaRPr lang="en-US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740041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88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Što  učenici misle o  svom, postojećem postignuću u redovnoj školi do 13.3.2020.?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Je </a:t>
            </a:r>
            <a:r>
              <a:rPr lang="en-US" sz="2400" dirty="0" err="1"/>
              <a:t>si</a:t>
            </a:r>
            <a:r>
              <a:rPr lang="en-US" sz="2400" dirty="0"/>
              <a:t> li </a:t>
            </a:r>
            <a:r>
              <a:rPr lang="en-US" sz="2400" dirty="0" err="1"/>
              <a:t>zadovoljan</a:t>
            </a:r>
            <a:r>
              <a:rPr lang="en-US" sz="2400" dirty="0"/>
              <a:t> </a:t>
            </a:r>
            <a:r>
              <a:rPr lang="en-US" sz="2400" dirty="0" err="1"/>
              <a:t>ocjenama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TRENUTNO </a:t>
            </a:r>
            <a:r>
              <a:rPr lang="en-US" sz="2400" dirty="0" err="1"/>
              <a:t>imaš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SVIH predmeta </a:t>
            </a:r>
            <a:r>
              <a:rPr lang="en-US" sz="2400" dirty="0" err="1"/>
              <a:t>i</a:t>
            </a:r>
            <a:r>
              <a:rPr lang="en-US" sz="2400" dirty="0"/>
              <a:t> bio bi </a:t>
            </a:r>
            <a:r>
              <a:rPr lang="en-US" sz="2400" dirty="0" err="1"/>
              <a:t>sretan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bi ISTE </a:t>
            </a:r>
            <a:r>
              <a:rPr lang="en-US" sz="2400" dirty="0" err="1"/>
              <a:t>ocjene</a:t>
            </a:r>
            <a:r>
              <a:rPr lang="en-US" sz="2400" dirty="0"/>
              <a:t> </a:t>
            </a:r>
            <a:r>
              <a:rPr lang="en-US" sz="2400" dirty="0" err="1"/>
              <a:t>tj</a:t>
            </a:r>
            <a:r>
              <a:rPr lang="en-US" sz="2400" dirty="0"/>
              <a:t>. TAJ USPJEH </a:t>
            </a:r>
            <a:r>
              <a:rPr lang="en-US" sz="2400" dirty="0" err="1"/>
              <a:t>postigao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kraju</a:t>
            </a:r>
            <a:r>
              <a:rPr lang="en-US" sz="2400" dirty="0"/>
              <a:t> </a:t>
            </a:r>
            <a:r>
              <a:rPr lang="en-US" sz="2400" dirty="0" err="1"/>
              <a:t>školske</a:t>
            </a:r>
            <a:r>
              <a:rPr lang="en-US" sz="2400" dirty="0"/>
              <a:t>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 smtClean="0"/>
              <a:t>zaključni</a:t>
            </a:r>
            <a:r>
              <a:rPr lang="hr-HR" sz="2400" dirty="0" smtClean="0"/>
              <a:t>? </a:t>
            </a:r>
            <a:endParaRPr lang="en-US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2061276"/>
            <a:ext cx="4883094" cy="3781585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dirty="0" smtClean="0">
                <a:solidFill>
                  <a:srgbClr val="FF0000"/>
                </a:solidFill>
              </a:rPr>
              <a:t>66% učenika viših razreda </a:t>
            </a:r>
            <a:r>
              <a:rPr lang="hr-HR" sz="2400" b="1" u="sng" dirty="0" smtClean="0">
                <a:solidFill>
                  <a:srgbClr val="FF0000"/>
                </a:solidFill>
              </a:rPr>
              <a:t>nije</a:t>
            </a:r>
            <a:r>
              <a:rPr lang="hr-HR" sz="2400" b="1" dirty="0" smtClean="0">
                <a:solidFill>
                  <a:srgbClr val="FF0000"/>
                </a:solidFill>
              </a:rPr>
              <a:t> zadovoljno svojim postignućem na dan 13.3.2020. i nada se da će popraviti ocjene do kraja školske godine.</a:t>
            </a:r>
          </a:p>
          <a:p>
            <a:pPr marL="0" indent="0">
              <a:buNone/>
            </a:pPr>
            <a:endParaRPr lang="hr-H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34</a:t>
            </a:r>
            <a:r>
              <a:rPr lang="hr-HR" sz="2400" b="1" dirty="0" smtClean="0">
                <a:solidFill>
                  <a:srgbClr val="FF0000"/>
                </a:solidFill>
              </a:rPr>
              <a:t>% učenika </a:t>
            </a:r>
            <a:r>
              <a:rPr lang="hr-HR" sz="2400" b="1" dirty="0">
                <a:solidFill>
                  <a:srgbClr val="FF0000"/>
                </a:solidFill>
              </a:rPr>
              <a:t>viših razreda </a:t>
            </a:r>
            <a:r>
              <a:rPr lang="hr-HR" sz="2400" b="1" dirty="0" smtClean="0">
                <a:solidFill>
                  <a:srgbClr val="FF0000"/>
                </a:solidFill>
              </a:rPr>
              <a:t>je zadovoljno </a:t>
            </a:r>
            <a:r>
              <a:rPr lang="hr-HR" sz="2400" b="1" dirty="0">
                <a:solidFill>
                  <a:srgbClr val="FF0000"/>
                </a:solidFill>
              </a:rPr>
              <a:t>svojim postignućem na dan 13.3.2020. </a:t>
            </a:r>
            <a:r>
              <a:rPr lang="hr-HR" sz="2400" b="1" dirty="0" smtClean="0">
                <a:solidFill>
                  <a:srgbClr val="FF0000"/>
                </a:solidFill>
              </a:rPr>
              <a:t>i voljelo bi zadržati taj prosjek</a:t>
            </a:r>
          </a:p>
          <a:p>
            <a:pPr marL="0" indent="0">
              <a:buNone/>
            </a:pPr>
            <a:r>
              <a:rPr lang="en-US" sz="2400" dirty="0" smtClean="0"/>
              <a:t>NE</a:t>
            </a:r>
            <a:r>
              <a:rPr lang="en-US" sz="2400" dirty="0"/>
              <a:t>, </a:t>
            </a:r>
            <a:r>
              <a:rPr lang="en-US" sz="2400" dirty="0" err="1"/>
              <a:t>nadao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se da </a:t>
            </a:r>
            <a:r>
              <a:rPr lang="en-US" sz="2400" dirty="0" err="1"/>
              <a:t>ću</a:t>
            </a:r>
            <a:r>
              <a:rPr lang="en-US" sz="2400" dirty="0"/>
              <a:t> </a:t>
            </a:r>
            <a:r>
              <a:rPr lang="en-US" sz="2400" dirty="0" err="1"/>
              <a:t>popraviti</a:t>
            </a:r>
            <a:r>
              <a:rPr lang="en-US" sz="2400" dirty="0"/>
              <a:t> </a:t>
            </a:r>
            <a:r>
              <a:rPr lang="en-US" sz="2400" dirty="0" err="1"/>
              <a:t>ocjene</a:t>
            </a:r>
            <a:r>
              <a:rPr lang="en-US" sz="2400" dirty="0"/>
              <a:t> do </a:t>
            </a:r>
            <a:r>
              <a:rPr lang="en-US" sz="2400" dirty="0" err="1"/>
              <a:t>kraja</a:t>
            </a:r>
            <a:r>
              <a:rPr lang="en-US" sz="2400" dirty="0"/>
              <a:t> </a:t>
            </a:r>
            <a:r>
              <a:rPr lang="en-US" sz="2400" dirty="0" err="1"/>
              <a:t>školske</a:t>
            </a:r>
            <a:r>
              <a:rPr lang="en-US" sz="2400" dirty="0"/>
              <a:t> </a:t>
            </a:r>
            <a:r>
              <a:rPr lang="en-US" sz="2400" dirty="0" err="1"/>
              <a:t>godine</a:t>
            </a:r>
            <a:r>
              <a:rPr lang="en-US" sz="2400" dirty="0"/>
              <a:t>	206	</a:t>
            </a:r>
          </a:p>
          <a:p>
            <a:pPr marL="0" indent="0">
              <a:buNone/>
            </a:pP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zadovoljan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volio</a:t>
            </a:r>
            <a:r>
              <a:rPr lang="en-US" sz="2400" dirty="0"/>
              <a:t> bi </a:t>
            </a:r>
            <a:r>
              <a:rPr lang="en-US" sz="2400" dirty="0" err="1"/>
              <a:t>zadržati</a:t>
            </a:r>
            <a:r>
              <a:rPr lang="en-US" sz="2400" dirty="0"/>
              <a:t> </a:t>
            </a:r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prosjek</a:t>
            </a:r>
            <a:r>
              <a:rPr lang="en-US" sz="2400" dirty="0"/>
              <a:t>	108</a:t>
            </a:r>
          </a:p>
        </p:txBody>
      </p:sp>
    </p:spTree>
    <p:extLst>
      <p:ext uri="{BB962C8B-B14F-4D97-AF65-F5344CB8AC3E}">
        <p14:creationId xmlns:p14="http://schemas.microsoft.com/office/powerpoint/2010/main" val="307390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Upitnik za učenike viših razreda OŠ Ravne njive-</a:t>
            </a:r>
            <a:r>
              <a:rPr lang="hr-HR" dirty="0" err="1" smtClean="0"/>
              <a:t>Neslanovac</a:t>
            </a:r>
            <a:r>
              <a:rPr lang="hr-HR" dirty="0" smtClean="0"/>
              <a:t>, Split o nastavi na daljinu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Upitnik izradila, provela, obradila: pedagoginja škole Dubravka Katačić</a:t>
            </a:r>
          </a:p>
          <a:p>
            <a:pPr marL="0" indent="0">
              <a:buNone/>
            </a:pPr>
            <a:r>
              <a:rPr lang="hr-HR" dirty="0" smtClean="0"/>
              <a:t>Vrijeme provedbe: 11.4.-21.4.2020.</a:t>
            </a:r>
          </a:p>
          <a:p>
            <a:pPr marL="0" indent="0">
              <a:buNone/>
            </a:pPr>
            <a:r>
              <a:rPr lang="hr-HR" dirty="0" smtClean="0"/>
              <a:t>U upitniku je sudjelovalo 314 učenika viših razreda, petih, šestih, sedmih i osmih razreda.</a:t>
            </a:r>
          </a:p>
          <a:p>
            <a:pPr marL="0" indent="0">
              <a:buNone/>
            </a:pPr>
            <a:r>
              <a:rPr lang="hr-HR" dirty="0" smtClean="0"/>
              <a:t>Svrha provedbe upitnika je reflektirati se na dosadašnji rad u </a:t>
            </a:r>
            <a:r>
              <a:rPr lang="hr-HR" dirty="0" err="1" smtClean="0"/>
              <a:t>ndn</a:t>
            </a:r>
            <a:r>
              <a:rPr lang="hr-HR" dirty="0" smtClean="0"/>
              <a:t> s ciljem unaprjeđenje kvalitete nastave na daljinu i pružanja optimalne podrške.</a:t>
            </a:r>
          </a:p>
          <a:p>
            <a:pPr marL="0" indent="0">
              <a:buNone/>
            </a:pPr>
            <a:r>
              <a:rPr lang="hr-HR" dirty="0" smtClean="0"/>
              <a:t>Istovremeno sam provela upitnik s roditeljima učenika viših razreda,</a:t>
            </a:r>
          </a:p>
          <a:p>
            <a:pPr marL="0" indent="0">
              <a:buNone/>
            </a:pPr>
            <a:r>
              <a:rPr lang="hr-HR" dirty="0"/>
              <a:t>k</a:t>
            </a:r>
            <a:r>
              <a:rPr lang="hr-HR" dirty="0" smtClean="0"/>
              <a:t>ao i upitnike s učenicima i roditeljima nižih razreda. Mišljenja i sugestije su prikupljene i razmatrane u navedenu svrhu.</a:t>
            </a:r>
          </a:p>
        </p:txBody>
      </p:sp>
    </p:spTree>
    <p:extLst>
      <p:ext uri="{BB962C8B-B14F-4D97-AF65-F5344CB8AC3E}">
        <p14:creationId xmlns:p14="http://schemas.microsoft.com/office/powerpoint/2010/main" val="56637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U</a:t>
            </a:r>
            <a:r>
              <a:rPr lang="hr-HR" sz="2400" b="1" dirty="0" smtClean="0"/>
              <a:t>ČENICI s TUR-om: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U</a:t>
            </a:r>
            <a:r>
              <a:rPr lang="en-US" sz="2400" dirty="0" err="1" smtClean="0"/>
              <a:t>koliko</a:t>
            </a:r>
            <a:r>
              <a:rPr lang="en-US" sz="2400" dirty="0" smtClean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učenik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individualizirani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prilagođeni</a:t>
            </a:r>
            <a:r>
              <a:rPr lang="en-US" sz="2400" dirty="0"/>
              <a:t> </a:t>
            </a:r>
            <a:r>
              <a:rPr lang="en-US" sz="2400" dirty="0" err="1"/>
              <a:t>pristup</a:t>
            </a:r>
            <a:r>
              <a:rPr lang="en-US" sz="2400" dirty="0"/>
              <a:t> u </a:t>
            </a:r>
            <a:r>
              <a:rPr lang="en-US" sz="2400" dirty="0" err="1"/>
              <a:t>učenju</a:t>
            </a:r>
            <a:r>
              <a:rPr lang="en-US" sz="2400" dirty="0"/>
              <a:t>, </a:t>
            </a:r>
            <a:r>
              <a:rPr lang="en-US" sz="2400" dirty="0" err="1"/>
              <a:t>dobiješ</a:t>
            </a:r>
            <a:r>
              <a:rPr lang="en-US" sz="2400" dirty="0"/>
              <a:t> li </a:t>
            </a:r>
            <a:r>
              <a:rPr lang="en-US" sz="2400" dirty="0" err="1"/>
              <a:t>individualne</a:t>
            </a:r>
            <a:r>
              <a:rPr lang="en-US" sz="2400" dirty="0"/>
              <a:t> </a:t>
            </a:r>
            <a:r>
              <a:rPr lang="en-US" sz="2400" dirty="0" err="1"/>
              <a:t>upute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/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prilagođene</a:t>
            </a:r>
            <a:r>
              <a:rPr lang="en-US" sz="2400" dirty="0"/>
              <a:t> </a:t>
            </a:r>
            <a:r>
              <a:rPr lang="en-US" sz="2400" dirty="0" err="1"/>
              <a:t>zadatke</a:t>
            </a:r>
            <a:endParaRPr lang="en-US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Da, </a:t>
            </a:r>
            <a:r>
              <a:rPr lang="en-US" sz="2000" dirty="0" err="1">
                <a:solidFill>
                  <a:srgbClr val="00B0F0"/>
                </a:solidFill>
              </a:rPr>
              <a:t>iz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svih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predmeta </a:t>
            </a:r>
            <a:r>
              <a:rPr lang="hr-HR" sz="2000" dirty="0" smtClean="0">
                <a:solidFill>
                  <a:srgbClr val="00B0F0"/>
                </a:solidFill>
              </a:rPr>
              <a:t>/</a:t>
            </a:r>
            <a:r>
              <a:rPr lang="en-US" sz="2000" dirty="0">
                <a:solidFill>
                  <a:srgbClr val="00B0F0"/>
                </a:solidFill>
              </a:rPr>
              <a:t>	</a:t>
            </a:r>
            <a:r>
              <a:rPr lang="en-US" sz="2000" dirty="0" smtClean="0">
                <a:solidFill>
                  <a:srgbClr val="00B0F0"/>
                </a:solidFill>
              </a:rPr>
              <a:t>Da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dirty="0" err="1">
                <a:solidFill>
                  <a:srgbClr val="00B0F0"/>
                </a:solidFill>
              </a:rPr>
              <a:t>iz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pojedinih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predmeta</a:t>
            </a:r>
            <a:r>
              <a:rPr lang="hr-HR" sz="2000" dirty="0" smtClean="0">
                <a:solidFill>
                  <a:srgbClr val="00B0F0"/>
                </a:solidFill>
              </a:rPr>
              <a:t>/ </a:t>
            </a:r>
            <a:r>
              <a:rPr lang="en-US" sz="2000" dirty="0" err="1" smtClean="0">
                <a:solidFill>
                  <a:srgbClr val="00B0F0"/>
                </a:solidFill>
              </a:rPr>
              <a:t>Uglavnom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da	</a:t>
            </a:r>
            <a:r>
              <a:rPr lang="hr-HR" sz="2000" dirty="0" smtClean="0">
                <a:solidFill>
                  <a:srgbClr val="00B0F0"/>
                </a:solidFill>
              </a:rPr>
              <a:t>/</a:t>
            </a:r>
            <a:r>
              <a:rPr lang="en-US" sz="2000" dirty="0" err="1" smtClean="0">
                <a:solidFill>
                  <a:srgbClr val="00B0F0"/>
                </a:solidFill>
              </a:rPr>
              <a:t>Rijetko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kad</a:t>
            </a:r>
            <a:r>
              <a:rPr lang="hr-HR" sz="2000" dirty="0" smtClean="0">
                <a:solidFill>
                  <a:srgbClr val="00B0F0"/>
                </a:solidFill>
              </a:rPr>
              <a:t>/ </a:t>
            </a:r>
            <a:r>
              <a:rPr lang="en-US" sz="2000" dirty="0" err="1" smtClean="0">
                <a:solidFill>
                  <a:srgbClr val="00B0F0"/>
                </a:solidFill>
              </a:rPr>
              <a:t>Nikad</a:t>
            </a:r>
            <a:r>
              <a:rPr lang="en-US" sz="2400" dirty="0"/>
              <a:t>	</a:t>
            </a:r>
            <a:r>
              <a:rPr lang="hr-HR" sz="2400" b="1" dirty="0" smtClean="0"/>
              <a:t>Neću posebno obrađivati, ni komentirati, jer mi uzorak učenika nije potpuno reprezentativan. Kao odgovor na ovo pitanje legalno je konzultirati odgovore roditelja koji predstavljaju reprezentativan uzorak. (</a:t>
            </a:r>
            <a:r>
              <a:rPr lang="hr-HR" sz="2200" b="1" dirty="0" smtClean="0"/>
              <a:t>Ponovit ću pitanje kao zasebni upitnik!)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7030A0"/>
                </a:solidFill>
              </a:rPr>
              <a:t>!!! Podsjetnik: uvijek individualizirati, prilagoditi, </a:t>
            </a:r>
            <a:r>
              <a:rPr lang="hr-HR" sz="2400" b="1" u="sng" dirty="0" smtClean="0">
                <a:solidFill>
                  <a:srgbClr val="7030A0"/>
                </a:solidFill>
              </a:rPr>
              <a:t>obratiti se u privatnoj poruci, prilagoditi i digitalne alate uz već postojeće prilagodbe, suradnja sa stručnom službom!</a:t>
            </a:r>
          </a:p>
          <a:p>
            <a:pPr marL="0" indent="0">
              <a:buNone/>
            </a:pPr>
            <a:r>
              <a:rPr lang="hr-HR" sz="2400" b="1" u="sng" dirty="0" smtClean="0">
                <a:solidFill>
                  <a:srgbClr val="7030A0"/>
                </a:solidFill>
              </a:rPr>
              <a:t>UPOZNATI UČENIKE S:</a:t>
            </a:r>
          </a:p>
          <a:p>
            <a:pPr marL="0" indent="0">
              <a:buNone/>
            </a:pPr>
            <a:r>
              <a:rPr lang="hr-HR" sz="2400" b="1" u="sng" dirty="0" smtClean="0">
                <a:solidFill>
                  <a:srgbClr val="7030A0"/>
                </a:solidFill>
              </a:rPr>
              <a:t>„OMOREADER”- APLIKACIJOM ZA POMOĆ U ČITANJU OSOBAMA S DISLEKSIJOM</a:t>
            </a:r>
          </a:p>
          <a:p>
            <a:pPr marL="0" indent="0">
              <a:buNone/>
            </a:pPr>
            <a:r>
              <a:rPr lang="hr-HR" sz="2400" b="1" u="sng" dirty="0" smtClean="0">
                <a:solidFill>
                  <a:srgbClr val="FF0000"/>
                </a:solidFill>
              </a:rPr>
              <a:t>https</a:t>
            </a:r>
            <a:r>
              <a:rPr lang="hr-HR" sz="2400" b="1" u="sng" dirty="0">
                <a:solidFill>
                  <a:srgbClr val="FF0000"/>
                </a:solidFill>
              </a:rPr>
              <a:t>://www.google.com/search?q=OmoReader+-+aplikacija+za+u%C4%8Denike+s+disleksijom+i+pote%C5%A1ko%C4%87ama+u+%C4%8Ditanju&amp;oq=omoreader&amp;aqs=chrome.1.69i57j69i59j0j5.4716j0j7&amp;sourceid=chrome&amp;ie=UTF-8</a:t>
            </a:r>
            <a:endParaRPr lang="hr-HR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2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 smtClean="0"/>
              <a:t>OmoReader</a:t>
            </a:r>
            <a:r>
              <a:rPr lang="hr-HR" sz="3600" dirty="0" smtClean="0"/>
              <a:t>- </a:t>
            </a:r>
            <a:r>
              <a:rPr lang="hr-HR" sz="3600" dirty="0" smtClean="0">
                <a:solidFill>
                  <a:srgbClr val="7030A0"/>
                </a:solidFill>
              </a:rPr>
              <a:t>aplikacija za pomoć u čitanju osobama s disleksijom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https://www.google.com/search?q=OmoReader+-+aplikacija+za+u%C4%8Denike+s+disleksijom+i+pote%C5%A1ko%C4%87ama+u+%</a:t>
            </a:r>
            <a:r>
              <a:rPr lang="en-US" dirty="0" smtClean="0">
                <a:hlinkClick r:id="rId2"/>
              </a:rPr>
              <a:t>C4%8Ditanju&amp;oq=omoreader&amp;aqs=chrome.1.69i57j69i59j0j5.4716j0j7&amp;sourceid=chrome&amp;ie=UTF-8</a:t>
            </a:r>
            <a:endParaRPr lang="hr-HR" dirty="0" smtClean="0"/>
          </a:p>
          <a:p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119" y="3611105"/>
            <a:ext cx="5579389" cy="29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29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38386" y="449451"/>
            <a:ext cx="10315414" cy="1241237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TEHNIČKI ASPEKT NDN-a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Oprema </a:t>
            </a:r>
            <a:r>
              <a:rPr lang="pl-PL" sz="2800" dirty="0"/>
              <a:t>koju koristim za praćenje nastave na daljinu je u redu i nemam poteškoća u upotrebi</a:t>
            </a:r>
            <a:endParaRPr lang="en-US" sz="28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3437" y="2324746"/>
            <a:ext cx="5147858" cy="3564609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42 % </a:t>
            </a:r>
            <a:r>
              <a:rPr lang="en-US" sz="2000" b="1" dirty="0" err="1" smtClean="0">
                <a:solidFill>
                  <a:srgbClr val="FF0000"/>
                </a:solidFill>
              </a:rPr>
              <a:t>Uvijek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(imam </a:t>
            </a:r>
            <a:r>
              <a:rPr lang="en-US" sz="2000" b="1" dirty="0" err="1">
                <a:solidFill>
                  <a:srgbClr val="FF0000"/>
                </a:solidFill>
              </a:rPr>
              <a:t>sve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potrebne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aplikacije,mogu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dohvatiti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sve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sadržaje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	133	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58% učenika ima tehničkih poteškoća s praćenjem </a:t>
            </a:r>
            <a:r>
              <a:rPr lang="hr-HR" sz="2000" b="1" dirty="0" err="1" smtClean="0">
                <a:solidFill>
                  <a:srgbClr val="FF0000"/>
                </a:solidFill>
              </a:rPr>
              <a:t>ndn</a:t>
            </a:r>
            <a:r>
              <a:rPr lang="hr-HR" sz="2000" b="1" dirty="0" smtClean="0">
                <a:solidFill>
                  <a:srgbClr val="FF0000"/>
                </a:solidFill>
              </a:rPr>
              <a:t> :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hr-HR" sz="2000" b="1" dirty="0" smtClean="0"/>
              <a:t>38% </a:t>
            </a:r>
            <a:r>
              <a:rPr lang="en-US" sz="2000" b="1" dirty="0" err="1" smtClean="0"/>
              <a:t>Često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događa</a:t>
            </a:r>
            <a:r>
              <a:rPr lang="en-US" sz="2000" b="1" dirty="0"/>
              <a:t> se da </a:t>
            </a:r>
            <a:r>
              <a:rPr lang="en-US" sz="2000" b="1" dirty="0" err="1"/>
              <a:t>određene</a:t>
            </a:r>
            <a:r>
              <a:rPr lang="en-US" sz="2000" b="1" dirty="0"/>
              <a:t> </a:t>
            </a:r>
            <a:r>
              <a:rPr lang="en-US" sz="2000" b="1" dirty="0" err="1"/>
              <a:t>sadržaje</a:t>
            </a:r>
            <a:r>
              <a:rPr lang="en-US" sz="2000" b="1" dirty="0"/>
              <a:t> ne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otvoriti</a:t>
            </a:r>
            <a:r>
              <a:rPr lang="en-US" sz="2000" b="1" dirty="0"/>
              <a:t>)</a:t>
            </a:r>
            <a:r>
              <a:rPr lang="en-US" sz="2000" dirty="0"/>
              <a:t>	119	</a:t>
            </a:r>
          </a:p>
          <a:p>
            <a:r>
              <a:rPr lang="hr-HR" sz="2000" b="1" dirty="0" smtClean="0"/>
              <a:t>13% </a:t>
            </a:r>
            <a:r>
              <a:rPr lang="en-US" sz="2000" b="1" dirty="0" smtClean="0"/>
              <a:t>Ponekad </a:t>
            </a:r>
            <a:r>
              <a:rPr lang="en-US" sz="2000" b="1" dirty="0"/>
              <a:t>(imam </a:t>
            </a:r>
            <a:r>
              <a:rPr lang="en-US" sz="2000" b="1" dirty="0" err="1"/>
              <a:t>poteškoće</a:t>
            </a:r>
            <a:r>
              <a:rPr lang="en-US" sz="2000" b="1" dirty="0"/>
              <a:t> u </a:t>
            </a:r>
            <a:r>
              <a:rPr lang="en-US" sz="2000" b="1" dirty="0" err="1"/>
              <a:t>praćenju</a:t>
            </a:r>
            <a:r>
              <a:rPr lang="en-US" sz="2000" b="1" dirty="0"/>
              <a:t> </a:t>
            </a:r>
            <a:r>
              <a:rPr lang="en-US" sz="2000" b="1" dirty="0" err="1"/>
              <a:t>nastave</a:t>
            </a:r>
            <a:r>
              <a:rPr lang="en-US" sz="2000" b="1" dirty="0"/>
              <a:t>)</a:t>
            </a:r>
            <a:r>
              <a:rPr lang="en-US" sz="2000" dirty="0"/>
              <a:t>	42	</a:t>
            </a:r>
          </a:p>
          <a:p>
            <a:r>
              <a:rPr lang="hr-HR" sz="2000" b="1" dirty="0" smtClean="0"/>
              <a:t>4% </a:t>
            </a:r>
            <a:r>
              <a:rPr lang="en-US" sz="2000" b="1" dirty="0" err="1" smtClean="0"/>
              <a:t>Vrlo</a:t>
            </a:r>
            <a:r>
              <a:rPr lang="en-US" sz="2000" b="1" dirty="0" smtClean="0"/>
              <a:t> </a:t>
            </a:r>
            <a:r>
              <a:rPr lang="en-US" sz="2000" b="1" dirty="0" err="1"/>
              <a:t>rijetko</a:t>
            </a:r>
            <a:r>
              <a:rPr lang="en-US" sz="2000" b="1" dirty="0"/>
              <a:t> (</a:t>
            </a:r>
            <a:r>
              <a:rPr lang="en-US" sz="2000" b="1" dirty="0" err="1"/>
              <a:t>oprema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imama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baš</a:t>
            </a:r>
            <a:r>
              <a:rPr lang="en-US" sz="2000" b="1" dirty="0"/>
              <a:t> dobra</a:t>
            </a:r>
            <a:r>
              <a:rPr lang="en-US" sz="2000" dirty="0"/>
              <a:t>)	11	</a:t>
            </a:r>
          </a:p>
          <a:p>
            <a:r>
              <a:rPr lang="hr-HR" sz="2000" b="1" dirty="0" smtClean="0"/>
              <a:t>1% </a:t>
            </a:r>
            <a:r>
              <a:rPr lang="en-US" sz="2000" b="1" dirty="0" err="1" smtClean="0"/>
              <a:t>Nikada</a:t>
            </a:r>
            <a:r>
              <a:rPr lang="en-US" sz="2000" b="1" dirty="0" smtClean="0"/>
              <a:t> </a:t>
            </a:r>
            <a:r>
              <a:rPr lang="en-US" sz="2000" b="1" dirty="0"/>
              <a:t>(imam </a:t>
            </a:r>
            <a:r>
              <a:rPr lang="en-US" sz="2000" b="1" dirty="0" err="1"/>
              <a:t>zastarjelu</a:t>
            </a:r>
            <a:r>
              <a:rPr lang="en-US" sz="2000" b="1" dirty="0"/>
              <a:t> </a:t>
            </a:r>
            <a:r>
              <a:rPr lang="en-US" sz="2000" b="1" dirty="0" err="1"/>
              <a:t>opremu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ne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pratiti</a:t>
            </a:r>
            <a:r>
              <a:rPr lang="en-US" sz="2000" b="1" dirty="0"/>
              <a:t> </a:t>
            </a:r>
            <a:r>
              <a:rPr lang="en-US" sz="2000" b="1" dirty="0" err="1"/>
              <a:t>nastavu</a:t>
            </a:r>
            <a:r>
              <a:rPr lang="en-US" sz="2000" b="1" dirty="0"/>
              <a:t>)</a:t>
            </a:r>
            <a:r>
              <a:rPr lang="en-US" sz="2000" dirty="0"/>
              <a:t>	2	</a:t>
            </a:r>
          </a:p>
          <a:p>
            <a:r>
              <a:rPr lang="hr-HR" sz="2000" b="1" dirty="0" smtClean="0"/>
              <a:t>2% </a:t>
            </a:r>
            <a:r>
              <a:rPr lang="en-US" sz="2000" b="1" dirty="0" err="1" smtClean="0"/>
              <a:t>Oprema</a:t>
            </a:r>
            <a:r>
              <a:rPr lang="en-US" sz="2000" b="1" dirty="0" smtClean="0"/>
              <a:t> </a:t>
            </a:r>
            <a:r>
              <a:rPr lang="en-US" sz="2000" b="1" dirty="0"/>
              <a:t>je u </a:t>
            </a:r>
            <a:r>
              <a:rPr lang="en-US" sz="2000" b="1" dirty="0" err="1"/>
              <a:t>redu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dijelim</a:t>
            </a:r>
            <a:r>
              <a:rPr lang="en-US" sz="2000" b="1" dirty="0"/>
              <a:t> je s </a:t>
            </a:r>
            <a:r>
              <a:rPr lang="en-US" sz="2000" b="1" dirty="0" err="1"/>
              <a:t>bratom</a:t>
            </a:r>
            <a:r>
              <a:rPr lang="en-US" sz="2000" b="1" dirty="0"/>
              <a:t>, </a:t>
            </a:r>
            <a:r>
              <a:rPr lang="en-US" sz="2000" b="1" dirty="0" err="1"/>
              <a:t>sestrom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roditeljem</a:t>
            </a:r>
            <a:r>
              <a:rPr lang="en-US" sz="2000" b="1" dirty="0"/>
              <a:t>, pa </a:t>
            </a:r>
            <a:r>
              <a:rPr lang="en-US" sz="2000" b="1" dirty="0" err="1"/>
              <a:t>moram</a:t>
            </a:r>
            <a:r>
              <a:rPr lang="en-US" sz="2000" b="1" dirty="0"/>
              <a:t> </a:t>
            </a:r>
            <a:r>
              <a:rPr lang="en-US" sz="2000" b="1" dirty="0" err="1"/>
              <a:t>čekati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smtClean="0"/>
              <a:t>red</a:t>
            </a:r>
            <a:r>
              <a:rPr lang="hr-HR" sz="2000" dirty="0" smtClean="0"/>
              <a:t> 7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 * Pitanje tehničko-informacijske podrške muči i roditelje i to iznose kao 4.problem po učestalosti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5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9508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/>
              <a:t/>
            </a:r>
            <a:br>
              <a:rPr lang="hr-HR" sz="2400" b="1" dirty="0"/>
            </a:br>
            <a:r>
              <a:rPr lang="hr-HR" sz="2400" b="1" dirty="0" smtClean="0"/>
              <a:t>Mentalno zdravlje!</a:t>
            </a:r>
            <a:br>
              <a:rPr lang="hr-HR" sz="2400" b="1" dirty="0" smtClean="0"/>
            </a:br>
            <a:r>
              <a:rPr lang="en-US" sz="2400" b="1" dirty="0" smtClean="0"/>
              <a:t>U </a:t>
            </a:r>
            <a:r>
              <a:rPr lang="en-US" sz="2400" b="1" dirty="0" err="1"/>
              <a:t>ovom</a:t>
            </a:r>
            <a:r>
              <a:rPr lang="en-US" sz="2400" b="1" dirty="0"/>
              <a:t> </a:t>
            </a:r>
            <a:r>
              <a:rPr lang="en-US" sz="2400" b="1" dirty="0" err="1"/>
              <a:t>razdoblju</a:t>
            </a:r>
            <a:r>
              <a:rPr lang="en-US" sz="2400" b="1" dirty="0"/>
              <a:t> </a:t>
            </a:r>
            <a:r>
              <a:rPr lang="en-US" sz="2400" b="1" dirty="0" err="1"/>
              <a:t>izolacije</a:t>
            </a:r>
            <a:r>
              <a:rPr lang="en-US" sz="2400" b="1" dirty="0"/>
              <a:t> SVI </a:t>
            </a:r>
            <a:r>
              <a:rPr lang="en-US" sz="2400" b="1" dirty="0" err="1"/>
              <a:t>možemo</a:t>
            </a:r>
            <a:r>
              <a:rPr lang="en-US" sz="2400" b="1" dirty="0"/>
              <a:t> </a:t>
            </a:r>
            <a:r>
              <a:rPr lang="en-US" sz="2400" b="1" dirty="0" err="1"/>
              <a:t>pojačano</a:t>
            </a:r>
            <a:r>
              <a:rPr lang="en-US" sz="2400" b="1" dirty="0"/>
              <a:t> </a:t>
            </a:r>
            <a:r>
              <a:rPr lang="en-US" sz="2400" b="1" dirty="0" err="1"/>
              <a:t>osjećati</a:t>
            </a:r>
            <a:r>
              <a:rPr lang="en-US" sz="2400" b="1" dirty="0"/>
              <a:t> </a:t>
            </a:r>
            <a:r>
              <a:rPr lang="en-US" sz="2400" b="1" dirty="0" err="1"/>
              <a:t>neke</a:t>
            </a:r>
            <a:r>
              <a:rPr lang="en-US" sz="2400" b="1" dirty="0"/>
              <a:t> </a:t>
            </a:r>
            <a:r>
              <a:rPr lang="en-US" sz="2400" b="1" dirty="0" err="1"/>
              <a:t>negativne</a:t>
            </a:r>
            <a:r>
              <a:rPr lang="en-US" sz="2400" b="1" dirty="0"/>
              <a:t> </a:t>
            </a:r>
            <a:r>
              <a:rPr lang="en-US" sz="2400" b="1" dirty="0" err="1"/>
              <a:t>osjećaje</a:t>
            </a:r>
            <a:r>
              <a:rPr lang="en-US" sz="2400" b="1" dirty="0"/>
              <a:t>. </a:t>
            </a:r>
            <a:r>
              <a:rPr lang="en-US" sz="2400" b="1" dirty="0" err="1"/>
              <a:t>Osjećaš</a:t>
            </a:r>
            <a:r>
              <a:rPr lang="en-US" sz="2400" b="1" dirty="0"/>
              <a:t> li </a:t>
            </a:r>
            <a:r>
              <a:rPr lang="en-US" sz="2400" b="1" dirty="0" err="1"/>
              <a:t>osjećaje</a:t>
            </a:r>
            <a:r>
              <a:rPr lang="en-US" sz="2400" b="1" dirty="0"/>
              <a:t> </a:t>
            </a:r>
            <a:r>
              <a:rPr lang="en-US" sz="2400" b="1" dirty="0" err="1"/>
              <a:t>tjeskobe</a:t>
            </a:r>
            <a:r>
              <a:rPr lang="en-US" sz="2400" b="1" dirty="0"/>
              <a:t>, </a:t>
            </a:r>
            <a:r>
              <a:rPr lang="en-US" sz="2400" b="1" dirty="0" err="1"/>
              <a:t>straha</a:t>
            </a:r>
            <a:r>
              <a:rPr lang="en-US" sz="2400" b="1" dirty="0"/>
              <a:t>, </a:t>
            </a:r>
            <a:r>
              <a:rPr lang="en-US" sz="2400" b="1" dirty="0" err="1"/>
              <a:t>nemira</a:t>
            </a:r>
            <a:r>
              <a:rPr lang="en-US" sz="2400" b="1" dirty="0"/>
              <a:t>, </a:t>
            </a:r>
            <a:r>
              <a:rPr lang="en-US" sz="2400" b="1" dirty="0" err="1"/>
              <a:t>muče</a:t>
            </a:r>
            <a:r>
              <a:rPr lang="en-US" sz="2400" b="1" dirty="0"/>
              <a:t> li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crne</a:t>
            </a:r>
            <a:r>
              <a:rPr lang="en-US" sz="2400" b="1" dirty="0"/>
              <a:t> </a:t>
            </a:r>
            <a:r>
              <a:rPr lang="en-US" sz="2400" b="1" dirty="0" err="1"/>
              <a:t>misli</a:t>
            </a:r>
            <a:r>
              <a:rPr lang="en-US" sz="2400" b="1" dirty="0"/>
              <a:t>, </a:t>
            </a:r>
            <a:r>
              <a:rPr lang="en-US" sz="2400" b="1" dirty="0" err="1"/>
              <a:t>nesanica</a:t>
            </a:r>
            <a:r>
              <a:rPr lang="en-US" sz="2400" b="1" dirty="0"/>
              <a:t> u VEĆOJ </a:t>
            </a:r>
            <a:r>
              <a:rPr lang="en-US" sz="2400" b="1" dirty="0" err="1"/>
              <a:t>mjeri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puno</a:t>
            </a:r>
            <a:r>
              <a:rPr lang="en-US" sz="2400" b="1" dirty="0"/>
              <a:t> </a:t>
            </a:r>
            <a:r>
              <a:rPr lang="en-US" sz="2400" b="1" dirty="0" err="1"/>
              <a:t>češće</a:t>
            </a:r>
            <a:r>
              <a:rPr lang="en-US" sz="2400" b="1" dirty="0"/>
              <a:t> </a:t>
            </a:r>
            <a:r>
              <a:rPr lang="en-US" sz="2400" b="1" dirty="0" err="1"/>
              <a:t>nego</a:t>
            </a:r>
            <a:r>
              <a:rPr lang="en-US" sz="2400" b="1" dirty="0"/>
              <a:t> </a:t>
            </a:r>
            <a:r>
              <a:rPr lang="en-US" sz="2400" b="1" dirty="0" err="1"/>
              <a:t>prije</a:t>
            </a:r>
            <a:r>
              <a:rPr lang="en-US" sz="2400" b="1" dirty="0"/>
              <a:t> </a:t>
            </a:r>
            <a:r>
              <a:rPr lang="en-US" sz="2400" b="1" dirty="0" err="1"/>
              <a:t>Korone</a:t>
            </a:r>
            <a:r>
              <a:rPr lang="en-US" sz="2400" b="1" dirty="0"/>
              <a:t>? </a:t>
            </a:r>
            <a:r>
              <a:rPr lang="en-US" sz="2400" b="1" dirty="0" err="1"/>
              <a:t>Slobodno</a:t>
            </a:r>
            <a:r>
              <a:rPr lang="en-US" sz="2400" b="1" dirty="0"/>
              <a:t> </a:t>
            </a:r>
            <a:r>
              <a:rPr lang="en-US" sz="2400" b="1" dirty="0" err="1"/>
              <a:t>izaberi</a:t>
            </a:r>
            <a:r>
              <a:rPr lang="en-US" sz="2400" b="1" dirty="0"/>
              <a:t> </a:t>
            </a:r>
            <a:r>
              <a:rPr lang="en-US" sz="2400" b="1" dirty="0" err="1"/>
              <a:t>više</a:t>
            </a:r>
            <a:r>
              <a:rPr lang="en-US" sz="2400" b="1" dirty="0"/>
              <a:t> </a:t>
            </a:r>
            <a:r>
              <a:rPr lang="en-US" sz="2400" b="1" dirty="0" err="1"/>
              <a:t>odgovora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 ne </a:t>
            </a:r>
            <a:r>
              <a:rPr lang="en-US" sz="2400" b="1" dirty="0" err="1">
                <a:solidFill>
                  <a:srgbClr val="FF0000"/>
                </a:solidFill>
              </a:rPr>
              <a:t>zaboravi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uvijek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možeš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kontaktirati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pedagoginju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socijalnog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pedagoga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škole</a:t>
            </a:r>
            <a:r>
              <a:rPr lang="en-US" sz="2400" b="1" dirty="0">
                <a:solidFill>
                  <a:srgbClr val="FF0000"/>
                </a:solidFill>
              </a:rPr>
              <a:t>! )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705" y="2623478"/>
            <a:ext cx="4584589" cy="3126393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2900" b="1" u="sng" dirty="0" smtClean="0">
                <a:solidFill>
                  <a:srgbClr val="FF0000"/>
                </a:solidFill>
              </a:rPr>
              <a:t>74% učenika viših r. se osjeća kao i obično, uglavnom </a:t>
            </a:r>
            <a:r>
              <a:rPr lang="hr-HR" sz="2900" b="1" u="sng" dirty="0" err="1" smtClean="0">
                <a:solidFill>
                  <a:srgbClr val="FF0000"/>
                </a:solidFill>
              </a:rPr>
              <a:t>radspoloženo</a:t>
            </a:r>
            <a:r>
              <a:rPr lang="hr-HR" sz="2900" b="1" u="sng" dirty="0" smtClean="0">
                <a:solidFill>
                  <a:srgbClr val="FF0000"/>
                </a:solidFill>
              </a:rPr>
              <a:t> i urednog sna,</a:t>
            </a:r>
          </a:p>
          <a:p>
            <a:pPr marL="0" indent="0">
              <a:buNone/>
            </a:pPr>
            <a:r>
              <a:rPr lang="hr-HR" sz="3100" b="1" u="sng" dirty="0" smtClean="0">
                <a:solidFill>
                  <a:srgbClr val="FF0000"/>
                </a:solidFill>
              </a:rPr>
              <a:t>26% učenika viših </a:t>
            </a:r>
            <a:r>
              <a:rPr lang="hr-HR" sz="3100" b="1" u="sng" dirty="0" err="1" smtClean="0">
                <a:solidFill>
                  <a:srgbClr val="FF0000"/>
                </a:solidFill>
              </a:rPr>
              <a:t>r.naše</a:t>
            </a:r>
            <a:r>
              <a:rPr lang="hr-HR" sz="3100" b="1" u="sng" dirty="0" smtClean="0">
                <a:solidFill>
                  <a:srgbClr val="FF0000"/>
                </a:solidFill>
              </a:rPr>
              <a:t> škole OSJEĆA POJAČANE osjećaje </a:t>
            </a:r>
            <a:r>
              <a:rPr lang="hr-HR" sz="3100" b="1" u="sng" dirty="0" err="1" smtClean="0">
                <a:solidFill>
                  <a:srgbClr val="FF0000"/>
                </a:solidFill>
              </a:rPr>
              <a:t>tjeskobe,straha,anksioznosti,tuge,bezvoljnosti,”depresivnosti</a:t>
            </a:r>
            <a:r>
              <a:rPr lang="hr-HR" sz="3100" b="1" u="sng" dirty="0" smtClean="0">
                <a:solidFill>
                  <a:srgbClr val="FF0000"/>
                </a:solidFill>
              </a:rPr>
              <a:t>”, probleme sa spavanjem (strah zaspati, često se bude, nesanica i sl. u ovom razdoblju COVID-19, ova </a:t>
            </a:r>
            <a:r>
              <a:rPr lang="hr-HR" sz="3100" b="1" u="sng" dirty="0" err="1" smtClean="0">
                <a:solidFill>
                  <a:srgbClr val="FF0000"/>
                </a:solidFill>
              </a:rPr>
              <a:t>ndn</a:t>
            </a:r>
            <a:r>
              <a:rPr lang="hr-HR" sz="3100" b="1" u="sng" dirty="0" smtClean="0">
                <a:solidFill>
                  <a:srgbClr val="FF0000"/>
                </a:solidFill>
              </a:rPr>
              <a:t> odvija se u kriznoj situaciji !</a:t>
            </a:r>
            <a:endParaRPr lang="hr-HR" sz="3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200" b="1" dirty="0"/>
              <a:t>  4% </a:t>
            </a:r>
            <a:r>
              <a:rPr lang="en-US" sz="2200" b="1" dirty="0" err="1" smtClean="0"/>
              <a:t>Osjećam</a:t>
            </a:r>
            <a:r>
              <a:rPr lang="en-US" sz="2200" b="1" dirty="0" smtClean="0"/>
              <a:t> </a:t>
            </a:r>
            <a:r>
              <a:rPr lang="en-US" sz="2200" b="1" dirty="0" err="1"/>
              <a:t>često</a:t>
            </a:r>
            <a:r>
              <a:rPr lang="en-US" sz="2200" b="1" dirty="0"/>
              <a:t> </a:t>
            </a:r>
            <a:r>
              <a:rPr lang="en-US" sz="2200" b="1" dirty="0" err="1"/>
              <a:t>tjeskobu</a:t>
            </a:r>
            <a:r>
              <a:rPr lang="en-US" sz="2200" b="1" dirty="0"/>
              <a:t>, </a:t>
            </a:r>
            <a:r>
              <a:rPr lang="en-US" sz="2200" b="1" dirty="0" err="1" smtClean="0"/>
              <a:t>anksioznost</a:t>
            </a:r>
            <a:r>
              <a:rPr lang="hr-HR" sz="2200" b="1" dirty="0" smtClean="0"/>
              <a:t> (</a:t>
            </a:r>
            <a:r>
              <a:rPr lang="en-US" sz="2200" b="1" dirty="0" smtClean="0"/>
              <a:t>13</a:t>
            </a:r>
            <a:r>
              <a:rPr lang="hr-HR" sz="2200" b="1" dirty="0" smtClean="0"/>
              <a:t>)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hr-HR" sz="2200" b="1" dirty="0" smtClean="0"/>
              <a:t>6 % </a:t>
            </a:r>
            <a:r>
              <a:rPr lang="en-US" sz="2200" b="1" dirty="0" err="1" smtClean="0"/>
              <a:t>Strah</a:t>
            </a:r>
            <a:r>
              <a:rPr lang="en-US" sz="2200" b="1" dirty="0" smtClean="0"/>
              <a:t> </a:t>
            </a:r>
            <a:r>
              <a:rPr lang="en-US" sz="2200" b="1" dirty="0"/>
              <a:t>me je	</a:t>
            </a:r>
            <a:r>
              <a:rPr lang="hr-HR" sz="2200" b="1" dirty="0" smtClean="0"/>
              <a:t> (17)</a:t>
            </a:r>
            <a:r>
              <a:rPr lang="en-US" sz="2200" b="1" dirty="0"/>
              <a:t>	</a:t>
            </a:r>
          </a:p>
          <a:p>
            <a:pPr marL="0" indent="0">
              <a:buNone/>
            </a:pPr>
            <a:r>
              <a:rPr lang="hr-HR" sz="2200" b="1" dirty="0" smtClean="0"/>
              <a:t>11% </a:t>
            </a:r>
            <a:r>
              <a:rPr lang="en-US" sz="2200" b="1" dirty="0" err="1" smtClean="0"/>
              <a:t>Osjećam</a:t>
            </a:r>
            <a:r>
              <a:rPr lang="en-US" sz="2200" b="1" dirty="0" smtClean="0"/>
              <a:t> </a:t>
            </a:r>
            <a:r>
              <a:rPr lang="en-US" sz="2200" b="1" dirty="0"/>
              <a:t>se </a:t>
            </a:r>
            <a:r>
              <a:rPr lang="en-US" sz="2200" b="1" dirty="0" err="1"/>
              <a:t>većini</a:t>
            </a:r>
            <a:r>
              <a:rPr lang="en-US" sz="2200" b="1" dirty="0"/>
              <a:t> </a:t>
            </a:r>
            <a:r>
              <a:rPr lang="en-US" sz="2200" b="1" dirty="0" err="1"/>
              <a:t>vremena</a:t>
            </a:r>
            <a:r>
              <a:rPr lang="en-US" sz="2200" b="1" dirty="0"/>
              <a:t> </a:t>
            </a:r>
            <a:r>
              <a:rPr lang="en-US" sz="2200" b="1" dirty="0" err="1"/>
              <a:t>tužno</a:t>
            </a:r>
            <a:r>
              <a:rPr lang="en-US" sz="2200" b="1" dirty="0"/>
              <a:t>, </a:t>
            </a:r>
            <a:r>
              <a:rPr lang="en-US" sz="2200" b="1" dirty="0" err="1"/>
              <a:t>bezvoljno</a:t>
            </a:r>
            <a:r>
              <a:rPr lang="en-US" sz="2200" b="1" dirty="0"/>
              <a:t>, "</a:t>
            </a:r>
            <a:r>
              <a:rPr lang="en-US" sz="2200" b="1" dirty="0" err="1" smtClean="0"/>
              <a:t>depresivno</a:t>
            </a:r>
            <a:r>
              <a:rPr lang="en-US" sz="2200" b="1" dirty="0" smtClean="0"/>
              <a:t>„</a:t>
            </a:r>
            <a:r>
              <a:rPr lang="en-US" sz="2200" dirty="0"/>
              <a:t>	</a:t>
            </a:r>
            <a:r>
              <a:rPr lang="hr-HR" sz="2200" dirty="0" smtClean="0"/>
              <a:t>(</a:t>
            </a:r>
            <a:r>
              <a:rPr lang="en-US" sz="2200" b="1" dirty="0" smtClean="0"/>
              <a:t>35</a:t>
            </a:r>
            <a:r>
              <a:rPr lang="hr-HR" sz="2200" b="1" dirty="0" smtClean="0"/>
              <a:t>)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hr-HR" sz="2200" b="1" dirty="0" smtClean="0"/>
              <a:t>5% </a:t>
            </a:r>
            <a:r>
              <a:rPr lang="en-US" sz="2200" b="1" dirty="0" smtClean="0"/>
              <a:t>Imam </a:t>
            </a:r>
            <a:r>
              <a:rPr lang="en-US" sz="2200" b="1" dirty="0" err="1"/>
              <a:t>nesanicu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</a:t>
            </a:r>
            <a:r>
              <a:rPr lang="en-US" sz="2200" b="1" dirty="0" err="1"/>
              <a:t>loše</a:t>
            </a:r>
            <a:r>
              <a:rPr lang="en-US" sz="2200" b="1" dirty="0"/>
              <a:t> </a:t>
            </a:r>
            <a:r>
              <a:rPr lang="en-US" sz="2200" b="1" dirty="0" err="1"/>
              <a:t>spavam</a:t>
            </a:r>
            <a:r>
              <a:rPr lang="en-US" sz="2200" b="1" dirty="0"/>
              <a:t>, </a:t>
            </a:r>
            <a:r>
              <a:rPr lang="en-US" sz="2200" b="1" dirty="0" err="1"/>
              <a:t>često</a:t>
            </a:r>
            <a:r>
              <a:rPr lang="en-US" sz="2200" b="1" dirty="0"/>
              <a:t> se </a:t>
            </a:r>
            <a:r>
              <a:rPr lang="en-US" sz="2200" b="1" dirty="0" err="1"/>
              <a:t>budim</a:t>
            </a:r>
            <a:r>
              <a:rPr lang="en-US" sz="2200" b="1" dirty="0"/>
              <a:t>, </a:t>
            </a:r>
            <a:r>
              <a:rPr lang="en-US" sz="2200" b="1" dirty="0" err="1"/>
              <a:t>strah</a:t>
            </a:r>
            <a:r>
              <a:rPr lang="en-US" sz="2200" b="1" dirty="0"/>
              <a:t> me </a:t>
            </a:r>
            <a:r>
              <a:rPr lang="en-US" sz="2200" b="1" dirty="0" err="1"/>
              <a:t>zaspati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slično</a:t>
            </a:r>
            <a:r>
              <a:rPr lang="en-US" sz="2200" dirty="0"/>
              <a:t>	17	</a:t>
            </a:r>
          </a:p>
          <a:p>
            <a:pPr marL="0" indent="0">
              <a:buNone/>
            </a:pPr>
            <a:r>
              <a:rPr lang="hr-HR" sz="2200" dirty="0" smtClean="0">
                <a:solidFill>
                  <a:srgbClr val="00B0F0"/>
                </a:solidFill>
              </a:rPr>
              <a:t>74 % </a:t>
            </a:r>
            <a:r>
              <a:rPr lang="en-US" sz="2200" dirty="0" err="1" smtClean="0">
                <a:solidFill>
                  <a:srgbClr val="00B0F0"/>
                </a:solidFill>
              </a:rPr>
              <a:t>Osjećam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>
                <a:solidFill>
                  <a:srgbClr val="00B0F0"/>
                </a:solidFill>
              </a:rPr>
              <a:t>se </a:t>
            </a:r>
            <a:r>
              <a:rPr lang="en-US" sz="2200" dirty="0" err="1">
                <a:solidFill>
                  <a:srgbClr val="00B0F0"/>
                </a:solidFill>
              </a:rPr>
              <a:t>kao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i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obično</a:t>
            </a:r>
            <a:r>
              <a:rPr lang="en-US" sz="2200" dirty="0">
                <a:solidFill>
                  <a:srgbClr val="00B0F0"/>
                </a:solidFill>
              </a:rPr>
              <a:t>. </a:t>
            </a:r>
            <a:r>
              <a:rPr lang="en-US" sz="2200" dirty="0" err="1">
                <a:solidFill>
                  <a:srgbClr val="00B0F0"/>
                </a:solidFill>
              </a:rPr>
              <a:t>uglavnom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sam</a:t>
            </a:r>
            <a:r>
              <a:rPr lang="en-US" sz="2200" dirty="0">
                <a:solidFill>
                  <a:srgbClr val="00B0F0"/>
                </a:solidFill>
              </a:rPr>
              <a:t> dobro </a:t>
            </a:r>
            <a:r>
              <a:rPr lang="en-US" sz="2200" dirty="0" err="1">
                <a:solidFill>
                  <a:srgbClr val="00B0F0"/>
                </a:solidFill>
              </a:rPr>
              <a:t>raspoložen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i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uredno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</a:rPr>
              <a:t>spavam</a:t>
            </a:r>
            <a:r>
              <a:rPr lang="hr-HR" sz="2200" dirty="0" smtClean="0">
                <a:solidFill>
                  <a:srgbClr val="00B0F0"/>
                </a:solidFill>
              </a:rPr>
              <a:t> (232)</a:t>
            </a: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89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dirty="0" smtClean="0">
                <a:solidFill>
                  <a:srgbClr val="7030A0"/>
                </a:solidFill>
              </a:rPr>
              <a:t>Dragi učenici i roditelji!</a:t>
            </a:r>
            <a:endParaRPr lang="en-US" sz="4000" i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Mentalno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zdravlje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U </a:t>
            </a:r>
            <a:r>
              <a:rPr lang="en-US" dirty="0" err="1">
                <a:solidFill>
                  <a:srgbClr val="7030A0"/>
                </a:solidFill>
              </a:rPr>
              <a:t>ovom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razdoblju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izolacije</a:t>
            </a:r>
            <a:r>
              <a:rPr lang="en-US" dirty="0">
                <a:solidFill>
                  <a:srgbClr val="7030A0"/>
                </a:solidFill>
              </a:rPr>
              <a:t> SVI </a:t>
            </a:r>
            <a:r>
              <a:rPr lang="en-US" dirty="0" err="1">
                <a:solidFill>
                  <a:srgbClr val="7030A0"/>
                </a:solidFill>
              </a:rPr>
              <a:t>možemo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pojačano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osjećati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neke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negativne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osjećaje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en-US" dirty="0" err="1">
                <a:solidFill>
                  <a:srgbClr val="7030A0"/>
                </a:solidFill>
              </a:rPr>
              <a:t>Osjećaš</a:t>
            </a:r>
            <a:r>
              <a:rPr lang="en-US" dirty="0">
                <a:solidFill>
                  <a:srgbClr val="7030A0"/>
                </a:solidFill>
              </a:rPr>
              <a:t> li </a:t>
            </a:r>
            <a:r>
              <a:rPr lang="en-US" dirty="0" err="1">
                <a:solidFill>
                  <a:srgbClr val="7030A0"/>
                </a:solidFill>
              </a:rPr>
              <a:t>osjećaje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tjeskobe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straha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nemira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muče</a:t>
            </a:r>
            <a:r>
              <a:rPr lang="en-US" dirty="0">
                <a:solidFill>
                  <a:srgbClr val="7030A0"/>
                </a:solidFill>
              </a:rPr>
              <a:t> li </a:t>
            </a:r>
            <a:r>
              <a:rPr lang="en-US" dirty="0" err="1">
                <a:solidFill>
                  <a:srgbClr val="7030A0"/>
                </a:solidFill>
              </a:rPr>
              <a:t>te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crne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misli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nesanica</a:t>
            </a:r>
            <a:r>
              <a:rPr lang="en-US" dirty="0">
                <a:solidFill>
                  <a:srgbClr val="7030A0"/>
                </a:solidFill>
              </a:rPr>
              <a:t> u VEĆOJ </a:t>
            </a:r>
            <a:r>
              <a:rPr lang="en-US" dirty="0" err="1">
                <a:solidFill>
                  <a:srgbClr val="7030A0"/>
                </a:solidFill>
              </a:rPr>
              <a:t>mjeri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puno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češće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nego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prije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Korone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r>
              <a:rPr lang="hr-HR" dirty="0" smtClean="0">
                <a:solidFill>
                  <a:srgbClr val="7030A0"/>
                </a:solidFill>
              </a:rPr>
              <a:t> Razgovor o tome će ti pomoći! Razgovaraj s bliskim ljudima, članovima </a:t>
            </a:r>
            <a:r>
              <a:rPr lang="hr-HR" dirty="0" err="1" smtClean="0">
                <a:solidFill>
                  <a:srgbClr val="7030A0"/>
                </a:solidFill>
              </a:rPr>
              <a:t>obitelji,prijateljima</a:t>
            </a:r>
            <a:r>
              <a:rPr lang="hr-HR" dirty="0" smtClean="0">
                <a:solidFill>
                  <a:srgbClr val="7030A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U</a:t>
            </a:r>
            <a:r>
              <a:rPr lang="en-US" dirty="0" err="1" smtClean="0">
                <a:solidFill>
                  <a:srgbClr val="FF0000"/>
                </a:solidFill>
              </a:rPr>
              <a:t>vijek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možeš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kontaktirati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pedagoginju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socijalnog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pedagoga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škole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Potraži psihološku pomoć telefonom !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(slijedeći </a:t>
            </a:r>
            <a:r>
              <a:rPr lang="hr-HR" dirty="0" err="1" smtClean="0">
                <a:solidFill>
                  <a:srgbClr val="FF0000"/>
                </a:solidFill>
              </a:rPr>
              <a:t>slide</a:t>
            </a:r>
            <a:r>
              <a:rPr lang="hr-HR" dirty="0" smtClean="0">
                <a:solidFill>
                  <a:srgbClr val="FF0000"/>
                </a:solidFill>
              </a:rPr>
              <a:t>!)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i="1" dirty="0" smtClean="0"/>
              <a:t> </a:t>
            </a:r>
            <a:r>
              <a:rPr lang="hr-HR" i="1" dirty="0" smtClean="0">
                <a:solidFill>
                  <a:srgbClr val="7030A0"/>
                </a:solidFill>
              </a:rPr>
              <a:t>Najljepša hvala na suradnji!</a:t>
            </a:r>
          </a:p>
          <a:p>
            <a:pPr marL="0" indent="0">
              <a:buNone/>
            </a:pPr>
            <a:r>
              <a:rPr lang="hr-HR" i="1" dirty="0">
                <a:solidFill>
                  <a:srgbClr val="7030A0"/>
                </a:solidFill>
              </a:rPr>
              <a:t> </a:t>
            </a:r>
            <a:r>
              <a:rPr lang="hr-HR" i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7030A0"/>
                </a:solidFill>
              </a:rPr>
              <a:t>Neka nam ovo vrijeme socijalne izolacije što prije završi!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7030A0"/>
                </a:solidFill>
              </a:rPr>
              <a:t>   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7030A0"/>
                </a:solidFill>
              </a:rPr>
              <a:t> </a:t>
            </a:r>
            <a:r>
              <a:rPr lang="hr-HR" i="1" dirty="0" smtClean="0">
                <a:solidFill>
                  <a:srgbClr val="7030A0"/>
                </a:solidFill>
              </a:rPr>
              <a:t>        Do tada šaljem vam najljepše misli i želje,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7030A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7030A0"/>
                </a:solidFill>
              </a:rPr>
              <a:t> </a:t>
            </a:r>
            <a:r>
              <a:rPr lang="hr-HR" i="1" dirty="0" smtClean="0">
                <a:solidFill>
                  <a:srgbClr val="7030A0"/>
                </a:solidFill>
              </a:rPr>
              <a:t>          vaša pedagoginja Dubravka</a:t>
            </a:r>
          </a:p>
          <a:p>
            <a:pPr marL="0" indent="0">
              <a:buNone/>
            </a:pPr>
            <a:r>
              <a:rPr lang="hr-HR" sz="2600" i="1" dirty="0" err="1" smtClean="0">
                <a:solidFill>
                  <a:srgbClr val="7030A0"/>
                </a:solidFill>
              </a:rPr>
              <a:t>PS.ima</a:t>
            </a:r>
            <a:r>
              <a:rPr lang="hr-HR" sz="2600" i="1" dirty="0" smtClean="0">
                <a:solidFill>
                  <a:srgbClr val="7030A0"/>
                </a:solidFill>
              </a:rPr>
              <a:t> još jedan </a:t>
            </a:r>
            <a:r>
              <a:rPr lang="hr-HR" sz="2600" i="1" dirty="0" err="1" smtClean="0">
                <a:solidFill>
                  <a:srgbClr val="7030A0"/>
                </a:solidFill>
              </a:rPr>
              <a:t>slide</a:t>
            </a:r>
            <a:r>
              <a:rPr lang="hr-HR" sz="2600" i="1" dirty="0" smtClean="0">
                <a:solidFill>
                  <a:srgbClr val="7030A0"/>
                </a:solidFill>
              </a:rPr>
              <a:t> </a:t>
            </a:r>
            <a:r>
              <a:rPr lang="hr-HR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hr-HR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1335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295852"/>
            <a:ext cx="10106891" cy="438439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Telefonska pomoć građanima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92" y="734290"/>
            <a:ext cx="9906000" cy="60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4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67146" y="3097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Reprezentativnost uzorka</a:t>
            </a: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en-US" sz="3200" b="1" dirty="0" err="1" smtClean="0"/>
              <a:t>Ukupno</a:t>
            </a:r>
            <a:r>
              <a:rPr lang="en-US" sz="3200" b="1" dirty="0" smtClean="0"/>
              <a:t> je </a:t>
            </a:r>
            <a:r>
              <a:rPr lang="en-US" sz="3200" b="1" dirty="0" err="1" smtClean="0"/>
              <a:t>sudjelovalo</a:t>
            </a:r>
            <a:r>
              <a:rPr lang="en-US" sz="3200" b="1" dirty="0" smtClean="0"/>
              <a:t> 31</a:t>
            </a:r>
            <a:r>
              <a:rPr lang="hr-HR" sz="3200" b="1" dirty="0" smtClean="0"/>
              <a:t>4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učenika</a:t>
            </a:r>
            <a:r>
              <a:rPr lang="en-US" sz="3200" b="1" dirty="0" smtClean="0"/>
              <a:t> VIŠIH </a:t>
            </a:r>
            <a:r>
              <a:rPr lang="en-US" sz="3200" b="1" dirty="0" err="1" smtClean="0"/>
              <a:t>razreda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ravnomjerno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zastupljeni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razredima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predstavljaju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reprezentativan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uzorak</a:t>
            </a:r>
            <a:endParaRPr lang="en-US" sz="3200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	88 (28%)	</a:t>
            </a:r>
          </a:p>
          <a:p>
            <a:pPr marL="0" indent="0">
              <a:buNone/>
            </a:pPr>
            <a:r>
              <a:rPr lang="en-US" dirty="0" smtClean="0"/>
              <a:t>6	79 (25%)</a:t>
            </a:r>
          </a:p>
          <a:p>
            <a:pPr marL="0" indent="0">
              <a:buNone/>
            </a:pPr>
            <a:r>
              <a:rPr lang="en-US" dirty="0" smtClean="0"/>
              <a:t>7	72 (23%)</a:t>
            </a:r>
          </a:p>
          <a:p>
            <a:pPr marL="0" indent="0">
              <a:buNone/>
            </a:pPr>
            <a:r>
              <a:rPr lang="en-US" dirty="0" smtClean="0"/>
              <a:t>8	74 (24%)</a:t>
            </a:r>
            <a:endParaRPr lang="en-US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0086187"/>
              </p:ext>
            </p:extLst>
          </p:nvPr>
        </p:nvGraphicFramePr>
        <p:xfrm>
          <a:off x="4710545" y="1825625"/>
          <a:ext cx="6781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2051184"/>
            <a:ext cx="4584589" cy="27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6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Sudjelovanje učenika viših r.u nastavi na daljinu </a:t>
            </a:r>
            <a:br>
              <a:rPr lang="pl-PL" dirty="0" smtClean="0"/>
            </a:br>
            <a:r>
              <a:rPr lang="pl-PL" sz="3600" dirty="0" smtClean="0"/>
              <a:t>U svom radu u nastavi na daljinu sam redovit</a:t>
            </a:r>
            <a:endParaRPr lang="en-US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84% -97% </a:t>
            </a:r>
            <a:r>
              <a:rPr lang="en-US" dirty="0" err="1" smtClean="0">
                <a:solidFill>
                  <a:srgbClr val="FF0000"/>
                </a:solidFill>
              </a:rPr>
              <a:t>učenika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viših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razreda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redovito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sudjeluje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izvršava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svoje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obveze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nastavi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daljinui</a:t>
            </a:r>
            <a:r>
              <a:rPr lang="en-US" dirty="0" smtClean="0">
                <a:solidFill>
                  <a:srgbClr val="FF0000"/>
                </a:solidFill>
              </a:rPr>
              <a:t> to: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62%</a:t>
            </a:r>
            <a:r>
              <a:rPr lang="en-US" dirty="0" smtClean="0"/>
              <a:t>Da,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se </a:t>
            </a:r>
            <a:r>
              <a:rPr lang="en-US" dirty="0" err="1" smtClean="0"/>
              <a:t>ujutro</a:t>
            </a:r>
            <a:r>
              <a:rPr lang="en-US" dirty="0" smtClean="0"/>
              <a:t> </a:t>
            </a:r>
            <a:r>
              <a:rPr lang="en-US" dirty="0" err="1" smtClean="0"/>
              <a:t>uključujem</a:t>
            </a:r>
            <a:r>
              <a:rPr lang="en-US" dirty="0" smtClean="0"/>
              <a:t>, </a:t>
            </a:r>
            <a:r>
              <a:rPr lang="en-US" dirty="0" err="1" smtClean="0"/>
              <a:t>slijedim</a:t>
            </a:r>
            <a:r>
              <a:rPr lang="en-US" dirty="0" smtClean="0"/>
              <a:t> </a:t>
            </a:r>
            <a:r>
              <a:rPr lang="en-US" dirty="0" err="1" smtClean="0"/>
              <a:t>raspored</a:t>
            </a:r>
            <a:r>
              <a:rPr lang="en-US" dirty="0" smtClean="0"/>
              <a:t>, </a:t>
            </a:r>
            <a:r>
              <a:rPr lang="en-US" dirty="0" err="1" smtClean="0"/>
              <a:t>redovito</a:t>
            </a:r>
            <a:r>
              <a:rPr lang="en-US" dirty="0" smtClean="0"/>
              <a:t> </a:t>
            </a:r>
            <a:r>
              <a:rPr lang="en-US" dirty="0" err="1" smtClean="0"/>
              <a:t>izvršavam</a:t>
            </a:r>
            <a:r>
              <a:rPr lang="en-US" dirty="0" smtClean="0"/>
              <a:t> </a:t>
            </a:r>
            <a:r>
              <a:rPr lang="en-US" dirty="0" err="1" smtClean="0"/>
              <a:t>obveze</a:t>
            </a:r>
            <a:r>
              <a:rPr lang="en-US" dirty="0" smtClean="0"/>
              <a:t>.</a:t>
            </a:r>
            <a:r>
              <a:rPr lang="hr-HR" dirty="0" smtClean="0"/>
              <a:t>194</a:t>
            </a:r>
            <a:r>
              <a:rPr lang="en-US" dirty="0" smtClean="0"/>
              <a:t> 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24%</a:t>
            </a:r>
            <a:r>
              <a:rPr lang="en-US" dirty="0" smtClean="0"/>
              <a:t>Da,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obavljam</a:t>
            </a:r>
            <a:r>
              <a:rPr lang="en-US" dirty="0" smtClean="0"/>
              <a:t> </a:t>
            </a:r>
            <a:r>
              <a:rPr lang="en-US" dirty="0" err="1" smtClean="0"/>
              <a:t>obveze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uključujem</a:t>
            </a:r>
            <a:r>
              <a:rPr lang="en-US" dirty="0" smtClean="0"/>
              <a:t> u </a:t>
            </a:r>
            <a:r>
              <a:rPr lang="en-US" dirty="0" err="1" smtClean="0"/>
              <a:t>različito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.	74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13% </a:t>
            </a:r>
            <a:r>
              <a:rPr lang="en-US" dirty="0" err="1" smtClean="0"/>
              <a:t>Uglavnom</a:t>
            </a:r>
            <a:r>
              <a:rPr lang="en-US" dirty="0" smtClean="0"/>
              <a:t> </a:t>
            </a:r>
            <a:r>
              <a:rPr lang="en-US" dirty="0" err="1" smtClean="0"/>
              <a:t>redovito</a:t>
            </a:r>
            <a:r>
              <a:rPr lang="en-US" dirty="0" smtClean="0"/>
              <a:t> </a:t>
            </a:r>
            <a:r>
              <a:rPr lang="en-US" dirty="0" err="1" smtClean="0"/>
              <a:t>pratim</a:t>
            </a:r>
            <a:r>
              <a:rPr lang="en-US" dirty="0" smtClean="0"/>
              <a:t>, </a:t>
            </a:r>
            <a:r>
              <a:rPr lang="en-US" dirty="0" err="1" smtClean="0"/>
              <a:t>rijetko</a:t>
            </a:r>
            <a:r>
              <a:rPr lang="en-US" dirty="0" smtClean="0"/>
              <a:t> </a:t>
            </a:r>
            <a:r>
              <a:rPr lang="en-US" dirty="0" err="1" smtClean="0"/>
              <a:t>propustim</a:t>
            </a:r>
            <a:r>
              <a:rPr lang="en-US" dirty="0" smtClean="0"/>
              <a:t> </a:t>
            </a:r>
            <a:r>
              <a:rPr lang="en-US" dirty="0" err="1" smtClean="0"/>
              <a:t>nastavu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daljinu</a:t>
            </a:r>
            <a:r>
              <a:rPr lang="en-US" dirty="0" smtClean="0"/>
              <a:t>, </a:t>
            </a:r>
            <a:r>
              <a:rPr lang="en-US" dirty="0" err="1" smtClean="0"/>
              <a:t>rijetko</a:t>
            </a:r>
            <a:r>
              <a:rPr lang="en-US" dirty="0" smtClean="0"/>
              <a:t> ne </a:t>
            </a:r>
            <a:r>
              <a:rPr lang="en-US" dirty="0" err="1" smtClean="0"/>
              <a:t>pošaljem</a:t>
            </a:r>
            <a:r>
              <a:rPr lang="en-US" dirty="0" smtClean="0"/>
              <a:t> </a:t>
            </a:r>
            <a:r>
              <a:rPr lang="en-US" dirty="0" err="1" smtClean="0"/>
              <a:t>domaći</a:t>
            </a:r>
            <a:r>
              <a:rPr lang="en-US" dirty="0" smtClean="0"/>
              <a:t> rad.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3% </a:t>
            </a:r>
            <a:r>
              <a:rPr lang="en-US" dirty="0" err="1" smtClean="0">
                <a:solidFill>
                  <a:srgbClr val="FF0000"/>
                </a:solidFill>
              </a:rPr>
              <a:t>uč.viših</a:t>
            </a:r>
            <a:r>
              <a:rPr lang="en-US" dirty="0" smtClean="0">
                <a:solidFill>
                  <a:srgbClr val="FF0000"/>
                </a:solidFill>
              </a:rPr>
              <a:t> r.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 smtClean="0"/>
              <a:t>Često </a:t>
            </a:r>
            <a:r>
              <a:rPr lang="en-US" dirty="0" err="1" smtClean="0"/>
              <a:t>preskočim</a:t>
            </a:r>
            <a:r>
              <a:rPr lang="en-US" dirty="0" smtClean="0"/>
              <a:t> </a:t>
            </a:r>
            <a:r>
              <a:rPr lang="en-US" dirty="0" err="1" smtClean="0"/>
              <a:t>nastavu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daljinu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slanje</a:t>
            </a:r>
            <a:r>
              <a:rPr lang="en-US" dirty="0" smtClean="0"/>
              <a:t> </a:t>
            </a:r>
            <a:r>
              <a:rPr lang="en-US" dirty="0" err="1" smtClean="0"/>
              <a:t>domaćih</a:t>
            </a:r>
            <a:r>
              <a:rPr lang="en-US" dirty="0" smtClean="0"/>
              <a:t> </a:t>
            </a:r>
            <a:r>
              <a:rPr lang="en-US" dirty="0" err="1" smtClean="0"/>
              <a:t>radova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Ne </a:t>
            </a:r>
            <a:r>
              <a:rPr lang="en-US" dirty="0" err="1" smtClean="0"/>
              <a:t>pratim</a:t>
            </a:r>
            <a:r>
              <a:rPr lang="en-US" dirty="0" smtClean="0"/>
              <a:t> </a:t>
            </a:r>
            <a:r>
              <a:rPr lang="en-US" dirty="0" err="1" smtClean="0"/>
              <a:t>nastavu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daljinu</a:t>
            </a:r>
            <a:r>
              <a:rPr lang="en-US" dirty="0" smtClean="0"/>
              <a:t>, </a:t>
            </a:r>
            <a:r>
              <a:rPr lang="en-US" dirty="0" err="1" smtClean="0"/>
              <a:t>stisnem</a:t>
            </a:r>
            <a:r>
              <a:rPr lang="en-US" dirty="0" smtClean="0"/>
              <a:t> Like,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učim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ne </a:t>
            </a:r>
            <a:r>
              <a:rPr lang="en-US" dirty="0" err="1" smtClean="0"/>
              <a:t>pišem</a:t>
            </a:r>
            <a:r>
              <a:rPr lang="en-US" dirty="0" smtClean="0"/>
              <a:t> </a:t>
            </a:r>
            <a:r>
              <a:rPr lang="en-US" dirty="0" err="1" smtClean="0"/>
              <a:t>domaće</a:t>
            </a:r>
            <a:r>
              <a:rPr lang="en-US" dirty="0" smtClean="0"/>
              <a:t> </a:t>
            </a:r>
            <a:r>
              <a:rPr lang="en-US" dirty="0" err="1" smtClean="0"/>
              <a:t>radove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učenik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izjasnio</a:t>
            </a:r>
            <a:r>
              <a:rPr lang="en-US" dirty="0" smtClean="0">
                <a:solidFill>
                  <a:srgbClr val="FF0000"/>
                </a:solidFill>
              </a:rPr>
              <a:t>/-la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6209" y="1825626"/>
            <a:ext cx="4773582" cy="40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1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i="0" dirty="0" smtClean="0">
                <a:solidFill>
                  <a:srgbClr val="333333"/>
                </a:solidFill>
                <a:effectLst/>
                <a:latin typeface="wf_segoe-ui_semilight"/>
              </a:rPr>
              <a:t>RAZLOZI SLABE SURADNJE UČENIKA VIŠIH RAZREDA U NDN</a:t>
            </a:r>
            <a:br>
              <a:rPr lang="en-US" sz="3100" b="0" i="0" dirty="0" smtClean="0">
                <a:solidFill>
                  <a:srgbClr val="333333"/>
                </a:solidFill>
                <a:effectLst/>
                <a:latin typeface="wf_segoe-ui_semilight"/>
              </a:rPr>
            </a:b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Ukoliko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se ne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uključuješ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u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nastavu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na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daljinu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ili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"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stisneš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Like",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ali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ne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učiš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i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ne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pišeš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domaće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radove,to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 je </a:t>
            </a:r>
            <a:r>
              <a:rPr lang="en-US" sz="2700" b="0" i="0" dirty="0" err="1" smtClean="0">
                <a:solidFill>
                  <a:srgbClr val="333333"/>
                </a:solidFill>
                <a:effectLst/>
                <a:latin typeface="wf_segoe-ui_semilight"/>
              </a:rPr>
              <a:t>zbog</a:t>
            </a:r>
            <a:r>
              <a:rPr lang="en-US" sz="2700" b="0" i="0" dirty="0" smtClean="0">
                <a:solidFill>
                  <a:srgbClr val="333333"/>
                </a:solidFill>
                <a:effectLst/>
                <a:latin typeface="wf_segoe-ui_semilight"/>
              </a:rPr>
              <a:t>:</a:t>
            </a:r>
            <a:endParaRPr lang="en-US" sz="27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28255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1. 32% Imam </a:t>
            </a:r>
            <a:r>
              <a:rPr lang="en-US" sz="2400" dirty="0" err="1" smtClean="0">
                <a:solidFill>
                  <a:srgbClr val="FF0000"/>
                </a:solidFill>
              </a:rPr>
              <a:t>poteškoće</a:t>
            </a:r>
            <a:r>
              <a:rPr lang="en-US" sz="2400" dirty="0" smtClean="0">
                <a:solidFill>
                  <a:srgbClr val="FF0000"/>
                </a:solidFill>
              </a:rPr>
              <a:t> s </a:t>
            </a:r>
            <a:r>
              <a:rPr lang="en-US" sz="2400" dirty="0" err="1" smtClean="0">
                <a:solidFill>
                  <a:srgbClr val="FF0000"/>
                </a:solidFill>
              </a:rPr>
              <a:t>internetom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opremom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smtClean="0"/>
              <a:t>	77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4. 14% </a:t>
            </a:r>
            <a:r>
              <a:rPr lang="en-US" sz="2400" dirty="0" smtClean="0"/>
              <a:t>Ne </a:t>
            </a:r>
            <a:r>
              <a:rPr lang="en-US" sz="2400" dirty="0" err="1" smtClean="0"/>
              <a:t>snalazim</a:t>
            </a:r>
            <a:r>
              <a:rPr lang="en-US" sz="2400" dirty="0" smtClean="0"/>
              <a:t> se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teško</a:t>
            </a:r>
            <a:r>
              <a:rPr lang="en-US" sz="2400" dirty="0" smtClean="0"/>
              <a:t> </a:t>
            </a:r>
            <a:r>
              <a:rPr lang="en-US" sz="2400" dirty="0" err="1" smtClean="0"/>
              <a:t>pratim</a:t>
            </a:r>
            <a:r>
              <a:rPr lang="en-US" sz="2400" dirty="0" smtClean="0"/>
              <a:t> </a:t>
            </a:r>
            <a:r>
              <a:rPr lang="en-US" sz="2400" dirty="0" err="1" smtClean="0"/>
              <a:t>nastavu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.	34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5. 2% </a:t>
            </a:r>
            <a:r>
              <a:rPr lang="en-US" sz="2400" dirty="0" err="1" smtClean="0">
                <a:solidFill>
                  <a:srgbClr val="FF0000"/>
                </a:solidFill>
              </a:rPr>
              <a:t>Nemam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volje</a:t>
            </a:r>
            <a:r>
              <a:rPr lang="en-US" sz="2400" dirty="0" smtClean="0">
                <a:solidFill>
                  <a:srgbClr val="FF0000"/>
                </a:solidFill>
              </a:rPr>
              <a:t>, "ne da mi se"	4</a:t>
            </a: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2. 29% Puno je </a:t>
            </a:r>
            <a:r>
              <a:rPr lang="en-US" sz="2400" dirty="0" err="1" smtClean="0">
                <a:solidFill>
                  <a:srgbClr val="FF0000"/>
                </a:solidFill>
              </a:rPr>
              <a:t>zadataka</a:t>
            </a:r>
            <a:r>
              <a:rPr lang="en-US" sz="2400" dirty="0" smtClean="0">
                <a:solidFill>
                  <a:srgbClr val="FF0000"/>
                </a:solidFill>
              </a:rPr>
              <a:t>, pa </a:t>
            </a:r>
            <a:r>
              <a:rPr lang="en-US" sz="2400" dirty="0" err="1" smtClean="0">
                <a:solidFill>
                  <a:srgbClr val="FF0000"/>
                </a:solidFill>
              </a:rPr>
              <a:t>stignem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napraviti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samo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dio</a:t>
            </a:r>
            <a:r>
              <a:rPr lang="en-US" sz="2400" dirty="0" smtClean="0"/>
              <a:t>.	70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3. 23% </a:t>
            </a:r>
            <a:r>
              <a:rPr lang="en-US" sz="2400" dirty="0" err="1" smtClean="0"/>
              <a:t>Ostalo</a:t>
            </a:r>
            <a:r>
              <a:rPr lang="en-US" sz="2400" dirty="0" smtClean="0"/>
              <a:t>	57</a:t>
            </a:r>
          </a:p>
          <a:p>
            <a:pPr marL="0" indent="0">
              <a:buNone/>
            </a:pPr>
            <a:r>
              <a:rPr lang="en-US" sz="2400" b="1" dirty="0" err="1" smtClean="0"/>
              <a:t>Razlozi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slabe</a:t>
            </a:r>
            <a:r>
              <a:rPr lang="en-US" sz="2400" b="1" dirty="0"/>
              <a:t> </a:t>
            </a:r>
            <a:r>
              <a:rPr lang="en-US" sz="2400" b="1" dirty="0" err="1" smtClean="0"/>
              <a:t>ili</a:t>
            </a:r>
            <a:r>
              <a:rPr lang="en-US" sz="2400" b="1" dirty="0" smtClean="0"/>
              <a:t> lo</a:t>
            </a:r>
            <a:r>
              <a:rPr lang="hr-HR" sz="2400" b="1" dirty="0" smtClean="0"/>
              <a:t>š</a:t>
            </a:r>
            <a:r>
              <a:rPr lang="en-US" sz="2400" b="1" dirty="0" smtClean="0"/>
              <a:t>e </a:t>
            </a:r>
            <a:r>
              <a:rPr lang="en-US" sz="2400" b="1" dirty="0" err="1" smtClean="0"/>
              <a:t>suradnje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učenika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viših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razreda</a:t>
            </a:r>
            <a:r>
              <a:rPr lang="en-US" sz="2400" b="1" dirty="0" smtClean="0"/>
              <a:t>: </a:t>
            </a:r>
            <a:r>
              <a:rPr lang="hr-HR" sz="2400" b="1" dirty="0" smtClean="0">
                <a:solidFill>
                  <a:srgbClr val="00B0F0"/>
                </a:solidFill>
              </a:rPr>
              <a:t>1.</a:t>
            </a:r>
            <a:r>
              <a:rPr lang="en-US" sz="2400" b="1" dirty="0" smtClean="0">
                <a:solidFill>
                  <a:srgbClr val="FF0000"/>
                </a:solidFill>
              </a:rPr>
              <a:t>-32% </a:t>
            </a:r>
            <a:r>
              <a:rPr lang="en-US" sz="2400" b="1" dirty="0" err="1" smtClean="0">
                <a:solidFill>
                  <a:srgbClr val="FF0000"/>
                </a:solidFill>
              </a:rPr>
              <a:t>poteškoće</a:t>
            </a:r>
            <a:r>
              <a:rPr lang="en-US" sz="2400" b="1" dirty="0" smtClean="0">
                <a:solidFill>
                  <a:srgbClr val="FF0000"/>
                </a:solidFill>
              </a:rPr>
              <a:t> s </a:t>
            </a:r>
            <a:r>
              <a:rPr lang="en-US" sz="2400" b="1" dirty="0" err="1" smtClean="0">
                <a:solidFill>
                  <a:srgbClr val="FF0000"/>
                </a:solidFill>
              </a:rPr>
              <a:t>internetom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opremom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rgbClr val="00B0F0"/>
                </a:solidFill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</a:rPr>
              <a:t>29% </a:t>
            </a:r>
            <a:r>
              <a:rPr lang="en-US" sz="2400" b="1" dirty="0" err="1" smtClean="0">
                <a:solidFill>
                  <a:srgbClr val="FF0000"/>
                </a:solidFill>
              </a:rPr>
              <a:t>smatra</a:t>
            </a:r>
            <a:r>
              <a:rPr lang="en-US" sz="2400" b="1" dirty="0" smtClean="0">
                <a:solidFill>
                  <a:srgbClr val="FF0000"/>
                </a:solidFill>
              </a:rPr>
              <a:t> da je </a:t>
            </a:r>
            <a:r>
              <a:rPr lang="en-US" sz="2400" b="1" dirty="0" err="1" smtClean="0">
                <a:solidFill>
                  <a:srgbClr val="FF0000"/>
                </a:solidFill>
              </a:rPr>
              <a:t>zadataka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puno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stignu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napraviti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samo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dio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23% </a:t>
            </a:r>
            <a:r>
              <a:rPr lang="en-US" sz="2400" dirty="0" err="1" smtClean="0">
                <a:solidFill>
                  <a:srgbClr val="FF0000"/>
                </a:solidFill>
              </a:rPr>
              <a:t>ostali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razlozi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endParaRPr lang="hr-HR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 -</a:t>
            </a:r>
            <a:r>
              <a:rPr lang="en-US" sz="2400" b="1" dirty="0" smtClean="0">
                <a:solidFill>
                  <a:srgbClr val="FF0000"/>
                </a:solidFill>
              </a:rPr>
              <a:t>14% se ne </a:t>
            </a:r>
            <a:r>
              <a:rPr lang="en-US" sz="2400" b="1" dirty="0" err="1" smtClean="0">
                <a:solidFill>
                  <a:srgbClr val="FF0000"/>
                </a:solidFill>
              </a:rPr>
              <a:t>snalazi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teško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prati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nastavu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98407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543603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/>
              <a:t>Procijeni</a:t>
            </a:r>
            <a:r>
              <a:rPr lang="en-US" sz="2400" dirty="0" smtClean="0"/>
              <a:t> KOLIKO SATI SVAKOG RADNOG DANA </a:t>
            </a:r>
            <a:r>
              <a:rPr lang="en-US" sz="2400" dirty="0" err="1" smtClean="0"/>
              <a:t>provedeš</a:t>
            </a:r>
            <a:r>
              <a:rPr lang="en-US" sz="2400" dirty="0" smtClean="0"/>
              <a:t> </a:t>
            </a:r>
            <a:r>
              <a:rPr lang="en-US" sz="2400" dirty="0" err="1" smtClean="0"/>
              <a:t>baveći</a:t>
            </a:r>
            <a:r>
              <a:rPr lang="en-US" sz="2400" dirty="0" smtClean="0"/>
              <a:t> se "ŠKOLSKIM RADOM"- </a:t>
            </a:r>
            <a:r>
              <a:rPr lang="en-US" sz="2400" dirty="0" err="1" smtClean="0"/>
              <a:t>dio</a:t>
            </a:r>
            <a:r>
              <a:rPr lang="en-US" sz="2400" dirty="0" smtClean="0"/>
              <a:t> u </a:t>
            </a:r>
            <a:r>
              <a:rPr lang="en-US" sz="2400" dirty="0" err="1" smtClean="0"/>
              <a:t>nastavi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daljinu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ti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</a:t>
            </a:r>
            <a:r>
              <a:rPr lang="en-US" sz="2400" dirty="0" err="1" smtClean="0"/>
              <a:t>popratio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upute</a:t>
            </a:r>
            <a:r>
              <a:rPr lang="en-US" sz="2400" dirty="0" smtClean="0"/>
              <a:t> </a:t>
            </a:r>
            <a:r>
              <a:rPr lang="en-US" sz="2400" dirty="0" err="1" smtClean="0"/>
              <a:t>učitelja</a:t>
            </a:r>
            <a:r>
              <a:rPr lang="en-US" sz="2400" dirty="0" smtClean="0"/>
              <a:t>, </a:t>
            </a:r>
            <a:r>
              <a:rPr lang="en-US" sz="2400" dirty="0" err="1" smtClean="0"/>
              <a:t>poslušao</a:t>
            </a:r>
            <a:r>
              <a:rPr lang="en-US" sz="2400" dirty="0" smtClean="0"/>
              <a:t>, </a:t>
            </a:r>
            <a:r>
              <a:rPr lang="en-US" sz="2400" dirty="0" err="1" smtClean="0"/>
              <a:t>pogledao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pročitao</a:t>
            </a:r>
            <a:r>
              <a:rPr lang="en-US" sz="2400" dirty="0" smtClean="0"/>
              <a:t> </a:t>
            </a:r>
            <a:r>
              <a:rPr lang="en-US" sz="2400" dirty="0" err="1" smtClean="0"/>
              <a:t>objašnjenja</a:t>
            </a:r>
            <a:r>
              <a:rPr lang="en-US" sz="2400" dirty="0" smtClean="0"/>
              <a:t> </a:t>
            </a:r>
            <a:r>
              <a:rPr lang="en-US" sz="2400" dirty="0" err="1" smtClean="0"/>
              <a:t>gradiva</a:t>
            </a:r>
            <a:r>
              <a:rPr lang="en-US" sz="2400" dirty="0" smtClean="0"/>
              <a:t>, </a:t>
            </a:r>
            <a:r>
              <a:rPr lang="en-US" sz="2400" dirty="0" err="1" smtClean="0"/>
              <a:t>pogledao</a:t>
            </a:r>
            <a:r>
              <a:rPr lang="en-US" sz="2400" dirty="0" smtClean="0"/>
              <a:t> </a:t>
            </a:r>
            <a:r>
              <a:rPr lang="en-US" sz="2400" dirty="0" err="1" smtClean="0"/>
              <a:t>Školu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TV-u, </a:t>
            </a:r>
            <a:r>
              <a:rPr lang="en-US" sz="2400" dirty="0" err="1" smtClean="0"/>
              <a:t>riješio</a:t>
            </a:r>
            <a:r>
              <a:rPr lang="en-US" sz="2400" dirty="0" smtClean="0"/>
              <a:t> </a:t>
            </a:r>
            <a:r>
              <a:rPr lang="en-US" sz="2400" dirty="0" err="1" smtClean="0"/>
              <a:t>zadatke</a:t>
            </a:r>
            <a:r>
              <a:rPr lang="en-US" sz="2400" dirty="0" smtClean="0"/>
              <a:t>, </a:t>
            </a:r>
            <a:r>
              <a:rPr lang="en-US" sz="2400" dirty="0" err="1" smtClean="0"/>
              <a:t>kvizove</a:t>
            </a:r>
            <a:r>
              <a:rPr lang="en-US" sz="2400" dirty="0" smtClean="0"/>
              <a:t>, RB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prepisao</a:t>
            </a:r>
            <a:r>
              <a:rPr lang="en-US" sz="2400" dirty="0" smtClean="0"/>
              <a:t> </a:t>
            </a:r>
            <a:r>
              <a:rPr lang="en-US" sz="2400" dirty="0" err="1" smtClean="0"/>
              <a:t>važne</a:t>
            </a:r>
            <a:r>
              <a:rPr lang="en-US" sz="2400" dirty="0" smtClean="0"/>
              <a:t> </a:t>
            </a:r>
            <a:r>
              <a:rPr lang="en-US" sz="2400" dirty="0" err="1" smtClean="0"/>
              <a:t>činjenice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naputku</a:t>
            </a:r>
            <a:r>
              <a:rPr lang="en-US" sz="2400" dirty="0" smtClean="0"/>
              <a:t> </a:t>
            </a:r>
            <a:r>
              <a:rPr lang="en-US" sz="2400" dirty="0" err="1" smtClean="0"/>
              <a:t>učitelja</a:t>
            </a:r>
            <a:endParaRPr lang="en-US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 sati	1učenik/-</a:t>
            </a:r>
            <a:r>
              <a:rPr lang="en-US" dirty="0" err="1" smtClean="0"/>
              <a:t>ica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32% 1 do 2 </a:t>
            </a:r>
            <a:r>
              <a:rPr lang="en-US" dirty="0" err="1" smtClean="0"/>
              <a:t>sata</a:t>
            </a:r>
            <a:r>
              <a:rPr lang="en-US" dirty="0" smtClean="0"/>
              <a:t>	99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48% 3 do 4 </a:t>
            </a:r>
            <a:r>
              <a:rPr lang="en-US" dirty="0" err="1" smtClean="0">
                <a:solidFill>
                  <a:srgbClr val="FF0000"/>
                </a:solidFill>
              </a:rPr>
              <a:t>sata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150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20% </a:t>
            </a:r>
            <a:r>
              <a:rPr lang="en-US" dirty="0" err="1" smtClean="0">
                <a:solidFill>
                  <a:srgbClr val="FF0000"/>
                </a:solidFill>
              </a:rPr>
              <a:t>više</a:t>
            </a:r>
            <a:r>
              <a:rPr lang="en-US" dirty="0" smtClean="0">
                <a:solidFill>
                  <a:srgbClr val="FF0000"/>
                </a:solidFill>
              </a:rPr>
              <a:t> od 4 </a:t>
            </a:r>
            <a:r>
              <a:rPr lang="en-US" dirty="0" err="1" smtClean="0">
                <a:solidFill>
                  <a:srgbClr val="FF0000"/>
                </a:solidFill>
              </a:rPr>
              <a:t>sata</a:t>
            </a:r>
            <a:r>
              <a:rPr lang="en-US" dirty="0" smtClean="0"/>
              <a:t>	63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= 68% </a:t>
            </a:r>
            <a:r>
              <a:rPr lang="en-US" b="1" dirty="0" err="1" smtClean="0">
                <a:solidFill>
                  <a:srgbClr val="FF0000"/>
                </a:solidFill>
              </a:rPr>
              <a:t>učenika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viših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razreda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provede</a:t>
            </a:r>
            <a:r>
              <a:rPr lang="en-US" b="1" dirty="0" smtClean="0">
                <a:solidFill>
                  <a:srgbClr val="FF0000"/>
                </a:solidFill>
              </a:rPr>
              <a:t> 3, 4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više</a:t>
            </a:r>
            <a:r>
              <a:rPr lang="en-US" b="1" dirty="0" smtClean="0">
                <a:solidFill>
                  <a:srgbClr val="FF0000"/>
                </a:solidFill>
              </a:rPr>
              <a:t> sati  </a:t>
            </a:r>
            <a:r>
              <a:rPr lang="en-US" b="1" dirty="0" err="1" smtClean="0">
                <a:solidFill>
                  <a:srgbClr val="FF0000"/>
                </a:solidFill>
              </a:rPr>
              <a:t>svakog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radnog</a:t>
            </a:r>
            <a:r>
              <a:rPr lang="en-US" b="1" dirty="0" smtClean="0">
                <a:solidFill>
                  <a:srgbClr val="FF0000"/>
                </a:solidFill>
              </a:rPr>
              <a:t> dana </a:t>
            </a:r>
            <a:r>
              <a:rPr lang="en-US" b="1" dirty="0" err="1" smtClean="0">
                <a:solidFill>
                  <a:srgbClr val="FF0000"/>
                </a:solidFill>
              </a:rPr>
              <a:t>izvršavajući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dio</a:t>
            </a:r>
            <a:r>
              <a:rPr lang="en-US" b="1" dirty="0" smtClean="0">
                <a:solidFill>
                  <a:srgbClr val="FF0000"/>
                </a:solidFill>
              </a:rPr>
              <a:t> “ŠKOLSKOG RADA” u </a:t>
            </a:r>
            <a:r>
              <a:rPr lang="en-US" b="1" dirty="0" err="1" smtClean="0">
                <a:solidFill>
                  <a:srgbClr val="FF0000"/>
                </a:solidFill>
              </a:rPr>
              <a:t>ndn</a:t>
            </a:r>
            <a:r>
              <a:rPr lang="en-US" b="1" dirty="0" smtClean="0">
                <a:solidFill>
                  <a:srgbClr val="FF0000"/>
                </a:solidFill>
              </a:rPr>
              <a:t>-u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4745679"/>
              </p:ext>
            </p:extLst>
          </p:nvPr>
        </p:nvGraphicFramePr>
        <p:xfrm>
          <a:off x="6096000" y="184385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6" y="1843855"/>
            <a:ext cx="538162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Procijeni</a:t>
            </a:r>
            <a:r>
              <a:rPr lang="en-US" sz="2400" dirty="0" smtClean="0"/>
              <a:t> KOLIKO SATI (60’)</a:t>
            </a:r>
            <a:r>
              <a:rPr lang="en-US" sz="2400" b="1" dirty="0" smtClean="0"/>
              <a:t>SVAKOG RADNOG DANA </a:t>
            </a:r>
            <a:r>
              <a:rPr lang="en-US" sz="2400" dirty="0" err="1" smtClean="0"/>
              <a:t>provedeš</a:t>
            </a:r>
            <a:r>
              <a:rPr lang="en-US" sz="2400" dirty="0" smtClean="0"/>
              <a:t> </a:t>
            </a:r>
            <a:r>
              <a:rPr lang="en-US" sz="2400" dirty="0" err="1" smtClean="0"/>
              <a:t>baveći</a:t>
            </a:r>
            <a:r>
              <a:rPr lang="en-US" sz="2400" dirty="0" smtClean="0"/>
              <a:t> se </a:t>
            </a:r>
            <a:r>
              <a:rPr lang="en-US" sz="2400" b="1" dirty="0" smtClean="0"/>
              <a:t>"DOMAĆIM RADOM</a:t>
            </a:r>
            <a:r>
              <a:rPr lang="en-US" sz="2400" dirty="0" smtClean="0"/>
              <a:t>"- </a:t>
            </a:r>
            <a:r>
              <a:rPr lang="en-US" sz="2400" dirty="0" err="1" smtClean="0"/>
              <a:t>ponoviti</a:t>
            </a:r>
            <a:r>
              <a:rPr lang="en-US" sz="2400" dirty="0" smtClean="0"/>
              <a:t>, </a:t>
            </a:r>
            <a:r>
              <a:rPr lang="en-US" sz="2400" dirty="0" err="1" smtClean="0"/>
              <a:t>naučiti</a:t>
            </a:r>
            <a:r>
              <a:rPr lang="en-US" sz="2400" dirty="0" smtClean="0"/>
              <a:t>, </a:t>
            </a:r>
            <a:r>
              <a:rPr lang="en-US" sz="2400" dirty="0" err="1" smtClean="0"/>
              <a:t>riješiti</a:t>
            </a:r>
            <a:r>
              <a:rPr lang="en-US" sz="2400" dirty="0" smtClean="0"/>
              <a:t>, </a:t>
            </a:r>
            <a:r>
              <a:rPr lang="en-US" sz="2400" dirty="0" err="1" smtClean="0"/>
              <a:t>nacrtati</a:t>
            </a:r>
            <a:r>
              <a:rPr lang="en-US" sz="2400" dirty="0" smtClean="0"/>
              <a:t>, </a:t>
            </a:r>
            <a:r>
              <a:rPr lang="en-US" sz="2400" dirty="0" err="1" smtClean="0"/>
              <a:t>sastaviti</a:t>
            </a:r>
            <a:r>
              <a:rPr lang="en-US" sz="2400" dirty="0" smtClean="0"/>
              <a:t>, </a:t>
            </a:r>
            <a:r>
              <a:rPr lang="en-US" sz="2400" dirty="0" err="1" smtClean="0"/>
              <a:t>poslušati</a:t>
            </a:r>
            <a:r>
              <a:rPr lang="en-US" sz="2400" dirty="0" smtClean="0"/>
              <a:t>, </a:t>
            </a:r>
            <a:r>
              <a:rPr lang="en-US" sz="2400" dirty="0" err="1" smtClean="0"/>
              <a:t>pogledati</a:t>
            </a:r>
            <a:r>
              <a:rPr lang="en-US" sz="2400" dirty="0" smtClean="0"/>
              <a:t>, </a:t>
            </a:r>
            <a:r>
              <a:rPr lang="en-US" sz="2400" dirty="0" err="1" smtClean="0"/>
              <a:t>odraditi</a:t>
            </a:r>
            <a:r>
              <a:rPr lang="en-US" sz="2400" dirty="0" smtClean="0"/>
              <a:t> </a:t>
            </a:r>
            <a:r>
              <a:rPr lang="en-US" sz="2400" dirty="0" err="1" smtClean="0"/>
              <a:t>drugu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naputku</a:t>
            </a:r>
            <a:r>
              <a:rPr lang="en-US" sz="2400" dirty="0" smtClean="0"/>
              <a:t> </a:t>
            </a:r>
            <a:r>
              <a:rPr lang="en-US" sz="2400" dirty="0" err="1" smtClean="0"/>
              <a:t>učitelja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to </a:t>
            </a:r>
            <a:r>
              <a:rPr lang="en-US" sz="2400" dirty="0" err="1" smtClean="0"/>
              <a:t>poslati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 sati	2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53% 1 do 2 sata</a:t>
            </a:r>
            <a:r>
              <a:rPr lang="en-US" dirty="0" smtClean="0"/>
              <a:t>167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35% </a:t>
            </a:r>
            <a:r>
              <a:rPr lang="en-US" dirty="0" smtClean="0"/>
              <a:t>3 do 4 </a:t>
            </a:r>
            <a:r>
              <a:rPr lang="en-US" dirty="0" err="1" smtClean="0"/>
              <a:t>sata</a:t>
            </a:r>
            <a:r>
              <a:rPr lang="en-US" dirty="0" smtClean="0"/>
              <a:t>	108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11% </a:t>
            </a:r>
            <a:r>
              <a:rPr lang="en-US" dirty="0" err="1" smtClean="0"/>
              <a:t>više</a:t>
            </a:r>
            <a:r>
              <a:rPr lang="en-US" dirty="0" smtClean="0"/>
              <a:t> od 4 </a:t>
            </a:r>
            <a:r>
              <a:rPr lang="en-US" dirty="0" err="1" smtClean="0"/>
              <a:t>sata</a:t>
            </a:r>
            <a:r>
              <a:rPr lang="en-US" dirty="0" smtClean="0"/>
              <a:t> 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=46% </a:t>
            </a:r>
            <a:r>
              <a:rPr lang="en-US" b="1" dirty="0" err="1" smtClean="0">
                <a:solidFill>
                  <a:srgbClr val="FF0000"/>
                </a:solidFill>
              </a:rPr>
              <a:t>učenika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svakog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radnog</a:t>
            </a:r>
            <a:r>
              <a:rPr lang="en-US" b="1" dirty="0" smtClean="0">
                <a:solidFill>
                  <a:srgbClr val="FF0000"/>
                </a:solidFill>
              </a:rPr>
              <a:t> dana </a:t>
            </a:r>
            <a:r>
              <a:rPr lang="en-US" b="1" dirty="0" err="1" smtClean="0">
                <a:solidFill>
                  <a:srgbClr val="FF0000"/>
                </a:solidFill>
              </a:rPr>
              <a:t>rješava</a:t>
            </a:r>
            <a:r>
              <a:rPr lang="en-US" b="1" dirty="0" smtClean="0">
                <a:solidFill>
                  <a:srgbClr val="FF0000"/>
                </a:solidFill>
              </a:rPr>
              <a:t> DOMAĆI RAD 3, 4 </a:t>
            </a:r>
            <a:r>
              <a:rPr lang="en-US" b="1" dirty="0" err="1" smtClean="0">
                <a:solidFill>
                  <a:srgbClr val="FF0000"/>
                </a:solidFill>
              </a:rPr>
              <a:t>ili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više</a:t>
            </a:r>
            <a:r>
              <a:rPr lang="en-US" b="1" dirty="0" smtClean="0">
                <a:solidFill>
                  <a:srgbClr val="FF0000"/>
                </a:solidFill>
              </a:rPr>
              <a:t> sati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1815694"/>
              </p:ext>
            </p:extLst>
          </p:nvPr>
        </p:nvGraphicFramePr>
        <p:xfrm>
          <a:off x="5840383" y="1825625"/>
          <a:ext cx="570738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073" y="2105455"/>
            <a:ext cx="5334000" cy="37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Procijeni</a:t>
            </a:r>
            <a:r>
              <a:rPr lang="en-US" sz="2400" dirty="0" smtClean="0"/>
              <a:t> KOLIKO SATI VIKENDOM (TIJEKOM SUBOTE I NEDJELJE) </a:t>
            </a:r>
            <a:r>
              <a:rPr lang="en-US" sz="2400" dirty="0" err="1" smtClean="0"/>
              <a:t>provedeš</a:t>
            </a:r>
            <a:r>
              <a:rPr lang="en-US" sz="2400" dirty="0" smtClean="0"/>
              <a:t> </a:t>
            </a:r>
            <a:r>
              <a:rPr lang="en-US" sz="2400" dirty="0" err="1" smtClean="0"/>
              <a:t>baveći</a:t>
            </a:r>
            <a:r>
              <a:rPr lang="en-US" sz="2400" dirty="0" smtClean="0"/>
              <a:t> se "DOMAĆIM RADOM"- </a:t>
            </a:r>
            <a:r>
              <a:rPr lang="en-US" sz="2400" dirty="0" err="1" smtClean="0"/>
              <a:t>ponoviti</a:t>
            </a:r>
            <a:r>
              <a:rPr lang="en-US" sz="2400" dirty="0" smtClean="0"/>
              <a:t>, </a:t>
            </a:r>
            <a:r>
              <a:rPr lang="en-US" sz="2400" dirty="0" err="1" smtClean="0"/>
              <a:t>naučiti</a:t>
            </a:r>
            <a:r>
              <a:rPr lang="en-US" sz="2400" dirty="0" smtClean="0"/>
              <a:t>, </a:t>
            </a:r>
            <a:r>
              <a:rPr lang="en-US" sz="2400" dirty="0" err="1" smtClean="0"/>
              <a:t>riješiti</a:t>
            </a:r>
            <a:r>
              <a:rPr lang="en-US" sz="2400" dirty="0" smtClean="0"/>
              <a:t>, </a:t>
            </a:r>
            <a:r>
              <a:rPr lang="en-US" sz="2400" dirty="0" err="1" smtClean="0"/>
              <a:t>nacrtati</a:t>
            </a:r>
            <a:r>
              <a:rPr lang="en-US" sz="2400" dirty="0" smtClean="0"/>
              <a:t>, </a:t>
            </a:r>
            <a:r>
              <a:rPr lang="en-US" sz="2400" dirty="0" err="1" smtClean="0"/>
              <a:t>sastaviti</a:t>
            </a:r>
            <a:r>
              <a:rPr lang="en-US" sz="2400" dirty="0" smtClean="0"/>
              <a:t>, </a:t>
            </a:r>
            <a:r>
              <a:rPr lang="en-US" sz="2400" dirty="0" err="1" smtClean="0"/>
              <a:t>poslušati</a:t>
            </a:r>
            <a:r>
              <a:rPr lang="en-US" sz="2400" dirty="0" smtClean="0"/>
              <a:t>, </a:t>
            </a:r>
            <a:r>
              <a:rPr lang="en-US" sz="2400" dirty="0" err="1" smtClean="0"/>
              <a:t>pogledati</a:t>
            </a:r>
            <a:r>
              <a:rPr lang="en-US" sz="2400" dirty="0" smtClean="0"/>
              <a:t>, </a:t>
            </a:r>
            <a:r>
              <a:rPr lang="en-US" sz="2400" dirty="0" err="1" smtClean="0"/>
              <a:t>odraditi</a:t>
            </a:r>
            <a:r>
              <a:rPr lang="en-US" sz="2400" dirty="0" smtClean="0"/>
              <a:t> </a:t>
            </a:r>
            <a:r>
              <a:rPr lang="en-US" sz="2400" dirty="0" err="1" smtClean="0"/>
              <a:t>drugu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naputku</a:t>
            </a:r>
            <a:r>
              <a:rPr lang="en-US" sz="2400" dirty="0" smtClean="0"/>
              <a:t> </a:t>
            </a:r>
            <a:r>
              <a:rPr lang="en-US" sz="2400" dirty="0" err="1" smtClean="0"/>
              <a:t>učitelja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to </a:t>
            </a:r>
            <a:r>
              <a:rPr lang="en-US" sz="2400" dirty="0" err="1" smtClean="0"/>
              <a:t>poslati</a:t>
            </a:r>
            <a:r>
              <a:rPr lang="en-US" sz="2400" dirty="0" smtClean="0"/>
              <a:t> ,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baveći</a:t>
            </a:r>
            <a:r>
              <a:rPr lang="en-US" sz="2400" dirty="0" smtClean="0"/>
              <a:t> se </a:t>
            </a:r>
            <a:r>
              <a:rPr lang="en-US" sz="2400" dirty="0" err="1" smtClean="0"/>
              <a:t>svim</a:t>
            </a:r>
            <a:r>
              <a:rPr lang="en-US" sz="2400" dirty="0" smtClean="0"/>
              <a:t> </a:t>
            </a:r>
            <a:r>
              <a:rPr lang="en-US" sz="2400" dirty="0" err="1" smtClean="0"/>
              <a:t>obvezama</a:t>
            </a:r>
            <a:r>
              <a:rPr lang="en-US" sz="2400" dirty="0" smtClean="0"/>
              <a:t> </a:t>
            </a:r>
            <a:r>
              <a:rPr lang="en-US" sz="2400" dirty="0" err="1" smtClean="0"/>
              <a:t>vezanim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školu</a:t>
            </a:r>
            <a:endParaRPr lang="en-US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10% učenika viših r. ne radi domaći rad vikendom, 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a 90% radi domaći rad subotom i nedjeljom:</a:t>
            </a:r>
          </a:p>
          <a:p>
            <a:pPr marL="0" indent="0">
              <a:buNone/>
            </a:pPr>
            <a:r>
              <a:rPr lang="en-US" dirty="0" smtClean="0"/>
              <a:t>0 sati	32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52 % 1-2 </a:t>
            </a:r>
            <a:r>
              <a:rPr lang="en-US" dirty="0" err="1" smtClean="0">
                <a:solidFill>
                  <a:srgbClr val="FF0000"/>
                </a:solidFill>
              </a:rPr>
              <a:t>sata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ukupno</a:t>
            </a:r>
            <a:r>
              <a:rPr lang="en-US" dirty="0" smtClean="0"/>
              <a:t>	162	</a:t>
            </a:r>
          </a:p>
          <a:p>
            <a:pPr marL="0" indent="0">
              <a:buNone/>
            </a:pPr>
            <a:r>
              <a:rPr lang="en-US" dirty="0" smtClean="0"/>
              <a:t>27% 3-4 </a:t>
            </a:r>
            <a:r>
              <a:rPr lang="en-US" dirty="0" err="1" smtClean="0"/>
              <a:t>sata</a:t>
            </a:r>
            <a:r>
              <a:rPr lang="en-US" dirty="0" smtClean="0"/>
              <a:t> </a:t>
            </a:r>
            <a:r>
              <a:rPr lang="en-US" dirty="0" err="1" smtClean="0"/>
              <a:t>ukupno</a:t>
            </a:r>
            <a:r>
              <a:rPr lang="en-US" dirty="0" smtClean="0"/>
              <a:t>	86	</a:t>
            </a:r>
          </a:p>
          <a:p>
            <a:pPr marL="0" indent="0">
              <a:buNone/>
            </a:pPr>
            <a:r>
              <a:rPr lang="en-US" dirty="0" smtClean="0"/>
              <a:t>8% 4-6 sati	25	</a:t>
            </a:r>
          </a:p>
          <a:p>
            <a:pPr marL="0" indent="0">
              <a:buNone/>
            </a:pPr>
            <a:r>
              <a:rPr lang="en-US" dirty="0" smtClean="0"/>
              <a:t>3% </a:t>
            </a:r>
            <a:r>
              <a:rPr lang="en-US" dirty="0" err="1" smtClean="0"/>
              <a:t>više</a:t>
            </a:r>
            <a:r>
              <a:rPr lang="en-US" dirty="0" smtClean="0"/>
              <a:t> od 6 sati </a:t>
            </a:r>
            <a:r>
              <a:rPr lang="en-US" dirty="0" err="1" smtClean="0"/>
              <a:t>ukupno</a:t>
            </a:r>
            <a:r>
              <a:rPr lang="en-US" dirty="0" smtClean="0"/>
              <a:t>	</a:t>
            </a:r>
            <a:r>
              <a:rPr lang="hr-HR" dirty="0" smtClean="0"/>
              <a:t>(</a:t>
            </a:r>
            <a:r>
              <a:rPr lang="en-US" dirty="0" smtClean="0"/>
              <a:t>8</a:t>
            </a:r>
            <a:r>
              <a:rPr lang="hr-HR" dirty="0" smtClean="0"/>
              <a:t>)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6338556"/>
              </p:ext>
            </p:extLst>
          </p:nvPr>
        </p:nvGraphicFramePr>
        <p:xfrm>
          <a:off x="5166360" y="1825625"/>
          <a:ext cx="618744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371" y="2245922"/>
            <a:ext cx="5590429" cy="37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9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7420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Neki o</a:t>
            </a:r>
            <a:r>
              <a:rPr lang="en-US" sz="3600" dirty="0" err="1" smtClean="0"/>
              <a:t>dgovori</a:t>
            </a:r>
            <a:r>
              <a:rPr lang="en-US" sz="3600" dirty="0" smtClean="0"/>
              <a:t> </a:t>
            </a:r>
            <a:r>
              <a:rPr lang="en-US" sz="3600" dirty="0" err="1" smtClean="0"/>
              <a:t>učenika</a:t>
            </a:r>
            <a:r>
              <a:rPr lang="en-US" sz="3600" dirty="0" smtClean="0"/>
              <a:t> </a:t>
            </a:r>
            <a:r>
              <a:rPr lang="en-US" sz="3600" dirty="0" err="1" smtClean="0"/>
              <a:t>viših</a:t>
            </a:r>
            <a:r>
              <a:rPr lang="en-US" sz="3600" dirty="0" smtClean="0"/>
              <a:t> </a:t>
            </a:r>
            <a:r>
              <a:rPr lang="en-US" sz="3600" dirty="0" err="1" smtClean="0"/>
              <a:t>r.o</a:t>
            </a:r>
            <a:r>
              <a:rPr lang="en-US" sz="3600" dirty="0" smtClean="0"/>
              <a:t> tome </a:t>
            </a:r>
            <a:r>
              <a:rPr lang="en-US" sz="3600" dirty="0" err="1" smtClean="0"/>
              <a:t>koliko</a:t>
            </a:r>
            <a:r>
              <a:rPr lang="en-US" sz="3600" dirty="0" smtClean="0"/>
              <a:t> sati </a:t>
            </a:r>
            <a:r>
              <a:rPr lang="en-US" sz="3600" dirty="0" err="1" smtClean="0"/>
              <a:t>rade</a:t>
            </a:r>
            <a:r>
              <a:rPr lang="en-US" sz="3600" dirty="0" smtClean="0"/>
              <a:t> u </a:t>
            </a:r>
            <a:r>
              <a:rPr lang="en-US" sz="3600" dirty="0" err="1" smtClean="0"/>
              <a:t>nastavi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daljinu</a:t>
            </a:r>
            <a:r>
              <a:rPr lang="hr-HR" sz="3600" b="1" dirty="0" smtClean="0"/>
              <a:t>-izdvojeni dio odgovora prezentira izrečeni raspon</a:t>
            </a:r>
            <a:endParaRPr lang="en-US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ili</a:t>
            </a:r>
            <a:r>
              <a:rPr lang="en-US" dirty="0" smtClean="0"/>
              <a:t> 2</a:t>
            </a:r>
          </a:p>
          <a:p>
            <a:r>
              <a:rPr lang="en-US" dirty="0" smtClean="0"/>
              <a:t>	2-4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ili</a:t>
            </a:r>
            <a:r>
              <a:rPr lang="en-US" dirty="0" smtClean="0"/>
              <a:t> 4 </a:t>
            </a:r>
            <a:r>
              <a:rPr lang="en-US" dirty="0" err="1" smtClean="0"/>
              <a:t>sata</a:t>
            </a:r>
            <a:r>
              <a:rPr lang="en-US" dirty="0" smtClean="0"/>
              <a:t>, </a:t>
            </a:r>
            <a:r>
              <a:rPr lang="en-US" dirty="0" err="1" smtClean="0"/>
              <a:t>nekad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2</a:t>
            </a:r>
          </a:p>
          <a:p>
            <a:r>
              <a:rPr lang="it-IT" dirty="0" err="1" smtClean="0"/>
              <a:t>Kada</a:t>
            </a:r>
            <a:r>
              <a:rPr lang="it-IT" dirty="0" smtClean="0"/>
              <a:t> se </a:t>
            </a:r>
            <a:r>
              <a:rPr lang="it-IT" dirty="0" err="1" smtClean="0"/>
              <a:t>zbroji</a:t>
            </a:r>
            <a:r>
              <a:rPr lang="it-IT" dirty="0" smtClean="0"/>
              <a:t> </a:t>
            </a:r>
            <a:r>
              <a:rPr lang="it-IT" dirty="0" err="1" smtClean="0"/>
              <a:t>vijezbanje</a:t>
            </a:r>
            <a:r>
              <a:rPr lang="it-IT" dirty="0" smtClean="0"/>
              <a:t> i </a:t>
            </a:r>
            <a:r>
              <a:rPr lang="it-IT" dirty="0" err="1" smtClean="0"/>
              <a:t>domaći</a:t>
            </a:r>
            <a:r>
              <a:rPr lang="it-IT" dirty="0" smtClean="0"/>
              <a:t> </a:t>
            </a:r>
            <a:r>
              <a:rPr lang="it-IT" dirty="0" err="1" smtClean="0"/>
              <a:t>radovi</a:t>
            </a:r>
            <a:r>
              <a:rPr lang="it-IT" dirty="0" smtClean="0"/>
              <a:t> 5 </a:t>
            </a:r>
            <a:r>
              <a:rPr lang="it-IT" dirty="0" err="1" smtClean="0"/>
              <a:t>ipo</a:t>
            </a:r>
            <a:r>
              <a:rPr lang="it-IT" dirty="0" smtClean="0"/>
              <a:t> sati.</a:t>
            </a:r>
            <a:endParaRPr lang="en-US" dirty="0" smtClean="0"/>
          </a:p>
          <a:p>
            <a:r>
              <a:rPr lang="en-US" dirty="0" smtClean="0"/>
              <a:t>4-5 </a:t>
            </a:r>
            <a:r>
              <a:rPr lang="en-US" dirty="0" err="1" smtClean="0"/>
              <a:t>ovisi</a:t>
            </a:r>
            <a:r>
              <a:rPr lang="en-US" dirty="0" smtClean="0"/>
              <a:t> </a:t>
            </a:r>
            <a:r>
              <a:rPr lang="en-US" dirty="0" err="1" smtClean="0"/>
              <a:t>ponekad</a:t>
            </a:r>
            <a:r>
              <a:rPr lang="en-US" dirty="0" smtClean="0"/>
              <a:t> </a:t>
            </a:r>
            <a:r>
              <a:rPr lang="en-US" dirty="0" err="1" smtClean="0"/>
              <a:t>cak</a:t>
            </a:r>
            <a:r>
              <a:rPr lang="en-US" dirty="0" smtClean="0"/>
              <a:t>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6 </a:t>
            </a:r>
            <a:r>
              <a:rPr lang="en-US" dirty="0" err="1" smtClean="0"/>
              <a:t>ako</a:t>
            </a:r>
            <a:r>
              <a:rPr lang="en-US" dirty="0" smtClean="0"/>
              <a:t> me </a:t>
            </a:r>
            <a:r>
              <a:rPr lang="en-US" dirty="0" err="1" smtClean="0"/>
              <a:t>pretrpaju</a:t>
            </a:r>
            <a:endParaRPr lang="en-US" dirty="0" smtClean="0"/>
          </a:p>
          <a:p>
            <a:r>
              <a:rPr lang="it-IT" dirty="0" smtClean="0"/>
              <a:t>8 sati ali </a:t>
            </a:r>
            <a:r>
              <a:rPr lang="it-IT" dirty="0" err="1" smtClean="0"/>
              <a:t>znalo</a:t>
            </a:r>
            <a:r>
              <a:rPr lang="it-IT" dirty="0" smtClean="0"/>
              <a:t> se </a:t>
            </a:r>
            <a:r>
              <a:rPr lang="it-IT" dirty="0" err="1" smtClean="0"/>
              <a:t>desit</a:t>
            </a:r>
            <a:r>
              <a:rPr lang="it-IT" dirty="0" smtClean="0"/>
              <a:t> i 12 sati</a:t>
            </a:r>
          </a:p>
          <a:p>
            <a:r>
              <a:rPr lang="en-US" dirty="0" err="1" smtClean="0"/>
              <a:t>Više</a:t>
            </a:r>
            <a:r>
              <a:rPr lang="en-US" dirty="0" smtClean="0"/>
              <a:t> od 6 h.</a:t>
            </a:r>
          </a:p>
          <a:p>
            <a:r>
              <a:rPr lang="fi-FI" dirty="0" smtClean="0"/>
              <a:t>6-8sati</a:t>
            </a:r>
          </a:p>
          <a:p>
            <a:r>
              <a:rPr lang="fi-FI" dirty="0" smtClean="0"/>
              <a:t>	Oko 6 - 8 sati</a:t>
            </a:r>
          </a:p>
          <a:p>
            <a:r>
              <a:rPr lang="en-US" dirty="0" smtClean="0"/>
              <a:t>5-8 sati</a:t>
            </a:r>
          </a:p>
          <a:p>
            <a:r>
              <a:rPr lang="it-IT" dirty="0" smtClean="0"/>
              <a:t>8 sati ali </a:t>
            </a:r>
            <a:r>
              <a:rPr lang="it-IT" dirty="0" err="1" smtClean="0"/>
              <a:t>znalo</a:t>
            </a:r>
            <a:r>
              <a:rPr lang="it-IT" dirty="0" smtClean="0"/>
              <a:t> se </a:t>
            </a:r>
            <a:r>
              <a:rPr lang="it-IT" dirty="0" err="1" smtClean="0"/>
              <a:t>desit</a:t>
            </a:r>
            <a:r>
              <a:rPr lang="it-IT" dirty="0" smtClean="0"/>
              <a:t> i 12 sati</a:t>
            </a:r>
            <a:endParaRPr lang="hr-HR" dirty="0" smtClean="0"/>
          </a:p>
          <a:p>
            <a:r>
              <a:rPr lang="hr-HR" dirty="0" smtClean="0"/>
              <a:t>9 sati</a:t>
            </a:r>
            <a:endParaRPr lang="it-IT" dirty="0" smtClean="0"/>
          </a:p>
          <a:p>
            <a:r>
              <a:rPr lang="pl-PL" dirty="0" smtClean="0"/>
              <a:t>Ja na dan ne obavim sve obveze već koliko mogu a to je 3 do 4 sata.</a:t>
            </a:r>
            <a:endParaRPr lang="it-IT" dirty="0" smtClean="0"/>
          </a:p>
          <a:p>
            <a:endParaRPr lang="en-US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15-16 sati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15 sati</a:t>
            </a:r>
            <a:endParaRPr lang="en-US" dirty="0" smtClean="0"/>
          </a:p>
          <a:p>
            <a:pPr marL="0" indent="0">
              <a:buNone/>
            </a:pPr>
            <a:r>
              <a:rPr lang="pt-BR" dirty="0" smtClean="0"/>
              <a:t>7, 8</a:t>
            </a:r>
          </a:p>
          <a:p>
            <a:pPr marL="0" indent="0">
              <a:buNone/>
            </a:pPr>
            <a:r>
              <a:rPr lang="pt-BR" dirty="0" smtClean="0"/>
              <a:t>8h</a:t>
            </a:r>
          </a:p>
          <a:p>
            <a:pPr marL="0" indent="0">
              <a:buNone/>
            </a:pPr>
            <a:r>
              <a:rPr lang="en-US" dirty="0" err="1" smtClean="0"/>
              <a:t>Cijeli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cijeli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5-7h</a:t>
            </a:r>
          </a:p>
          <a:p>
            <a:pPr marL="0" indent="0">
              <a:buNone/>
            </a:pPr>
            <a:r>
              <a:rPr lang="pl-PL" dirty="0" smtClean="0"/>
              <a:t>	5 do 6 sati, ovisi o kojem predmetu i zadacima je riječ.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Otprilike</a:t>
            </a:r>
            <a:r>
              <a:rPr lang="en-US" dirty="0" smtClean="0"/>
              <a:t> mi </a:t>
            </a:r>
            <a:r>
              <a:rPr lang="en-US" dirty="0" err="1" smtClean="0"/>
              <a:t>treba</a:t>
            </a:r>
            <a:r>
              <a:rPr lang="en-US" dirty="0" smtClean="0"/>
              <a:t> 7 sati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to,a</a:t>
            </a:r>
            <a:r>
              <a:rPr lang="en-US" dirty="0" smtClean="0"/>
              <a:t> </a:t>
            </a:r>
            <a:r>
              <a:rPr lang="en-US" dirty="0" err="1" smtClean="0"/>
              <a:t>nekad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.(od 9:00 do 16:00).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napišem</a:t>
            </a:r>
            <a:r>
              <a:rPr lang="en-US" dirty="0" smtClean="0"/>
              <a:t>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krenem</a:t>
            </a:r>
            <a:r>
              <a:rPr lang="en-US" dirty="0" smtClean="0"/>
              <a:t> </a:t>
            </a:r>
            <a:r>
              <a:rPr lang="en-US" dirty="0" err="1" smtClean="0"/>
              <a:t>učiti.Nekad</a:t>
            </a:r>
            <a:r>
              <a:rPr lang="en-US" dirty="0" smtClean="0"/>
              <a:t> mi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više,a</a:t>
            </a:r>
            <a:r>
              <a:rPr lang="en-US" dirty="0" smtClean="0"/>
              <a:t> </a:t>
            </a:r>
            <a:r>
              <a:rPr lang="en-US" dirty="0" err="1" smtClean="0"/>
              <a:t>nekad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Tehnicki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cijeli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ispred</a:t>
            </a:r>
            <a:r>
              <a:rPr lang="en-US" dirty="0" smtClean="0"/>
              <a:t> </a:t>
            </a:r>
            <a:r>
              <a:rPr lang="en-US" dirty="0" err="1" smtClean="0"/>
              <a:t>mobitela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pratim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nastavnik</a:t>
            </a:r>
            <a:r>
              <a:rPr lang="en-US" dirty="0" smtClean="0"/>
              <a:t> </a:t>
            </a:r>
            <a:r>
              <a:rPr lang="en-US" dirty="0" err="1" smtClean="0"/>
              <a:t>posalje</a:t>
            </a:r>
            <a:r>
              <a:rPr lang="en-US" dirty="0" smtClean="0"/>
              <a:t> </a:t>
            </a:r>
            <a:r>
              <a:rPr lang="en-US" dirty="0" err="1" smtClean="0"/>
              <a:t>zadatke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ne </a:t>
            </a:r>
            <a:r>
              <a:rPr lang="en-US" dirty="0" err="1" smtClean="0"/>
              <a:t>salju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tocno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! </a:t>
            </a:r>
            <a:r>
              <a:rPr lang="en-US" dirty="0" err="1" smtClean="0"/>
              <a:t>Inace</a:t>
            </a:r>
            <a:r>
              <a:rPr lang="en-US" dirty="0" smtClean="0"/>
              <a:t> bar 3-5 sati </a:t>
            </a:r>
            <a:r>
              <a:rPr lang="en-US" dirty="0" err="1" smtClean="0"/>
              <a:t>rjesavam</a:t>
            </a:r>
            <a:r>
              <a:rPr lang="en-US" dirty="0" smtClean="0"/>
              <a:t> </a:t>
            </a:r>
            <a:r>
              <a:rPr lang="en-US" dirty="0" err="1" smtClean="0"/>
              <a:t>zadatke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ostalo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27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995</Words>
  <Application>Microsoft Office PowerPoint</Application>
  <PresentationFormat>Prilagođeno</PresentationFormat>
  <Paragraphs>200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Tema sustava Office</vt:lpstr>
      <vt:lpstr>Rezultati upitnika za UČENIKE VIŠIH razreda o nastavi na daljinu, 21.4.2020.</vt:lpstr>
      <vt:lpstr>Upitnik za učenike viših razreda OŠ Ravne njive-Neslanovac, Split o nastavi na daljinu</vt:lpstr>
      <vt:lpstr>Reprezentativnost uzorka Ukupno je sudjelovalo 314 učenika VIŠIH razreda ravnomjerno zastupljeni po razredima, predstavljaju reprezentativan uzorak</vt:lpstr>
      <vt:lpstr>Sudjelovanje učenika viših r.u nastavi na daljinu  U svom radu u nastavi na daljinu sam redovit</vt:lpstr>
      <vt:lpstr>RAZLOZI SLABE SURADNJE UČENIKA VIŠIH RAZREDA U NDN Ukoliko se ne uključuješ u nastavu na daljinu ili "stisneš Like", ali ne učiš i ne pišeš domaće radove,to je zbog:</vt:lpstr>
      <vt:lpstr>Procijeni KOLIKO SATI SVAKOG RADNOG DANA provedeš baveći se "ŠKOLSKIM RADOM"- dio u nastavi na daljinu koji ti treba kako bi popratio sve upute učitelja, poslušao, pogledao i pročitao objašnjenja gradiva, pogledao Školu na TV-u, riješio zadatke, kvizove, RB ili prepisao važne činjenice po naputku učitelja</vt:lpstr>
      <vt:lpstr>Procijeni KOLIKO SATI (60’)SVAKOG RADNOG DANA provedeš baveći se "DOMAĆIM RADOM"- ponoviti, naučiti, riješiti, nacrtati, sastaviti, poslušati, pogledati, odraditi drugu aktivnost po naputku učitelja i to poslati.</vt:lpstr>
      <vt:lpstr> Procijeni KOLIKO SATI VIKENDOM (TIJEKOM SUBOTE I NEDJELJE) provedeš baveći se "DOMAĆIM RADOM"- ponoviti, naučiti, riješiti, nacrtati, sastaviti, poslušati, pogledati, odraditi drugu aktivnost po naputku učitelja i to poslati ,odnosno baveći se svim obvezama vezanim uz školu</vt:lpstr>
      <vt:lpstr>Neki odgovori učenika viših r.o tome koliko sati rade u nastavi na daljinu-izdvojeni dio odgovora prezentira izrečeni raspon</vt:lpstr>
      <vt:lpstr>SLOBODNO VRIJEME UČENIKA VIŠIH R. Nakon SVIH OBVEZA IZ SVIH PREDMETA ostane li vam dovoljno SLOBODNOG VREMENA za igru, relaksaciju, neobavezno druženje i sl.</vt:lpstr>
      <vt:lpstr>  Ova škola na daljinu mi je TEŽA / LAKŠA od "obične" škole? Odaberi tvrdnju koja NAJTOČNIJE opisuje tvoj stav!  </vt:lpstr>
      <vt:lpstr>Redovitost u izvršavanju domaćeg rada učenika viših r. Domaće radove radim redovito</vt:lpstr>
      <vt:lpstr>Gradivo koje učimo na daljinu, učitelji nam dovoljno pojasne, objasne uz pomoć materijala koji objavljuju te nam daju dodatne upute, prate nas u radu te nam pružaju potrebnu podršku.</vt:lpstr>
      <vt:lpstr>Samostalnost učenika u pisanju domaćeg rada i izvršavanju svojih obveza  U pisanju domaćih radova i izvršavanju svojih obveza sam samostalan</vt:lpstr>
      <vt:lpstr>Ukoliko mi nešto nije jasno iz gradiva ili ne znam riješiti domaći rad, pitam predmetnog učitelja da mi dodatno pojasni.</vt:lpstr>
      <vt:lpstr>Je li previše zadatka za domaći (samostalni) rad po mišljenju učenika? Zadatke za domaći rad (samostalni rad) učitelji zadaju:</vt:lpstr>
      <vt:lpstr>Je li te strah vrednovanja i ocjenjivanja koje će uslijediti ?</vt:lpstr>
      <vt:lpstr> Koliko učenici znaju o vrednovanju? Znaš li otprilike kako će izgledati vrednovanje i ocjenjivanje, te što će se vrednovati iz kojeg predmeta?</vt:lpstr>
      <vt:lpstr>Što  učenici misle o  svom, postojećem postignuću u redovnoj školi do 13.3.2020.? Je si li zadovoljan ocjenama koje TRENUTNO imaš iz SVIH predmeta i bio bi sretan kad bi ISTE ocjene tj. TAJ USPJEH postigao na kraju školske godine kao zaključni? </vt:lpstr>
      <vt:lpstr>UČENICI s TUR-om: Ukoliko si učenik koji ima individualizirani ili prilagođeni pristup u učenju, dobiješ li individualne upute i/ ili prilagođene zadatke</vt:lpstr>
      <vt:lpstr>OmoReader- aplikacija za pomoć u čitanju osobama s disleksijom</vt:lpstr>
      <vt:lpstr>TEHNIČKI ASPEKT NDN-a Oprema koju koristim za praćenje nastave na daljinu je u redu i nemam poteškoća u upotrebi</vt:lpstr>
      <vt:lpstr>  Mentalno zdravlje! U ovom razdoblju izolacije SVI možemo pojačano osjećati neke negativne osjećaje. Osjećaš li osjećaje tjeskobe, straha, nemira, muče li te crne misli, nesanica u VEĆOJ mjeri i puno češće nego prije Korone? Slobodno izaberi više odgovora: (i ne zaboravi, uvijek možeš kontaktirati pedagoginju i socijalnog pedagoga škole! )  </vt:lpstr>
      <vt:lpstr>Dragi učenici i roditelji!</vt:lpstr>
      <vt:lpstr>Telefonska pomoć građanima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upitnika za UČENIKE VIŠIH razreda o nastavi na daljinu</dc:title>
  <dc:creator>Dubravka Katačić</dc:creator>
  <cp:lastModifiedBy>Ana Bonaci</cp:lastModifiedBy>
  <cp:revision>120</cp:revision>
  <dcterms:created xsi:type="dcterms:W3CDTF">2020-04-20T13:32:36Z</dcterms:created>
  <dcterms:modified xsi:type="dcterms:W3CDTF">2020-04-27T14:10:43Z</dcterms:modified>
</cp:coreProperties>
</file>